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17.xml" ContentType="application/vnd.openxmlformats-officedocument.presentationml.tags+xml"/>
  <Override PartName="/ppt/notesSlides/notesSlide85.xml" ContentType="application/vnd.openxmlformats-officedocument.presentationml.notesSlide+xml"/>
  <Override PartName="/ppt/tags/tag18.xml" ContentType="application/vnd.openxmlformats-officedocument.presentationml.tags+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19.xml" ContentType="application/vnd.openxmlformats-officedocument.presentationml.tags+xml"/>
  <Override PartName="/ppt/notesSlides/notesSlide93.xml" ContentType="application/vnd.openxmlformats-officedocument.presentationml.notesSlide+xml"/>
  <Override PartName="/ppt/tags/tag20.xml" ContentType="application/vnd.openxmlformats-officedocument.presentationml.tags+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5"/>
  </p:sldMasterIdLst>
  <p:notesMasterIdLst>
    <p:notesMasterId r:id="rId104"/>
  </p:notesMasterIdLst>
  <p:sldIdLst>
    <p:sldId id="354" r:id="rId6"/>
    <p:sldId id="266" r:id="rId7"/>
    <p:sldId id="268" r:id="rId8"/>
    <p:sldId id="260" r:id="rId9"/>
    <p:sldId id="356" r:id="rId10"/>
    <p:sldId id="469" r:id="rId11"/>
    <p:sldId id="286" r:id="rId12"/>
    <p:sldId id="393" r:id="rId13"/>
    <p:sldId id="359" r:id="rId14"/>
    <p:sldId id="394" r:id="rId15"/>
    <p:sldId id="273" r:id="rId16"/>
    <p:sldId id="360" r:id="rId17"/>
    <p:sldId id="395" r:id="rId18"/>
    <p:sldId id="276" r:id="rId19"/>
    <p:sldId id="348" r:id="rId20"/>
    <p:sldId id="396" r:id="rId21"/>
    <p:sldId id="280" r:id="rId22"/>
    <p:sldId id="397" r:id="rId23"/>
    <p:sldId id="398" r:id="rId24"/>
    <p:sldId id="399" r:id="rId25"/>
    <p:sldId id="283" r:id="rId26"/>
    <p:sldId id="341" r:id="rId27"/>
    <p:sldId id="366" r:id="rId28"/>
    <p:sldId id="365" r:id="rId29"/>
    <p:sldId id="367" r:id="rId30"/>
    <p:sldId id="368" r:id="rId31"/>
    <p:sldId id="369" r:id="rId32"/>
    <p:sldId id="400" r:id="rId33"/>
    <p:sldId id="309" r:id="rId34"/>
    <p:sldId id="370" r:id="rId35"/>
    <p:sldId id="323" r:id="rId36"/>
    <p:sldId id="372" r:id="rId37"/>
    <p:sldId id="373" r:id="rId38"/>
    <p:sldId id="374" r:id="rId39"/>
    <p:sldId id="375" r:id="rId40"/>
    <p:sldId id="401" r:id="rId41"/>
    <p:sldId id="376" r:id="rId42"/>
    <p:sldId id="377" r:id="rId43"/>
    <p:sldId id="324" r:id="rId44"/>
    <p:sldId id="378" r:id="rId45"/>
    <p:sldId id="379" r:id="rId46"/>
    <p:sldId id="380" r:id="rId47"/>
    <p:sldId id="402" r:id="rId48"/>
    <p:sldId id="403" r:id="rId49"/>
    <p:sldId id="404" r:id="rId50"/>
    <p:sldId id="405" r:id="rId51"/>
    <p:sldId id="406" r:id="rId52"/>
    <p:sldId id="407" r:id="rId53"/>
    <p:sldId id="408" r:id="rId54"/>
    <p:sldId id="409" r:id="rId55"/>
    <p:sldId id="410" r:id="rId56"/>
    <p:sldId id="411" r:id="rId57"/>
    <p:sldId id="412" r:id="rId58"/>
    <p:sldId id="413" r:id="rId59"/>
    <p:sldId id="414" r:id="rId60"/>
    <p:sldId id="415" r:id="rId61"/>
    <p:sldId id="417" r:id="rId62"/>
    <p:sldId id="416" r:id="rId63"/>
    <p:sldId id="418" r:id="rId64"/>
    <p:sldId id="419" r:id="rId65"/>
    <p:sldId id="420" r:id="rId66"/>
    <p:sldId id="421" r:id="rId67"/>
    <p:sldId id="422" r:id="rId68"/>
    <p:sldId id="423" r:id="rId69"/>
    <p:sldId id="424" r:id="rId70"/>
    <p:sldId id="425" r:id="rId71"/>
    <p:sldId id="426" r:id="rId72"/>
    <p:sldId id="427" r:id="rId73"/>
    <p:sldId id="428" r:id="rId74"/>
    <p:sldId id="429" r:id="rId75"/>
    <p:sldId id="430" r:id="rId76"/>
    <p:sldId id="431" r:id="rId77"/>
    <p:sldId id="432" r:id="rId78"/>
    <p:sldId id="433" r:id="rId79"/>
    <p:sldId id="434" r:id="rId80"/>
    <p:sldId id="435" r:id="rId81"/>
    <p:sldId id="436" r:id="rId82"/>
    <p:sldId id="437" r:id="rId83"/>
    <p:sldId id="438" r:id="rId84"/>
    <p:sldId id="439" r:id="rId85"/>
    <p:sldId id="440" r:id="rId86"/>
    <p:sldId id="441" r:id="rId87"/>
    <p:sldId id="442" r:id="rId88"/>
    <p:sldId id="443" r:id="rId89"/>
    <p:sldId id="446" r:id="rId90"/>
    <p:sldId id="450" r:id="rId91"/>
    <p:sldId id="454" r:id="rId92"/>
    <p:sldId id="456" r:id="rId93"/>
    <p:sldId id="457" r:id="rId94"/>
    <p:sldId id="458" r:id="rId95"/>
    <p:sldId id="460" r:id="rId96"/>
    <p:sldId id="459" r:id="rId97"/>
    <p:sldId id="461" r:id="rId98"/>
    <p:sldId id="467" r:id="rId99"/>
    <p:sldId id="466" r:id="rId100"/>
    <p:sldId id="463" r:id="rId101"/>
    <p:sldId id="464" r:id="rId102"/>
    <p:sldId id="468" r:id="rId103"/>
  </p:sldIdLst>
  <p:sldSz cx="12192000" cy="6858000"/>
  <p:notesSz cx="6858000" cy="9144000"/>
  <p:embeddedFontLst>
    <p:embeddedFont>
      <p:font typeface="Calibri" panose="020F0502020204030204" pitchFamily="34" charset="0"/>
      <p:regular r:id="rId105"/>
      <p:bold r:id="rId106"/>
      <p:italic r:id="rId107"/>
      <p:boldItalic r:id="rId108"/>
    </p:embeddedFont>
    <p:embeddedFont>
      <p:font typeface="COOP" pitchFamily="2" charset="0"/>
      <p:regular r:id="rId109"/>
      <p:bold r:id="rId110"/>
      <p:italic r:id="rId111"/>
    </p:embeddedFont>
    <p:embeddedFont>
      <p:font typeface="COOP Light" pitchFamily="2" charset="0"/>
      <p:regular r:id="rId112"/>
      <p:bold r:id="rId113"/>
      <p:italic r:id="rId114"/>
      <p:boldItalic r:id="rId115"/>
    </p:embeddedFont>
  </p:embeddedFontLst>
  <p:custDataLst>
    <p:tags r:id="rId1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itvad, Charlotte Dahl" initials="KCD" lastIdx="77" clrIdx="0">
    <p:extLst>
      <p:ext uri="{19B8F6BF-5375-455C-9EA6-DF929625EA0E}">
        <p15:presenceInfo xmlns:p15="http://schemas.microsoft.com/office/powerpoint/2012/main" userId="S::GB0OB@intra.coop::91e21e37-540a-4691-bbd7-439040316800" providerId="AD"/>
      </p:ext>
    </p:extLst>
  </p:cmAuthor>
  <p:cmAuthor id="2" name="Engberg, Charlotte" initials="EC" lastIdx="14" clrIdx="1">
    <p:extLst>
      <p:ext uri="{19B8F6BF-5375-455C-9EA6-DF929625EA0E}">
        <p15:presenceInfo xmlns:p15="http://schemas.microsoft.com/office/powerpoint/2012/main" userId="S::c.jagd.engberg@accenture.com::5db21c60-9a75-4e7b-9a8c-02a4ce8f8b26" providerId="AD"/>
      </p:ext>
    </p:extLst>
  </p:cmAuthor>
  <p:cmAuthor id="3" name="Hansen, Thomas Martin" initials="HTM" lastIdx="78" clrIdx="2">
    <p:extLst>
      <p:ext uri="{19B8F6BF-5375-455C-9EA6-DF929625EA0E}">
        <p15:presenceInfo xmlns:p15="http://schemas.microsoft.com/office/powerpoint/2012/main" userId="S::thomas.martin.hansen@accenture.com::a538fd24-4338-4b1b-9149-2df30b111ec2" providerId="AD"/>
      </p:ext>
    </p:extLst>
  </p:cmAuthor>
  <p:cmAuthor id="4" name="Faber-Faldborg, Anne" initials="FA" lastIdx="62" clrIdx="3">
    <p:extLst>
      <p:ext uri="{19B8F6BF-5375-455C-9EA6-DF929625EA0E}">
        <p15:presenceInfo xmlns:p15="http://schemas.microsoft.com/office/powerpoint/2012/main" userId="S::HT0MI@intra.coop::ff2b619a-6498-4f28-8668-f6dcdf8abb89" providerId="AD"/>
      </p:ext>
    </p:extLst>
  </p:cmAuthor>
  <p:cmAuthor id="5" name="Andreis, Enrico" initials="AE" lastIdx="5" clrIdx="4">
    <p:extLst>
      <p:ext uri="{19B8F6BF-5375-455C-9EA6-DF929625EA0E}">
        <p15:presenceInfo xmlns:p15="http://schemas.microsoft.com/office/powerpoint/2012/main" userId="S::enrico.andreis@accenture.com::90880bbd-dbc0-46c2-96e3-624219b5c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7C8"/>
    <a:srgbClr val="C31414"/>
    <a:srgbClr val="8B1419"/>
    <a:srgbClr val="D9181F"/>
    <a:srgbClr val="F7F7F8"/>
    <a:srgbClr val="BE2E31"/>
    <a:srgbClr val="FFD99E"/>
    <a:srgbClr val="33396D"/>
    <a:srgbClr val="D12124"/>
    <a:srgbClr val="01AF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11111111-1111-1111-1111-111111111111}">
  <a:tblStyle styleId="{11111111-1111-1111-1111-111111111111}" styleName="Coop Table Sty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98"/>
    <p:restoredTop sz="92782" autoAdjust="0"/>
  </p:normalViewPr>
  <p:slideViewPr>
    <p:cSldViewPr snapToGrid="0" snapToObjects="1">
      <p:cViewPr varScale="1">
        <p:scale>
          <a:sx n="129" d="100"/>
          <a:sy n="129" d="100"/>
        </p:scale>
        <p:origin x="232" y="3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commentAuthors" Target="commentAuthor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8.fntdata"/><Relationship Id="rId16" Type="http://schemas.openxmlformats.org/officeDocument/2006/relationships/slide" Target="slides/slide11.xml"/><Relationship Id="rId107" Type="http://schemas.openxmlformats.org/officeDocument/2006/relationships/font" Target="fonts/font3.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9.fntdata"/><Relationship Id="rId118"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font" Target="fonts/font4.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0.fntdata"/><Relationship Id="rId119" Type="http://schemas.openxmlformats.org/officeDocument/2006/relationships/viewProps" Target="viewProps.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5.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notesMaster" Target="notesMasters/notesMaster1.xml"/><Relationship Id="rId120"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6.fntdata"/><Relationship Id="rId115" Type="http://schemas.openxmlformats.org/officeDocument/2006/relationships/font" Target="fonts/font11.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font" Target="fonts/font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7.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2.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1AD99-4727-3A44-BAFD-84C873F99940}" type="datetimeFigureOut">
              <a:rPr lang="en-DK" smtClean="0"/>
              <a:t>23/12/2021</a:t>
            </a:fld>
            <a:endParaRPr lang="en-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0B8EE3-53C3-664E-83F1-F51BBA5DF6DE}" type="slidenum">
              <a:rPr lang="en-DK" smtClean="0"/>
              <a:t>‹#›</a:t>
            </a:fld>
            <a:endParaRPr lang="en-DK"/>
          </a:p>
        </p:txBody>
      </p:sp>
    </p:spTree>
    <p:extLst>
      <p:ext uri="{BB962C8B-B14F-4D97-AF65-F5344CB8AC3E}">
        <p14:creationId xmlns:p14="http://schemas.microsoft.com/office/powerpoint/2010/main" val="73822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1</a:t>
            </a:fld>
            <a:endParaRPr lang="en-DK"/>
          </a:p>
        </p:txBody>
      </p:sp>
    </p:spTree>
    <p:extLst>
      <p:ext uri="{BB962C8B-B14F-4D97-AF65-F5344CB8AC3E}">
        <p14:creationId xmlns:p14="http://schemas.microsoft.com/office/powerpoint/2010/main" val="3516826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DK" sz="1200" kern="1200" dirty="0">
                <a:solidFill>
                  <a:schemeClr val="tx1"/>
                </a:solidFill>
                <a:effectLst/>
                <a:latin typeface="+mn-lt"/>
                <a:ea typeface="+mn-ea"/>
                <a:cs typeface="+mn-cs"/>
              </a:rPr>
              <a:t>Det er dig, der hver eneste dag er </a:t>
            </a:r>
            <a:r>
              <a:rPr lang="da-DK" sz="1200" kern="1200" dirty="0">
                <a:solidFill>
                  <a:schemeClr val="tx1"/>
                </a:solidFill>
                <a:effectLst/>
                <a:latin typeface="+mn-lt"/>
                <a:ea typeface="+mn-ea"/>
                <a:cs typeface="+mn-cs"/>
              </a:rPr>
              <a:t>repræsentant for vores stærke værdier, uanset hvor i Coop du arbejder</a:t>
            </a:r>
            <a:r>
              <a:rPr lang="en-DK" sz="1200" kern="1200" dirty="0">
                <a:solidFill>
                  <a:schemeClr val="tx1"/>
                </a:solidFill>
                <a:effectLst/>
                <a:latin typeface="+mn-lt"/>
                <a:ea typeface="+mn-ea"/>
                <a:cs typeface="+mn-cs"/>
              </a:rPr>
              <a:t>.</a:t>
            </a:r>
            <a:r>
              <a:rPr lang="en-DK" dirty="0">
                <a:effectLst/>
              </a:rPr>
              <a:t> </a:t>
            </a:r>
            <a:endParaRPr lang="en-DK" dirty="0"/>
          </a:p>
        </p:txBody>
      </p:sp>
      <p:sp>
        <p:nvSpPr>
          <p:cNvPr id="4" name="Slide Number Placeholder 3"/>
          <p:cNvSpPr>
            <a:spLocks noGrp="1"/>
          </p:cNvSpPr>
          <p:nvPr>
            <p:ph type="sldNum" sz="quarter" idx="5"/>
          </p:nvPr>
        </p:nvSpPr>
        <p:spPr/>
        <p:txBody>
          <a:bodyPr/>
          <a:lstStyle/>
          <a:p>
            <a:fld id="{700B8EE3-53C3-664E-83F1-F51BBA5DF6DE}" type="slidenum">
              <a:rPr lang="en-DK" smtClean="0"/>
              <a:t>10</a:t>
            </a:fld>
            <a:endParaRPr lang="en-DK"/>
          </a:p>
        </p:txBody>
      </p:sp>
    </p:spTree>
    <p:extLst>
      <p:ext uri="{BB962C8B-B14F-4D97-AF65-F5344CB8AC3E}">
        <p14:creationId xmlns:p14="http://schemas.microsoft.com/office/powerpoint/2010/main" val="2497760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sz="1200" kern="1200" dirty="0">
                <a:solidFill>
                  <a:schemeClr val="tx1"/>
                </a:solidFill>
                <a:effectLst/>
                <a:latin typeface="+mn-lt"/>
                <a:ea typeface="+mn-ea"/>
                <a:cs typeface="+mn-cs"/>
              </a:rPr>
              <a:t>Hele fundamentet for Coop er fællesskab. Da vores grundlæggere gik sammen for mere end 155 år siden, var det for at sikre, at flere fik adgang til bedre varer.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Fællesskabet er stadig vores store styrke. Og det kan vi stadig godt tillade os at være stolte af; Coop rummer forskellige mennesker og forskellige kæder på tværs af land og by.</a:t>
            </a:r>
            <a:r>
              <a:rPr lang="en-DK" dirty="0">
                <a:effectLst/>
              </a:rPr>
              <a:t> </a:t>
            </a:r>
            <a:endParaRPr lang="en-DK" dirty="0">
              <a:solidFill>
                <a:schemeClr val="bg1"/>
              </a:solidFill>
            </a:endParaRPr>
          </a:p>
          <a:p>
            <a:pPr marL="171450" indent="-171450">
              <a:buFont typeface="Arial" panose="020B0604020202020204" pitchFamily="34" charset="0"/>
              <a:buChar char="•"/>
            </a:pPr>
            <a:endParaRPr lang="en-DK" dirty="0"/>
          </a:p>
        </p:txBody>
      </p:sp>
      <p:sp>
        <p:nvSpPr>
          <p:cNvPr id="4" name="Slide Number Placeholder 3"/>
          <p:cNvSpPr>
            <a:spLocks noGrp="1"/>
          </p:cNvSpPr>
          <p:nvPr>
            <p:ph type="sldNum" sz="quarter" idx="5"/>
          </p:nvPr>
        </p:nvSpPr>
        <p:spPr/>
        <p:txBody>
          <a:bodyPr/>
          <a:lstStyle/>
          <a:p>
            <a:fld id="{700B8EE3-53C3-664E-83F1-F51BBA5DF6DE}" type="slidenum">
              <a:rPr lang="en-DK" smtClean="0"/>
              <a:t>11</a:t>
            </a:fld>
            <a:endParaRPr lang="en-DK"/>
          </a:p>
        </p:txBody>
      </p:sp>
    </p:spTree>
    <p:extLst>
      <p:ext uri="{BB962C8B-B14F-4D97-AF65-F5344CB8AC3E}">
        <p14:creationId xmlns:p14="http://schemas.microsoft.com/office/powerpoint/2010/main" val="358740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chemeClr val="bg1"/>
                </a:solidFill>
              </a:rPr>
              <a:t>Du </a:t>
            </a:r>
            <a:r>
              <a:rPr lang="en-GB" dirty="0" err="1">
                <a:solidFill>
                  <a:schemeClr val="bg1"/>
                </a:solidFill>
              </a:rPr>
              <a:t>og</a:t>
            </a:r>
            <a:r>
              <a:rPr lang="en-GB" dirty="0">
                <a:solidFill>
                  <a:schemeClr val="bg1"/>
                </a:solidFill>
              </a:rPr>
              <a:t> dine </a:t>
            </a:r>
            <a:r>
              <a:rPr lang="en-GB" dirty="0" err="1">
                <a:solidFill>
                  <a:schemeClr val="bg1"/>
                </a:solidFill>
              </a:rPr>
              <a:t>cirka</a:t>
            </a:r>
            <a:r>
              <a:rPr lang="en-GB" dirty="0">
                <a:solidFill>
                  <a:schemeClr val="bg1"/>
                </a:solidFill>
              </a:rPr>
              <a:t> 40.000 </a:t>
            </a:r>
            <a:r>
              <a:rPr lang="en-GB" dirty="0" err="1">
                <a:solidFill>
                  <a:schemeClr val="bg1"/>
                </a:solidFill>
              </a:rPr>
              <a:t>kollegaer</a:t>
            </a:r>
            <a:r>
              <a:rPr lang="en-GB" dirty="0">
                <a:solidFill>
                  <a:schemeClr val="bg1"/>
                </a:solidFill>
              </a:rPr>
              <a:t> </a:t>
            </a:r>
            <a:r>
              <a:rPr lang="en-GB" dirty="0" err="1">
                <a:solidFill>
                  <a:schemeClr val="bg1"/>
                </a:solidFill>
              </a:rPr>
              <a:t>på</a:t>
            </a:r>
            <a:r>
              <a:rPr lang="en-GB" dirty="0">
                <a:solidFill>
                  <a:schemeClr val="bg1"/>
                </a:solidFill>
              </a:rPr>
              <a:t> </a:t>
            </a:r>
            <a:r>
              <a:rPr lang="en-GB" dirty="0" err="1">
                <a:solidFill>
                  <a:schemeClr val="bg1"/>
                </a:solidFill>
              </a:rPr>
              <a:t>tværs</a:t>
            </a:r>
            <a:r>
              <a:rPr lang="en-GB" dirty="0">
                <a:solidFill>
                  <a:schemeClr val="bg1"/>
                </a:solidFill>
              </a:rPr>
              <a:t> </a:t>
            </a:r>
            <a:r>
              <a:rPr lang="en-GB" dirty="0" err="1">
                <a:solidFill>
                  <a:schemeClr val="bg1"/>
                </a:solidFill>
              </a:rPr>
              <a:t>af</a:t>
            </a:r>
            <a:r>
              <a:rPr lang="en-GB" dirty="0">
                <a:solidFill>
                  <a:schemeClr val="bg1"/>
                </a:solidFill>
              </a:rPr>
              <a:t> hele Coop er </a:t>
            </a:r>
            <a:r>
              <a:rPr lang="en-GB" dirty="0" err="1">
                <a:solidFill>
                  <a:schemeClr val="bg1"/>
                </a:solidFill>
              </a:rPr>
              <a:t>nøglen</a:t>
            </a:r>
            <a:r>
              <a:rPr lang="en-GB" dirty="0">
                <a:solidFill>
                  <a:schemeClr val="bg1"/>
                </a:solidFill>
              </a:rPr>
              <a:t> </a:t>
            </a:r>
            <a:r>
              <a:rPr lang="en-GB" dirty="0" err="1">
                <a:solidFill>
                  <a:schemeClr val="bg1"/>
                </a:solidFill>
              </a:rPr>
              <a:t>til</a:t>
            </a:r>
            <a:r>
              <a:rPr lang="en-GB" dirty="0">
                <a:solidFill>
                  <a:schemeClr val="bg1"/>
                </a:solidFill>
              </a:rPr>
              <a:t> at vi </a:t>
            </a:r>
            <a:r>
              <a:rPr lang="en-GB" dirty="0" err="1">
                <a:solidFill>
                  <a:schemeClr val="bg1"/>
                </a:solidFill>
              </a:rPr>
              <a:t>kan</a:t>
            </a:r>
            <a:r>
              <a:rPr lang="en-GB" dirty="0">
                <a:solidFill>
                  <a:schemeClr val="bg1"/>
                </a:solidFill>
              </a:rPr>
              <a:t> </a:t>
            </a:r>
            <a:r>
              <a:rPr lang="en-GB" dirty="0" err="1">
                <a:solidFill>
                  <a:schemeClr val="bg1"/>
                </a:solidFill>
              </a:rPr>
              <a:t>få</a:t>
            </a:r>
            <a:r>
              <a:rPr lang="en-GB" dirty="0">
                <a:solidFill>
                  <a:schemeClr val="bg1"/>
                </a:solidFill>
              </a:rPr>
              <a:t> det hele </a:t>
            </a:r>
            <a:r>
              <a:rPr lang="en-GB" dirty="0" err="1">
                <a:solidFill>
                  <a:schemeClr val="bg1"/>
                </a:solidFill>
              </a:rPr>
              <a:t>til</a:t>
            </a:r>
            <a:r>
              <a:rPr lang="en-GB" dirty="0">
                <a:solidFill>
                  <a:schemeClr val="bg1"/>
                </a:solidFill>
              </a:rPr>
              <a:t> at </a:t>
            </a:r>
            <a:r>
              <a:rPr lang="en-GB" dirty="0" err="1">
                <a:solidFill>
                  <a:schemeClr val="bg1"/>
                </a:solidFill>
              </a:rPr>
              <a:t>ske</a:t>
            </a:r>
            <a:r>
              <a:rPr lang="en-GB" dirty="0">
                <a:solidFill>
                  <a:schemeClr val="bg1"/>
                </a:solidFill>
              </a:rPr>
              <a:t>.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Hver dag gør vi allesammen en ekstra indsats for at gøre kunderne glade og skabe vækst.</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I Coop lægger vi vægt på, at du som medarbejder får det ansvar og de rammer, der skal til for at lykkes.</a:t>
            </a:r>
            <a:r>
              <a:rPr lang="en-DK" dirty="0">
                <a:effectLst/>
              </a:rPr>
              <a:t> </a:t>
            </a:r>
            <a:endParaRPr lang="en-DK"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DK" dirty="0">
              <a:solidFill>
                <a:schemeClr val="bg1"/>
              </a:solidFill>
            </a:endParaRPr>
          </a:p>
          <a:p>
            <a:pPr marL="171450" indent="-171450">
              <a:buFont typeface="Arial" panose="020B0604020202020204" pitchFamily="34" charset="0"/>
              <a:buChar char="•"/>
            </a:pPr>
            <a:endParaRPr lang="en-DK" dirty="0"/>
          </a:p>
        </p:txBody>
      </p:sp>
      <p:sp>
        <p:nvSpPr>
          <p:cNvPr id="4" name="Slide Number Placeholder 3"/>
          <p:cNvSpPr>
            <a:spLocks noGrp="1"/>
          </p:cNvSpPr>
          <p:nvPr>
            <p:ph type="sldNum" sz="quarter" idx="5"/>
          </p:nvPr>
        </p:nvSpPr>
        <p:spPr/>
        <p:txBody>
          <a:bodyPr/>
          <a:lstStyle/>
          <a:p>
            <a:fld id="{700B8EE3-53C3-664E-83F1-F51BBA5DF6DE}" type="slidenum">
              <a:rPr lang="en-DK" smtClean="0"/>
              <a:t>12</a:t>
            </a:fld>
            <a:endParaRPr lang="en-DK"/>
          </a:p>
        </p:txBody>
      </p:sp>
    </p:spTree>
    <p:extLst>
      <p:ext uri="{BB962C8B-B14F-4D97-AF65-F5344CB8AC3E}">
        <p14:creationId xmlns:p14="http://schemas.microsoft.com/office/powerpoint/2010/main" val="1048408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13</a:t>
            </a:fld>
            <a:endParaRPr lang="en-DK"/>
          </a:p>
        </p:txBody>
      </p:sp>
    </p:spTree>
    <p:extLst>
      <p:ext uri="{BB962C8B-B14F-4D97-AF65-F5344CB8AC3E}">
        <p14:creationId xmlns:p14="http://schemas.microsoft.com/office/powerpoint/2010/main" val="2678991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sz="1200" kern="1200">
                <a:solidFill>
                  <a:schemeClr val="tx1"/>
                </a:solidFill>
                <a:effectLst/>
                <a:latin typeface="+mn-lt"/>
                <a:ea typeface="+mn-ea"/>
                <a:cs typeface="+mn-cs"/>
              </a:rPr>
              <a:t>Vores gode værdier går </a:t>
            </a:r>
            <a:r>
              <a:rPr lang="da-DK" sz="1200" kern="1200" err="1">
                <a:solidFill>
                  <a:schemeClr val="tx1"/>
                </a:solidFill>
                <a:effectLst/>
                <a:latin typeface="+mn-lt"/>
                <a:ea typeface="+mn-ea"/>
                <a:cs typeface="+mn-cs"/>
              </a:rPr>
              <a:t>hånd</a:t>
            </a:r>
            <a:r>
              <a:rPr lang="da-DK" sz="1200" kern="1200">
                <a:solidFill>
                  <a:schemeClr val="tx1"/>
                </a:solidFill>
                <a:effectLst/>
                <a:latin typeface="+mn-lt"/>
                <a:ea typeface="+mn-ea"/>
                <a:cs typeface="+mn-cs"/>
              </a:rPr>
              <a:t> i </a:t>
            </a:r>
            <a:r>
              <a:rPr lang="da-DK" sz="1200" kern="1200" err="1">
                <a:solidFill>
                  <a:schemeClr val="tx1"/>
                </a:solidFill>
                <a:effectLst/>
                <a:latin typeface="+mn-lt"/>
                <a:ea typeface="+mn-ea"/>
                <a:cs typeface="+mn-cs"/>
              </a:rPr>
              <a:t>hånd</a:t>
            </a:r>
            <a:r>
              <a:rPr lang="da-DK" sz="1200" kern="1200">
                <a:solidFill>
                  <a:schemeClr val="tx1"/>
                </a:solidFill>
                <a:effectLst/>
                <a:latin typeface="+mn-lt"/>
                <a:ea typeface="+mn-ea"/>
                <a:cs typeface="+mn-cs"/>
              </a:rPr>
              <a:t> med gode økonomiske resultater. </a:t>
            </a:r>
            <a:endParaRPr lang="en-DK" sz="1200" kern="1200">
              <a:solidFill>
                <a:schemeClr val="tx1"/>
              </a:solidFill>
              <a:effectLst/>
              <a:latin typeface="+mn-lt"/>
              <a:ea typeface="+mn-ea"/>
              <a:cs typeface="+mn-cs"/>
            </a:endParaRPr>
          </a:p>
          <a:p>
            <a:pPr marL="171450" indent="-171450">
              <a:buFont typeface="Arial" panose="020B0604020202020204" pitchFamily="34" charset="0"/>
              <a:buChar char="•"/>
            </a:pPr>
            <a:r>
              <a:rPr lang="da-DK" sz="1200" kern="1200">
                <a:solidFill>
                  <a:schemeClr val="tx1"/>
                </a:solidFill>
                <a:effectLst/>
                <a:latin typeface="+mn-lt"/>
                <a:ea typeface="+mn-ea"/>
                <a:cs typeface="+mn-cs"/>
              </a:rPr>
              <a:t>Coops 2025 strategi handler om, hvordan vi kan få Danmarks gladeste kunder, skabe Danmarks bedste butiksarbejdsplads og være Danmarks mest bæredygtige virksomhed – på </a:t>
            </a:r>
            <a:r>
              <a:rPr lang="da-DK" sz="1200" kern="1200" err="1">
                <a:solidFill>
                  <a:schemeClr val="tx1"/>
                </a:solidFill>
                <a:effectLst/>
                <a:latin typeface="+mn-lt"/>
                <a:ea typeface="+mn-ea"/>
                <a:cs typeface="+mn-cs"/>
              </a:rPr>
              <a:t>én</a:t>
            </a:r>
            <a:r>
              <a:rPr lang="da-DK" sz="1200" kern="1200">
                <a:solidFill>
                  <a:schemeClr val="tx1"/>
                </a:solidFill>
                <a:effectLst/>
                <a:latin typeface="+mn-lt"/>
                <a:ea typeface="+mn-ea"/>
                <a:cs typeface="+mn-cs"/>
              </a:rPr>
              <a:t> gang. Det lyder som store ambitioner. Og det er det </a:t>
            </a:r>
            <a:r>
              <a:rPr lang="da-DK" sz="1200" kern="1200" err="1">
                <a:solidFill>
                  <a:schemeClr val="tx1"/>
                </a:solidFill>
                <a:effectLst/>
                <a:latin typeface="+mn-lt"/>
                <a:ea typeface="+mn-ea"/>
                <a:cs typeface="+mn-cs"/>
              </a:rPr>
              <a:t>ogsa</a:t>
            </a:r>
            <a:r>
              <a:rPr lang="da-DK" sz="1200" kern="1200">
                <a:solidFill>
                  <a:schemeClr val="tx1"/>
                </a:solidFill>
                <a:effectLst/>
                <a:latin typeface="+mn-lt"/>
                <a:ea typeface="+mn-ea"/>
                <a:cs typeface="+mn-cs"/>
              </a:rPr>
              <a:t>̊! </a:t>
            </a:r>
            <a:endParaRPr lang="en-DK" sz="1200" kern="1200">
              <a:solidFill>
                <a:schemeClr val="tx1"/>
              </a:solidFill>
              <a:effectLst/>
              <a:latin typeface="+mn-lt"/>
              <a:ea typeface="+mn-ea"/>
              <a:cs typeface="+mn-cs"/>
            </a:endParaRPr>
          </a:p>
          <a:p>
            <a:pPr marL="171450" indent="-171450">
              <a:buFont typeface="Arial" panose="020B0604020202020204" pitchFamily="34" charset="0"/>
              <a:buChar char="•"/>
            </a:pPr>
            <a:r>
              <a:rPr lang="da-DK" sz="1200" kern="1200">
                <a:solidFill>
                  <a:schemeClr val="tx1"/>
                </a:solidFill>
                <a:effectLst/>
                <a:latin typeface="+mn-lt"/>
                <a:ea typeface="+mn-ea"/>
                <a:cs typeface="+mn-cs"/>
              </a:rPr>
              <a:t>Men fordi vi </a:t>
            </a:r>
            <a:r>
              <a:rPr lang="da-DK" sz="1200" kern="1200" err="1">
                <a:solidFill>
                  <a:schemeClr val="tx1"/>
                </a:solidFill>
                <a:effectLst/>
                <a:latin typeface="+mn-lt"/>
                <a:ea typeface="+mn-ea"/>
                <a:cs typeface="+mn-cs"/>
              </a:rPr>
              <a:t>står</a:t>
            </a:r>
            <a:r>
              <a:rPr lang="da-DK" sz="1200" kern="1200">
                <a:solidFill>
                  <a:schemeClr val="tx1"/>
                </a:solidFill>
                <a:effectLst/>
                <a:latin typeface="+mn-lt"/>
                <a:ea typeface="+mn-ea"/>
                <a:cs typeface="+mn-cs"/>
              </a:rPr>
              <a:t> sammen, respekterer hinanden, bygger på vores forskelligheder og løfter i flok, kan vi gøre en forskel, der rækker langt ud over os selv.</a:t>
            </a:r>
            <a:r>
              <a:rPr lang="en-DK">
                <a:effectLst/>
              </a:rPr>
              <a:t> </a:t>
            </a:r>
            <a:endParaRPr lang="en-GB">
              <a:effectLst/>
            </a:endParaRPr>
          </a:p>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14</a:t>
            </a:fld>
            <a:endParaRPr lang="en-DK"/>
          </a:p>
        </p:txBody>
      </p:sp>
    </p:spTree>
    <p:extLst>
      <p:ext uri="{BB962C8B-B14F-4D97-AF65-F5344CB8AC3E}">
        <p14:creationId xmlns:p14="http://schemas.microsoft.com/office/powerpoint/2010/main" val="175018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DK" sz="1200" kern="1200">
                <a:solidFill>
                  <a:schemeClr val="tx1"/>
                </a:solidFill>
                <a:effectLst/>
                <a:latin typeface="+mn-lt"/>
                <a:ea typeface="+mn-ea"/>
                <a:cs typeface="+mn-cs"/>
              </a:rPr>
              <a:t>Det starter hos dig: Uanset hvilken rolle du har i Coop, er du forudsætningen for, at vi sammen kan nå vores tre store mål. </a:t>
            </a:r>
          </a:p>
          <a:p>
            <a:pPr marL="171450" indent="-171450">
              <a:buFont typeface="Arial" panose="020B0604020202020204" pitchFamily="34" charset="0"/>
              <a:buChar char="•"/>
            </a:pPr>
            <a:r>
              <a:rPr lang="en-DK" sz="1200" b="1" kern="1200">
                <a:solidFill>
                  <a:schemeClr val="tx1"/>
                </a:solidFill>
                <a:effectLst/>
                <a:latin typeface="+mn-lt"/>
                <a:ea typeface="+mn-ea"/>
                <a:cs typeface="+mn-cs"/>
              </a:rPr>
              <a:t>Danmarks gladeste kunder</a:t>
            </a:r>
            <a:r>
              <a:rPr lang="da-DK" sz="1200" b="1" kern="1200">
                <a:solidFill>
                  <a:schemeClr val="tx1"/>
                </a:solidFill>
                <a:effectLst/>
                <a:latin typeface="+mn-lt"/>
                <a:ea typeface="+mn-ea"/>
                <a:cs typeface="+mn-cs"/>
              </a:rPr>
              <a:t>:</a:t>
            </a:r>
            <a:r>
              <a:rPr lang="da-DK" sz="1200" kern="1200">
                <a:solidFill>
                  <a:schemeClr val="tx1"/>
                </a:solidFill>
                <a:effectLst/>
                <a:latin typeface="+mn-lt"/>
                <a:ea typeface="+mn-ea"/>
                <a:cs typeface="+mn-cs"/>
              </a:rPr>
              <a:t> </a:t>
            </a:r>
            <a:r>
              <a:rPr lang="en-DK" sz="1200" kern="1200">
                <a:solidFill>
                  <a:schemeClr val="tx1"/>
                </a:solidFill>
                <a:effectLst/>
                <a:latin typeface="+mn-lt"/>
                <a:ea typeface="+mn-ea"/>
                <a:cs typeface="+mn-cs"/>
              </a:rPr>
              <a:t>Vi møder dem med smil, uovertruffen service, ordentlige varer og </a:t>
            </a:r>
            <a:r>
              <a:rPr lang="da-DK" sz="1200" kern="1200">
                <a:solidFill>
                  <a:schemeClr val="tx1"/>
                </a:solidFill>
                <a:effectLst/>
                <a:latin typeface="+mn-lt"/>
                <a:ea typeface="+mn-ea"/>
                <a:cs typeface="+mn-cs"/>
              </a:rPr>
              <a:t>smarte, digitale</a:t>
            </a:r>
            <a:r>
              <a:rPr lang="en-DK" sz="1200" kern="1200">
                <a:solidFill>
                  <a:schemeClr val="tx1"/>
                </a:solidFill>
                <a:effectLst/>
                <a:latin typeface="+mn-lt"/>
                <a:ea typeface="+mn-ea"/>
                <a:cs typeface="+mn-cs"/>
              </a:rPr>
              <a:t> løsninger</a:t>
            </a:r>
            <a:r>
              <a:rPr lang="da-DK" sz="1200" kern="1200">
                <a:solidFill>
                  <a:schemeClr val="tx1"/>
                </a:solidFill>
                <a:effectLst/>
                <a:latin typeface="+mn-lt"/>
                <a:ea typeface="+mn-ea"/>
                <a:cs typeface="+mn-cs"/>
              </a:rPr>
              <a:t>. Ved at gøre kundernes</a:t>
            </a:r>
            <a:r>
              <a:rPr lang="en-DK" sz="1200" kern="1200">
                <a:solidFill>
                  <a:schemeClr val="tx1"/>
                </a:solidFill>
                <a:effectLst/>
                <a:latin typeface="+mn-lt"/>
                <a:ea typeface="+mn-ea"/>
                <a:cs typeface="+mn-cs"/>
              </a:rPr>
              <a:t> hverdag </a:t>
            </a:r>
            <a:r>
              <a:rPr lang="da-DK" sz="1200" kern="1200">
                <a:solidFill>
                  <a:schemeClr val="tx1"/>
                </a:solidFill>
                <a:effectLst/>
                <a:latin typeface="+mn-lt"/>
                <a:ea typeface="+mn-ea"/>
                <a:cs typeface="+mn-cs"/>
              </a:rPr>
              <a:t>bedre</a:t>
            </a:r>
            <a:r>
              <a:rPr lang="en-DK" sz="1200" kern="1200">
                <a:solidFill>
                  <a:schemeClr val="tx1"/>
                </a:solidFill>
                <a:effectLst/>
                <a:latin typeface="+mn-lt"/>
                <a:ea typeface="+mn-ea"/>
                <a:cs typeface="+mn-cs"/>
              </a:rPr>
              <a:t> og give </a:t>
            </a:r>
            <a:r>
              <a:rPr lang="da-DK" sz="1200" kern="1200">
                <a:solidFill>
                  <a:schemeClr val="tx1"/>
                </a:solidFill>
                <a:effectLst/>
                <a:latin typeface="+mn-lt"/>
                <a:ea typeface="+mn-ea"/>
                <a:cs typeface="+mn-cs"/>
              </a:rPr>
              <a:t>dem</a:t>
            </a:r>
            <a:r>
              <a:rPr lang="en-DK" sz="1200" kern="1200">
                <a:solidFill>
                  <a:schemeClr val="tx1"/>
                </a:solidFill>
                <a:effectLst/>
                <a:latin typeface="+mn-lt"/>
                <a:ea typeface="+mn-ea"/>
                <a:cs typeface="+mn-cs"/>
              </a:rPr>
              <a:t> lyst til at komme igen</a:t>
            </a:r>
            <a:r>
              <a:rPr lang="da-DK" sz="1200" kern="1200">
                <a:solidFill>
                  <a:schemeClr val="tx1"/>
                </a:solidFill>
                <a:effectLst/>
                <a:latin typeface="+mn-lt"/>
                <a:ea typeface="+mn-ea"/>
                <a:cs typeface="+mn-cs"/>
              </a:rPr>
              <a:t>, kan</a:t>
            </a:r>
            <a:r>
              <a:rPr lang="en-DK" sz="1200" kern="1200">
                <a:solidFill>
                  <a:schemeClr val="tx1"/>
                </a:solidFill>
                <a:effectLst/>
                <a:latin typeface="+mn-lt"/>
                <a:ea typeface="+mn-ea"/>
                <a:cs typeface="+mn-cs"/>
              </a:rPr>
              <a:t> vi fortsætte med at vokse og vinde markedsandele. </a:t>
            </a:r>
          </a:p>
          <a:p>
            <a:pPr marL="171450" indent="-171450">
              <a:buFont typeface="Arial" panose="020B0604020202020204" pitchFamily="34" charset="0"/>
              <a:buChar char="•"/>
            </a:pPr>
            <a:r>
              <a:rPr lang="en-DK" sz="1200" b="1" kern="1200">
                <a:solidFill>
                  <a:schemeClr val="tx1"/>
                </a:solidFill>
                <a:effectLst/>
                <a:latin typeface="+mn-lt"/>
                <a:ea typeface="+mn-ea"/>
                <a:cs typeface="+mn-cs"/>
              </a:rPr>
              <a:t>Danmarks mest bæredygtige virksomhed</a:t>
            </a:r>
            <a:r>
              <a:rPr lang="da-DK" sz="1200" b="1" kern="1200">
                <a:solidFill>
                  <a:schemeClr val="tx1"/>
                </a:solidFill>
                <a:effectLst/>
                <a:latin typeface="+mn-lt"/>
                <a:ea typeface="+mn-ea"/>
                <a:cs typeface="+mn-cs"/>
              </a:rPr>
              <a:t>:</a:t>
            </a:r>
            <a:r>
              <a:rPr lang="da-DK" sz="1200" kern="1200">
                <a:solidFill>
                  <a:schemeClr val="tx1"/>
                </a:solidFill>
                <a:effectLst/>
                <a:latin typeface="+mn-lt"/>
                <a:ea typeface="+mn-ea"/>
                <a:cs typeface="+mn-cs"/>
              </a:rPr>
              <a:t> Coop har altid taget ansvar, og det gør vi stadig. Vi </a:t>
            </a:r>
            <a:r>
              <a:rPr lang="en-DK" sz="1200" kern="1200">
                <a:solidFill>
                  <a:schemeClr val="tx1"/>
                </a:solidFill>
                <a:effectLst/>
                <a:latin typeface="+mn-lt"/>
                <a:ea typeface="+mn-ea"/>
                <a:cs typeface="+mn-cs"/>
              </a:rPr>
              <a:t>går forrest på økologi og dyrevelfærd, </a:t>
            </a:r>
            <a:r>
              <a:rPr lang="da-DK" sz="1200" kern="1200">
                <a:solidFill>
                  <a:schemeClr val="tx1"/>
                </a:solidFill>
                <a:effectLst/>
                <a:latin typeface="+mn-lt"/>
                <a:ea typeface="+mn-ea"/>
                <a:cs typeface="+mn-cs"/>
              </a:rPr>
              <a:t>vi </a:t>
            </a:r>
            <a:r>
              <a:rPr lang="en-DK" sz="1200" kern="1200">
                <a:solidFill>
                  <a:schemeClr val="tx1"/>
                </a:solidFill>
                <a:effectLst/>
                <a:latin typeface="+mn-lt"/>
                <a:ea typeface="+mn-ea"/>
                <a:cs typeface="+mn-cs"/>
              </a:rPr>
              <a:t>bekæmper skadelig kemi og sætter ambitiøse klimamål</a:t>
            </a:r>
            <a:r>
              <a:rPr lang="da-DK" sz="1200" kern="1200">
                <a:solidFill>
                  <a:schemeClr val="tx1"/>
                </a:solidFill>
                <a:effectLst/>
                <a:latin typeface="+mn-lt"/>
                <a:ea typeface="+mn-ea"/>
                <a:cs typeface="+mn-cs"/>
              </a:rPr>
              <a:t> – alt sammen også på en økonomisk bæredygtig måde, så løsningerne holder på den lange bane</a:t>
            </a:r>
            <a:r>
              <a:rPr lang="en-DK" sz="1200" kern="1200">
                <a:solidFill>
                  <a:schemeClr val="tx1"/>
                </a:solidFill>
                <a:effectLst/>
                <a:latin typeface="+mn-lt"/>
                <a:ea typeface="+mn-ea"/>
                <a:cs typeface="+mn-cs"/>
              </a:rPr>
              <a:t>. </a:t>
            </a:r>
          </a:p>
          <a:p>
            <a:pPr marL="171450" indent="-171450">
              <a:buFont typeface="Arial" panose="020B0604020202020204" pitchFamily="34" charset="0"/>
              <a:buChar char="•"/>
            </a:pPr>
            <a:r>
              <a:rPr lang="en-DK" sz="1200" b="1" kern="1200">
                <a:solidFill>
                  <a:schemeClr val="tx1"/>
                </a:solidFill>
                <a:effectLst/>
                <a:latin typeface="+mn-lt"/>
                <a:ea typeface="+mn-ea"/>
                <a:cs typeface="+mn-cs"/>
              </a:rPr>
              <a:t>Danmarks bedste butiksarbejdsplads</a:t>
            </a:r>
            <a:r>
              <a:rPr lang="da-DK" sz="1200" b="1" kern="1200">
                <a:solidFill>
                  <a:schemeClr val="tx1"/>
                </a:solidFill>
                <a:effectLst/>
                <a:latin typeface="+mn-lt"/>
                <a:ea typeface="+mn-ea"/>
                <a:cs typeface="+mn-cs"/>
              </a:rPr>
              <a:t>:</a:t>
            </a:r>
            <a:r>
              <a:rPr lang="da-DK" sz="1200" kern="1200">
                <a:solidFill>
                  <a:schemeClr val="tx1"/>
                </a:solidFill>
                <a:effectLst/>
                <a:latin typeface="+mn-lt"/>
                <a:ea typeface="+mn-ea"/>
                <a:cs typeface="+mn-cs"/>
              </a:rPr>
              <a:t> </a:t>
            </a:r>
            <a:r>
              <a:rPr lang="en-DK" sz="1200" kern="1200">
                <a:solidFill>
                  <a:schemeClr val="tx1"/>
                </a:solidFill>
                <a:effectLst/>
                <a:latin typeface="+mn-lt"/>
                <a:ea typeface="+mn-ea"/>
                <a:cs typeface="+mn-cs"/>
              </a:rPr>
              <a:t>I Coop er vi sammen om at skabe noget. Vi sætter pris på forskelligheder. Vi har frihed til at være købmænd</a:t>
            </a:r>
            <a:r>
              <a:rPr lang="da-DK" sz="1200" kern="1200">
                <a:solidFill>
                  <a:schemeClr val="tx1"/>
                </a:solidFill>
                <a:effectLst/>
                <a:latin typeface="+mn-lt"/>
                <a:ea typeface="+mn-ea"/>
                <a:cs typeface="+mn-cs"/>
              </a:rPr>
              <a:t>. V</a:t>
            </a:r>
            <a:r>
              <a:rPr lang="en-DK" sz="1200" kern="1200">
                <a:solidFill>
                  <a:schemeClr val="tx1"/>
                </a:solidFill>
                <a:effectLst/>
                <a:latin typeface="+mn-lt"/>
                <a:ea typeface="+mn-ea"/>
                <a:cs typeface="+mn-cs"/>
              </a:rPr>
              <a:t>i løser opgaverne i fællesskab og på tværs af organisationen. Alle hjælper hinanden og løfter i flok – fra lagre og butik til logistik og regnskab. Kun på den måde kan Coop blive Danmarks bedste butiksarbejdsplads.</a:t>
            </a:r>
            <a:r>
              <a:rPr lang="en-DK">
                <a:effectLst/>
              </a:rPr>
              <a:t> </a:t>
            </a:r>
            <a:endParaRPr lang="en-DK"/>
          </a:p>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15</a:t>
            </a:fld>
            <a:endParaRPr lang="en-DK"/>
          </a:p>
        </p:txBody>
      </p:sp>
    </p:spTree>
    <p:extLst>
      <p:ext uri="{BB962C8B-B14F-4D97-AF65-F5344CB8AC3E}">
        <p14:creationId xmlns:p14="http://schemas.microsoft.com/office/powerpoint/2010/main" val="17063201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16</a:t>
            </a:fld>
            <a:endParaRPr lang="en-DK"/>
          </a:p>
        </p:txBody>
      </p:sp>
    </p:spTree>
    <p:extLst>
      <p:ext uri="{BB962C8B-B14F-4D97-AF65-F5344CB8AC3E}">
        <p14:creationId xmlns:p14="http://schemas.microsoft.com/office/powerpoint/2010/main" val="1407613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Vi </a:t>
            </a:r>
            <a:r>
              <a:rPr lang="en-GB" sz="1200" b="1" kern="1200" err="1">
                <a:solidFill>
                  <a:schemeClr val="tx1"/>
                </a:solidFill>
                <a:effectLst/>
                <a:latin typeface="+mn-lt"/>
                <a:ea typeface="+mn-ea"/>
                <a:cs typeface="+mn-cs"/>
              </a:rPr>
              <a:t>kæmper</a:t>
            </a:r>
            <a:r>
              <a:rPr lang="en-GB" sz="1200" b="1" kern="1200">
                <a:solidFill>
                  <a:schemeClr val="tx1"/>
                </a:solidFill>
                <a:effectLst/>
                <a:latin typeface="+mn-lt"/>
                <a:ea typeface="+mn-ea"/>
                <a:cs typeface="+mn-cs"/>
              </a:rPr>
              <a:t> for </a:t>
            </a:r>
            <a:r>
              <a:rPr lang="en-GB" sz="1200" b="1" kern="1200" err="1">
                <a:solidFill>
                  <a:schemeClr val="tx1"/>
                </a:solidFill>
                <a:effectLst/>
                <a:latin typeface="+mn-lt"/>
                <a:ea typeface="+mn-ea"/>
                <a:cs typeface="+mn-cs"/>
              </a:rPr>
              <a:t>en</a:t>
            </a:r>
            <a:r>
              <a:rPr lang="en-GB" sz="1200" b="1" kern="1200">
                <a:solidFill>
                  <a:schemeClr val="tx1"/>
                </a:solidFill>
                <a:effectLst/>
                <a:latin typeface="+mn-lt"/>
                <a:ea typeface="+mn-ea"/>
                <a:cs typeface="+mn-cs"/>
              </a:rPr>
              <a:t> </a:t>
            </a:r>
            <a:r>
              <a:rPr lang="en-GB" sz="1200" b="1" kern="1200" err="1">
                <a:solidFill>
                  <a:schemeClr val="tx1"/>
                </a:solidFill>
                <a:effectLst/>
                <a:latin typeface="+mn-lt"/>
                <a:ea typeface="+mn-ea"/>
                <a:cs typeface="+mn-cs"/>
              </a:rPr>
              <a:t>bedre</a:t>
            </a:r>
            <a:r>
              <a:rPr lang="en-GB" sz="1200" b="1" kern="1200">
                <a:solidFill>
                  <a:schemeClr val="tx1"/>
                </a:solidFill>
                <a:effectLst/>
                <a:latin typeface="+mn-lt"/>
                <a:ea typeface="+mn-ea"/>
                <a:cs typeface="+mn-cs"/>
              </a:rPr>
              <a:t> </a:t>
            </a:r>
            <a:r>
              <a:rPr lang="en-GB" sz="1200" b="1" kern="1200" err="1">
                <a:solidFill>
                  <a:schemeClr val="tx1"/>
                </a:solidFill>
                <a:effectLst/>
                <a:latin typeface="+mn-lt"/>
                <a:ea typeface="+mn-ea"/>
                <a:cs typeface="+mn-cs"/>
              </a:rPr>
              <a:t>og</a:t>
            </a:r>
            <a:r>
              <a:rPr lang="en-GB" sz="1200" b="1" kern="1200">
                <a:solidFill>
                  <a:schemeClr val="tx1"/>
                </a:solidFill>
                <a:effectLst/>
                <a:latin typeface="+mn-lt"/>
                <a:ea typeface="+mn-ea"/>
                <a:cs typeface="+mn-cs"/>
              </a:rPr>
              <a:t> mere </a:t>
            </a:r>
            <a:r>
              <a:rPr lang="en-GB" sz="1200" b="1" kern="1200" err="1">
                <a:solidFill>
                  <a:schemeClr val="tx1"/>
                </a:solidFill>
                <a:effectLst/>
                <a:latin typeface="+mn-lt"/>
                <a:ea typeface="+mn-ea"/>
                <a:cs typeface="+mn-cs"/>
              </a:rPr>
              <a:t>bæredygtig</a:t>
            </a:r>
            <a:r>
              <a:rPr lang="en-GB" sz="1200" b="1" kern="1200">
                <a:solidFill>
                  <a:schemeClr val="tx1"/>
                </a:solidFill>
                <a:effectLst/>
                <a:latin typeface="+mn-lt"/>
                <a:ea typeface="+mn-ea"/>
                <a:cs typeface="+mn-cs"/>
              </a:rPr>
              <a:t> </a:t>
            </a:r>
            <a:r>
              <a:rPr lang="en-GB" sz="1200" b="1" kern="1200" err="1">
                <a:solidFill>
                  <a:schemeClr val="tx1"/>
                </a:solidFill>
                <a:effectLst/>
                <a:latin typeface="+mn-lt"/>
                <a:ea typeface="+mn-ea"/>
                <a:cs typeface="+mn-cs"/>
              </a:rPr>
              <a:t>hverdag</a:t>
            </a:r>
            <a:r>
              <a:rPr lang="en-GB" sz="1200" b="1" kern="1200">
                <a:solidFill>
                  <a:schemeClr val="tx1"/>
                </a:solidFill>
                <a:effectLst/>
                <a:latin typeface="+mn-lt"/>
                <a:ea typeface="+mn-ea"/>
                <a:cs typeface="+mn-cs"/>
              </a:rPr>
              <a:t> for alle </a:t>
            </a:r>
            <a:endParaRPr lang="en-GB">
              <a:effectLst/>
            </a:endParaRPr>
          </a:p>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17</a:t>
            </a:fld>
            <a:endParaRPr lang="en-DK"/>
          </a:p>
        </p:txBody>
      </p:sp>
    </p:spTree>
    <p:extLst>
      <p:ext uri="{BB962C8B-B14F-4D97-AF65-F5344CB8AC3E}">
        <p14:creationId xmlns:p14="http://schemas.microsoft.com/office/powerpoint/2010/main" val="420154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sz="1200" kern="1200" dirty="0" err="1">
                <a:solidFill>
                  <a:schemeClr val="tx1"/>
                </a:solidFill>
                <a:effectLst/>
                <a:latin typeface="+mn-lt"/>
                <a:ea typeface="+mn-ea"/>
                <a:cs typeface="+mn-cs"/>
              </a:rPr>
              <a:t>Når</a:t>
            </a:r>
            <a:r>
              <a:rPr lang="da-DK" sz="1200" kern="1200" dirty="0">
                <a:solidFill>
                  <a:schemeClr val="tx1"/>
                </a:solidFill>
                <a:effectLst/>
                <a:latin typeface="+mn-lt"/>
                <a:ea typeface="+mn-ea"/>
                <a:cs typeface="+mn-cs"/>
              </a:rPr>
              <a:t> vi </a:t>
            </a:r>
            <a:r>
              <a:rPr lang="da-DK" sz="1200" kern="1200" dirty="0" err="1">
                <a:solidFill>
                  <a:schemeClr val="tx1"/>
                </a:solidFill>
                <a:effectLst/>
                <a:latin typeface="+mn-lt"/>
                <a:ea typeface="+mn-ea"/>
                <a:cs typeface="+mn-cs"/>
              </a:rPr>
              <a:t>står</a:t>
            </a:r>
            <a:r>
              <a:rPr lang="da-DK" sz="1200" kern="1200" dirty="0">
                <a:solidFill>
                  <a:schemeClr val="tx1"/>
                </a:solidFill>
                <a:effectLst/>
                <a:latin typeface="+mn-lt"/>
                <a:ea typeface="+mn-ea"/>
                <a:cs typeface="+mn-cs"/>
              </a:rPr>
              <a:t> op om morgenen, </a:t>
            </a:r>
            <a:r>
              <a:rPr lang="da-DK" sz="1200" kern="1200" dirty="0" err="1">
                <a:solidFill>
                  <a:schemeClr val="tx1"/>
                </a:solidFill>
                <a:effectLst/>
                <a:latin typeface="+mn-lt"/>
                <a:ea typeface="+mn-ea"/>
                <a:cs typeface="+mn-cs"/>
              </a:rPr>
              <a:t>sa</a:t>
            </a:r>
            <a:r>
              <a:rPr lang="da-DK" sz="1200" kern="1200" dirty="0">
                <a:solidFill>
                  <a:schemeClr val="tx1"/>
                </a:solidFill>
                <a:effectLst/>
                <a:latin typeface="+mn-lt"/>
                <a:ea typeface="+mn-ea"/>
                <a:cs typeface="+mn-cs"/>
              </a:rPr>
              <a:t>̊ er det ikke kun for at gå på arbejde. Sammen gør vi en forskel for de kollegaer og kunder, vi møder i løbet af dagen.</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Smil og hjælpsomhed gør en verden til forskel i hverdagen.</a:t>
            </a:r>
            <a:endParaRPr lang="en-DK"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0B8EE3-53C3-664E-83F1-F51BBA5DF6DE}" type="slidenum">
              <a:rPr lang="en-DK" smtClean="0"/>
              <a:t>18</a:t>
            </a:fld>
            <a:endParaRPr lang="en-DK"/>
          </a:p>
        </p:txBody>
      </p:sp>
    </p:spTree>
    <p:extLst>
      <p:ext uri="{BB962C8B-B14F-4D97-AF65-F5344CB8AC3E}">
        <p14:creationId xmlns:p14="http://schemas.microsoft.com/office/powerpoint/2010/main" val="282982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sz="1200" kern="1200" dirty="0">
                <a:solidFill>
                  <a:schemeClr val="tx1"/>
                </a:solidFill>
                <a:effectLst/>
                <a:latin typeface="+mn-lt"/>
                <a:ea typeface="+mn-ea"/>
                <a:cs typeface="+mn-cs"/>
              </a:rPr>
              <a:t>Men vi gør også en forskel i det store billede: </a:t>
            </a:r>
          </a:p>
          <a:p>
            <a:pPr marL="171450" indent="-171450">
              <a:buFont typeface="Arial" panose="020B0604020202020204" pitchFamily="34" charset="0"/>
              <a:buChar char="•"/>
            </a:pPr>
            <a:r>
              <a:rPr lang="da-DK" sz="1200" kern="1200" dirty="0" err="1">
                <a:solidFill>
                  <a:schemeClr val="tx1"/>
                </a:solidFill>
                <a:effectLst/>
                <a:latin typeface="+mn-lt"/>
                <a:ea typeface="+mn-ea"/>
                <a:cs typeface="+mn-cs"/>
              </a:rPr>
              <a:t>Når</a:t>
            </a:r>
            <a:r>
              <a:rPr lang="da-DK" sz="1200" kern="1200" dirty="0">
                <a:solidFill>
                  <a:schemeClr val="tx1"/>
                </a:solidFill>
                <a:effectLst/>
                <a:latin typeface="+mn-lt"/>
                <a:ea typeface="+mn-ea"/>
                <a:cs typeface="+mn-cs"/>
              </a:rPr>
              <a:t> vi fjerner skadelig kemi fra vores varer. </a:t>
            </a:r>
          </a:p>
          <a:p>
            <a:pPr marL="171450" indent="-171450">
              <a:buFont typeface="Arial" panose="020B0604020202020204" pitchFamily="34" charset="0"/>
              <a:buChar char="•"/>
            </a:pPr>
            <a:r>
              <a:rPr lang="da-DK" sz="1200" kern="1200" dirty="0" err="1">
                <a:solidFill>
                  <a:schemeClr val="tx1"/>
                </a:solidFill>
                <a:effectLst/>
                <a:latin typeface="+mn-lt"/>
                <a:ea typeface="+mn-ea"/>
                <a:cs typeface="+mn-cs"/>
              </a:rPr>
              <a:t>Når</a:t>
            </a:r>
            <a:r>
              <a:rPr lang="da-DK" sz="1200" kern="1200" dirty="0">
                <a:solidFill>
                  <a:schemeClr val="tx1"/>
                </a:solidFill>
                <a:effectLst/>
                <a:latin typeface="+mn-lt"/>
                <a:ea typeface="+mn-ea"/>
                <a:cs typeface="+mn-cs"/>
              </a:rPr>
              <a:t> vi inspirerer til mere grønt i hverdagen.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Og </a:t>
            </a:r>
            <a:r>
              <a:rPr lang="da-DK" sz="1200" kern="1200" dirty="0" err="1">
                <a:solidFill>
                  <a:schemeClr val="tx1"/>
                </a:solidFill>
                <a:effectLst/>
                <a:latin typeface="+mn-lt"/>
                <a:ea typeface="+mn-ea"/>
                <a:cs typeface="+mn-cs"/>
              </a:rPr>
              <a:t>når</a:t>
            </a:r>
            <a:r>
              <a:rPr lang="da-DK" sz="1200" kern="1200" dirty="0">
                <a:solidFill>
                  <a:schemeClr val="tx1"/>
                </a:solidFill>
                <a:effectLst/>
                <a:latin typeface="+mn-lt"/>
                <a:ea typeface="+mn-ea"/>
                <a:cs typeface="+mn-cs"/>
              </a:rPr>
              <a:t> vi </a:t>
            </a:r>
            <a:r>
              <a:rPr lang="da-DK" sz="1200" kern="1200" dirty="0" err="1">
                <a:solidFill>
                  <a:schemeClr val="tx1"/>
                </a:solidFill>
                <a:effectLst/>
                <a:latin typeface="+mn-lt"/>
                <a:ea typeface="+mn-ea"/>
                <a:cs typeface="+mn-cs"/>
              </a:rPr>
              <a:t>går</a:t>
            </a:r>
            <a:r>
              <a:rPr lang="da-DK" sz="1200" kern="1200" dirty="0">
                <a:solidFill>
                  <a:schemeClr val="tx1"/>
                </a:solidFill>
                <a:effectLst/>
                <a:latin typeface="+mn-lt"/>
                <a:ea typeface="+mn-ea"/>
                <a:cs typeface="+mn-cs"/>
              </a:rPr>
              <a:t> forrest med en af verdens mest ambitiøse klimastrategier.</a:t>
            </a:r>
            <a:r>
              <a:rPr lang="en-DK" dirty="0">
                <a:effectLst/>
              </a:rPr>
              <a:t> </a:t>
            </a:r>
            <a:endParaRPr lang="en-DK" dirty="0"/>
          </a:p>
        </p:txBody>
      </p:sp>
      <p:sp>
        <p:nvSpPr>
          <p:cNvPr id="4" name="Slide Number Placeholder 3"/>
          <p:cNvSpPr>
            <a:spLocks noGrp="1"/>
          </p:cNvSpPr>
          <p:nvPr>
            <p:ph type="sldNum" sz="quarter" idx="5"/>
          </p:nvPr>
        </p:nvSpPr>
        <p:spPr/>
        <p:txBody>
          <a:bodyPr/>
          <a:lstStyle/>
          <a:p>
            <a:fld id="{700B8EE3-53C3-664E-83F1-F51BBA5DF6DE}" type="slidenum">
              <a:rPr lang="en-DK" smtClean="0"/>
              <a:t>19</a:t>
            </a:fld>
            <a:endParaRPr lang="en-DK"/>
          </a:p>
        </p:txBody>
      </p:sp>
    </p:spTree>
    <p:extLst>
      <p:ext uri="{BB962C8B-B14F-4D97-AF65-F5344CB8AC3E}">
        <p14:creationId xmlns:p14="http://schemas.microsoft.com/office/powerpoint/2010/main" val="3417356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K"/>
              <a:t>Husk at ændre her, hvis du fjerner eller tilføjer slides</a:t>
            </a:r>
          </a:p>
        </p:txBody>
      </p:sp>
      <p:sp>
        <p:nvSpPr>
          <p:cNvPr id="4" name="Slide Number Placeholder 3"/>
          <p:cNvSpPr>
            <a:spLocks noGrp="1"/>
          </p:cNvSpPr>
          <p:nvPr>
            <p:ph type="sldNum" sz="quarter" idx="5"/>
          </p:nvPr>
        </p:nvSpPr>
        <p:spPr/>
        <p:txBody>
          <a:bodyPr/>
          <a:lstStyle/>
          <a:p>
            <a:fld id="{700B8EE3-53C3-664E-83F1-F51BBA5DF6DE}" type="slidenum">
              <a:rPr lang="en-DK" smtClean="0"/>
              <a:t>2</a:t>
            </a:fld>
            <a:endParaRPr lang="en-DK"/>
          </a:p>
        </p:txBody>
      </p:sp>
    </p:spTree>
    <p:extLst>
      <p:ext uri="{BB962C8B-B14F-4D97-AF65-F5344CB8AC3E}">
        <p14:creationId xmlns:p14="http://schemas.microsoft.com/office/powerpoint/2010/main" val="3871986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20</a:t>
            </a:fld>
            <a:endParaRPr lang="en-DK"/>
          </a:p>
        </p:txBody>
      </p:sp>
    </p:spTree>
    <p:extLst>
      <p:ext uri="{BB962C8B-B14F-4D97-AF65-F5344CB8AC3E}">
        <p14:creationId xmlns:p14="http://schemas.microsoft.com/office/powerpoint/2010/main" val="2845441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a:solidFill>
                  <a:schemeClr val="tx1"/>
                </a:solidFill>
                <a:effectLst/>
                <a:latin typeface="+mn-lt"/>
                <a:ea typeface="+mn-ea"/>
                <a:cs typeface="+mn-cs"/>
              </a:rPr>
              <a:t>Vores </a:t>
            </a:r>
            <a:r>
              <a:rPr lang="en-GB" sz="1200" b="1" kern="1200" err="1">
                <a:solidFill>
                  <a:schemeClr val="tx1"/>
                </a:solidFill>
                <a:effectLst/>
                <a:latin typeface="+mn-lt"/>
                <a:ea typeface="+mn-ea"/>
                <a:cs typeface="+mn-cs"/>
              </a:rPr>
              <a:t>byggesten</a:t>
            </a:r>
            <a:r>
              <a:rPr lang="en-GB" sz="1200" b="1" kern="1200">
                <a:solidFill>
                  <a:schemeClr val="tx1"/>
                </a:solidFill>
                <a:effectLst/>
                <a:latin typeface="+mn-lt"/>
                <a:ea typeface="+mn-ea"/>
                <a:cs typeface="+mn-cs"/>
              </a:rPr>
              <a:t> er det vi </a:t>
            </a:r>
            <a:r>
              <a:rPr lang="en-GB" sz="1200" b="1" kern="1200" err="1">
                <a:solidFill>
                  <a:schemeClr val="tx1"/>
                </a:solidFill>
                <a:effectLst/>
                <a:latin typeface="+mn-lt"/>
                <a:ea typeface="+mn-ea"/>
                <a:cs typeface="+mn-cs"/>
              </a:rPr>
              <a:t>kæmper</a:t>
            </a:r>
            <a:r>
              <a:rPr lang="en-GB" sz="1200" b="1" kern="1200">
                <a:solidFill>
                  <a:schemeClr val="tx1"/>
                </a:solidFill>
                <a:effectLst/>
                <a:latin typeface="+mn-lt"/>
                <a:ea typeface="+mn-ea"/>
                <a:cs typeface="+mn-cs"/>
              </a:rPr>
              <a:t> for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Det er </a:t>
            </a:r>
            <a:r>
              <a:rPr lang="en-GB" sz="1200" kern="1200" err="1">
                <a:solidFill>
                  <a:schemeClr val="tx1"/>
                </a:solidFill>
                <a:effectLst/>
                <a:latin typeface="+mn-lt"/>
                <a:ea typeface="+mn-ea"/>
                <a:cs typeface="+mn-cs"/>
              </a:rPr>
              <a:t>vores</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evne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til</a:t>
            </a:r>
            <a:r>
              <a:rPr lang="en-GB" sz="1200" kern="1200">
                <a:solidFill>
                  <a:schemeClr val="tx1"/>
                </a:solidFill>
                <a:effectLst/>
                <a:latin typeface="+mn-lt"/>
                <a:ea typeface="+mn-ea"/>
                <a:cs typeface="+mn-cs"/>
              </a:rPr>
              <a:t> at </a:t>
            </a:r>
            <a:r>
              <a:rPr lang="en-GB" sz="1200" kern="1200" err="1">
                <a:solidFill>
                  <a:schemeClr val="tx1"/>
                </a:solidFill>
                <a:effectLst/>
                <a:latin typeface="+mn-lt"/>
                <a:ea typeface="+mn-ea"/>
                <a:cs typeface="+mn-cs"/>
              </a:rPr>
              <a:t>efterleve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og</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udleve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hver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af</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vores</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byggesten</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som</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sikrer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os</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vækst</a:t>
            </a:r>
            <a:r>
              <a:rPr lang="en-GB" sz="1200" kern="1200">
                <a:solidFill>
                  <a:schemeClr val="tx1"/>
                </a:solidFill>
                <a:effectLst/>
                <a:latin typeface="+mn-lt"/>
                <a:ea typeface="+mn-ea"/>
                <a:cs typeface="+mn-cs"/>
              </a:rPr>
              <a:t> via glade </a:t>
            </a:r>
            <a:r>
              <a:rPr lang="en-GB" sz="1200" kern="1200" err="1">
                <a:solidFill>
                  <a:schemeClr val="tx1"/>
                </a:solidFill>
                <a:effectLst/>
                <a:latin typeface="+mn-lt"/>
                <a:ea typeface="+mn-ea"/>
                <a:cs typeface="+mn-cs"/>
              </a:rPr>
              <a:t>kunder</a:t>
            </a:r>
            <a:r>
              <a:rPr lang="en-GB" sz="1200" kern="1200">
                <a:solidFill>
                  <a:schemeClr val="tx1"/>
                </a:solidFill>
                <a:effectLst/>
                <a:latin typeface="+mn-lt"/>
                <a:ea typeface="+mn-ea"/>
                <a:cs typeface="+mn-cs"/>
              </a:rPr>
              <a:t>, der </a:t>
            </a:r>
            <a:r>
              <a:rPr lang="en-GB" sz="1200" kern="1200" err="1">
                <a:solidFill>
                  <a:schemeClr val="tx1"/>
                </a:solidFill>
                <a:effectLst/>
                <a:latin typeface="+mn-lt"/>
                <a:ea typeface="+mn-ea"/>
                <a:cs typeface="+mn-cs"/>
              </a:rPr>
              <a:t>kommer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igen</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og</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igen</a:t>
            </a:r>
            <a:br>
              <a:rPr lang="en-GB" sz="1200" kern="1200">
                <a:solidFill>
                  <a:schemeClr val="tx1"/>
                </a:solidFill>
                <a:effectLst/>
                <a:latin typeface="+mn-lt"/>
                <a:ea typeface="+mn-ea"/>
                <a:cs typeface="+mn-cs"/>
              </a:rPr>
            </a:b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og</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som</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gør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forskellen</a:t>
            </a:r>
            <a:r>
              <a:rPr lang="en-GB" sz="1200" kern="1200">
                <a:solidFill>
                  <a:schemeClr val="tx1"/>
                </a:solidFill>
                <a:effectLst/>
                <a:latin typeface="+mn-lt"/>
                <a:ea typeface="+mn-ea"/>
                <a:cs typeface="+mn-cs"/>
              </a:rPr>
              <a:t> mod </a:t>
            </a:r>
            <a:r>
              <a:rPr lang="en-GB" sz="1200" kern="1200" err="1">
                <a:solidFill>
                  <a:schemeClr val="tx1"/>
                </a:solidFill>
                <a:effectLst/>
                <a:latin typeface="+mn-lt"/>
                <a:ea typeface="+mn-ea"/>
                <a:cs typeface="+mn-cs"/>
              </a:rPr>
              <a:t>vores</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konkurrenter</a:t>
            </a:r>
            <a:r>
              <a:rPr lang="en-GB" sz="1200" kern="1200">
                <a:solidFill>
                  <a:schemeClr val="tx1"/>
                </a:solidFill>
                <a:effectLst/>
                <a:latin typeface="+mn-lt"/>
                <a:ea typeface="+mn-ea"/>
                <a:cs typeface="+mn-cs"/>
              </a:rPr>
              <a:t>. </a:t>
            </a:r>
            <a:endParaRPr lang="en-GB"/>
          </a:p>
          <a:p>
            <a:endParaRPr lang="en-GB" b="1"/>
          </a:p>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21</a:t>
            </a:fld>
            <a:endParaRPr lang="en-DK"/>
          </a:p>
        </p:txBody>
      </p:sp>
    </p:spTree>
    <p:extLst>
      <p:ext uri="{BB962C8B-B14F-4D97-AF65-F5344CB8AC3E}">
        <p14:creationId xmlns:p14="http://schemas.microsoft.com/office/powerpoint/2010/main" val="2932493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sz="1200" kern="1200" dirty="0">
                <a:solidFill>
                  <a:schemeClr val="tx1"/>
                </a:solidFill>
                <a:effectLst/>
                <a:latin typeface="+mn-lt"/>
                <a:ea typeface="+mn-ea"/>
                <a:cs typeface="+mn-cs"/>
              </a:rPr>
              <a:t>Vi går forrest i kampen for mere økologi, mindre kemi, mindre plastik, mindre madspild, og vi gør det ikke kun, fordi det er stigende krav fra vores kunder – ansvarlighed har altid været en dyd i Coop.</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en særlig stærk tradition for at tage samfundsansvar. Den udspringer af vores historie som en forening stiftet af forbrugere – og adskiller os fundamentalt fra vores konkurrenter.</a:t>
            </a:r>
            <a:r>
              <a:rPr lang="en-DK" dirty="0">
                <a:effectLst/>
              </a:rPr>
              <a:t> </a:t>
            </a: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Der er aldrig langt til én af vores butikker, så vi er altid tæt på vores kunder.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hjælper dem med at spare tid i en presset hverdag ved at inspirere til nemmere måltider og tilbyde en enklere indkøbstur – for eksempel med digitale løsninger som Scan &amp; Betal og muligheden for at handle online på alle tider af døgnet.</a:t>
            </a:r>
            <a:r>
              <a:rPr lang="en-DK" dirty="0">
                <a:effectLst/>
              </a:rPr>
              <a:t> </a:t>
            </a:r>
            <a:endParaRPr lang="da-DK" dirty="0"/>
          </a:p>
          <a:p>
            <a:pPr marL="171450" indent="-171450">
              <a:buFont typeface="Arial" panose="020B0604020202020204" pitchFamily="34" charset="0"/>
              <a:buChar char="•"/>
            </a:pPr>
            <a:r>
              <a:rPr lang="da-DK" sz="1200" kern="1200" dirty="0">
                <a:solidFill>
                  <a:schemeClr val="tx1"/>
                </a:solidFill>
                <a:effectLst/>
                <a:latin typeface="+mn-lt"/>
                <a:ea typeface="+mn-ea"/>
                <a:cs typeface="+mn-cs"/>
              </a:rPr>
              <a:t>Siden vi i 1929 etablerede FDB’s centrallaboratorium, har vi testet alt – lige fra opvaskemiddel til kødpålæg og fyrfadslys. Vi stiller strenge krav til vores leverandører og fører løbende kontrol.</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Det samme gælder vores egne varemærker som </a:t>
            </a:r>
            <a:r>
              <a:rPr lang="da-DK" sz="1200" kern="1200" dirty="0" err="1">
                <a:solidFill>
                  <a:schemeClr val="tx1"/>
                </a:solidFill>
                <a:effectLst/>
                <a:latin typeface="+mn-lt"/>
                <a:ea typeface="+mn-ea"/>
                <a:cs typeface="+mn-cs"/>
              </a:rPr>
              <a:t>Änglamark</a:t>
            </a:r>
            <a:r>
              <a:rPr lang="da-DK" sz="1200" kern="1200" dirty="0">
                <a:solidFill>
                  <a:schemeClr val="tx1"/>
                </a:solidFill>
                <a:effectLst/>
                <a:latin typeface="+mn-lt"/>
                <a:ea typeface="+mn-ea"/>
                <a:cs typeface="+mn-cs"/>
              </a:rPr>
              <a:t> og Coop365 Minirisk. Hvis der for eksempel er kemiske stoffer, som er under mistanke for at være skadelige, så fjerner vi dem fra vores varer – også selvom de stadig er lovlige.</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Sikkerhed, sundhed og miljø har altid været mærkesager i Coop.</a:t>
            </a:r>
            <a:r>
              <a:rPr lang="en-DK" dirty="0">
                <a:effectLst/>
              </a:rPr>
              <a:t> </a:t>
            </a:r>
            <a:endParaRPr lang="da-DK" dirty="0"/>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vil være med til at gøre lokalområder til endnu bedre steder at bo. Derfor engagerer vi os i lokalsamfundet. Vi tilpasser sortimentet og fylder gerne lokale varer på hylderne.</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kæmper for, at kunderne positivt kan mærke os, både som indkøbssted og som arbejdsplads.</a:t>
            </a:r>
            <a:r>
              <a:rPr lang="en-DK" dirty="0">
                <a:effectLst/>
              </a:rPr>
              <a:t> </a:t>
            </a:r>
            <a:endParaRPr lang="da-DK" dirty="0"/>
          </a:p>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22</a:t>
            </a:fld>
            <a:endParaRPr lang="en-DK"/>
          </a:p>
        </p:txBody>
      </p:sp>
    </p:spTree>
    <p:extLst>
      <p:ext uri="{BB962C8B-B14F-4D97-AF65-F5344CB8AC3E}">
        <p14:creationId xmlns:p14="http://schemas.microsoft.com/office/powerpoint/2010/main" val="1612106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23</a:t>
            </a:fld>
            <a:endParaRPr lang="en-DK"/>
          </a:p>
        </p:txBody>
      </p:sp>
    </p:spTree>
    <p:extLst>
      <p:ext uri="{BB962C8B-B14F-4D97-AF65-F5344CB8AC3E}">
        <p14:creationId xmlns:p14="http://schemas.microsoft.com/office/powerpoint/2010/main" val="4130674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24</a:t>
            </a:fld>
            <a:endParaRPr lang="en-DK"/>
          </a:p>
        </p:txBody>
      </p:sp>
    </p:spTree>
    <p:extLst>
      <p:ext uri="{BB962C8B-B14F-4D97-AF65-F5344CB8AC3E}">
        <p14:creationId xmlns:p14="http://schemas.microsoft.com/office/powerpoint/2010/main" val="3446454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25</a:t>
            </a:fld>
            <a:endParaRPr lang="en-DK"/>
          </a:p>
        </p:txBody>
      </p:sp>
    </p:spTree>
    <p:extLst>
      <p:ext uri="{BB962C8B-B14F-4D97-AF65-F5344CB8AC3E}">
        <p14:creationId xmlns:p14="http://schemas.microsoft.com/office/powerpoint/2010/main" val="10057905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26</a:t>
            </a:fld>
            <a:endParaRPr lang="en-DK"/>
          </a:p>
        </p:txBody>
      </p:sp>
    </p:spTree>
    <p:extLst>
      <p:ext uri="{BB962C8B-B14F-4D97-AF65-F5344CB8AC3E}">
        <p14:creationId xmlns:p14="http://schemas.microsoft.com/office/powerpoint/2010/main" val="262894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27</a:t>
            </a:fld>
            <a:endParaRPr lang="en-DK"/>
          </a:p>
        </p:txBody>
      </p:sp>
    </p:spTree>
    <p:extLst>
      <p:ext uri="{BB962C8B-B14F-4D97-AF65-F5344CB8AC3E}">
        <p14:creationId xmlns:p14="http://schemas.microsoft.com/office/powerpoint/2010/main" val="2793437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28</a:t>
            </a:fld>
            <a:endParaRPr lang="en-DK"/>
          </a:p>
        </p:txBody>
      </p:sp>
    </p:spTree>
    <p:extLst>
      <p:ext uri="{BB962C8B-B14F-4D97-AF65-F5344CB8AC3E}">
        <p14:creationId xmlns:p14="http://schemas.microsoft.com/office/powerpoint/2010/main" val="4232344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29</a:t>
            </a:fld>
            <a:endParaRPr lang="en-DK"/>
          </a:p>
        </p:txBody>
      </p:sp>
    </p:spTree>
    <p:extLst>
      <p:ext uri="{BB962C8B-B14F-4D97-AF65-F5344CB8AC3E}">
        <p14:creationId xmlns:p14="http://schemas.microsoft.com/office/powerpoint/2010/main" val="95583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3</a:t>
            </a:fld>
            <a:endParaRPr lang="en-DK"/>
          </a:p>
        </p:txBody>
      </p:sp>
    </p:spTree>
    <p:extLst>
      <p:ext uri="{BB962C8B-B14F-4D97-AF65-F5344CB8AC3E}">
        <p14:creationId xmlns:p14="http://schemas.microsoft.com/office/powerpoint/2010/main" val="212204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200" b="1" kern="1200" dirty="0">
                <a:solidFill>
                  <a:schemeClr val="tx1"/>
                </a:solidFill>
                <a:effectLst/>
                <a:latin typeface="+mn-lt"/>
                <a:ea typeface="+mn-ea"/>
                <a:cs typeface="+mn-cs"/>
              </a:rPr>
              <a:t>Vi </a:t>
            </a:r>
            <a:r>
              <a:rPr lang="en-GB" sz="1200" b="1" kern="1200" dirty="0" err="1">
                <a:solidFill>
                  <a:schemeClr val="tx1"/>
                </a:solidFill>
                <a:effectLst/>
                <a:latin typeface="+mn-lt"/>
                <a:ea typeface="+mn-ea"/>
                <a:cs typeface="+mn-cs"/>
              </a:rPr>
              <a:t>kæmper</a:t>
            </a:r>
            <a:r>
              <a:rPr lang="en-GB" sz="1200" b="1" kern="1200" dirty="0">
                <a:solidFill>
                  <a:schemeClr val="tx1"/>
                </a:solidFill>
                <a:effectLst/>
                <a:latin typeface="+mn-lt"/>
                <a:ea typeface="+mn-ea"/>
                <a:cs typeface="+mn-cs"/>
              </a:rPr>
              <a:t> for at give </a:t>
            </a:r>
            <a:r>
              <a:rPr lang="en-GB" sz="1200" b="1" kern="1200" dirty="0" err="1">
                <a:solidFill>
                  <a:schemeClr val="tx1"/>
                </a:solidFill>
                <a:effectLst/>
                <a:latin typeface="+mn-lt"/>
                <a:ea typeface="+mn-ea"/>
                <a:cs typeface="+mn-cs"/>
              </a:rPr>
              <a:t>danskerne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mere </a:t>
            </a:r>
            <a:r>
              <a:rPr lang="en-GB" sz="1200" b="1" kern="1200" dirty="0" err="1">
                <a:solidFill>
                  <a:schemeClr val="tx1"/>
                </a:solidFill>
                <a:effectLst/>
                <a:latin typeface="+mn-lt"/>
                <a:ea typeface="+mn-ea"/>
                <a:cs typeface="+mn-cs"/>
              </a:rPr>
              <a:t>bære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dygtig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hverdag</a:t>
            </a:r>
            <a:r>
              <a:rPr lang="en-GB" sz="1200" b="1"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 </a:t>
            </a:r>
            <a:r>
              <a:rPr lang="en-GB" sz="1200" kern="1200" dirty="0" err="1">
                <a:solidFill>
                  <a:schemeClr val="tx1"/>
                </a:solidFill>
                <a:effectLst/>
                <a:latin typeface="+mn-lt"/>
                <a:ea typeface="+mn-ea"/>
                <a:cs typeface="+mn-cs"/>
              </a:rPr>
              <a:t>sætter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førersædet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når</a:t>
            </a:r>
            <a:r>
              <a:rPr lang="en-GB" sz="1200" kern="1200" dirty="0">
                <a:solidFill>
                  <a:schemeClr val="tx1"/>
                </a:solidFill>
                <a:effectLst/>
                <a:latin typeface="+mn-lt"/>
                <a:ea typeface="+mn-ea"/>
                <a:cs typeface="+mn-cs"/>
              </a:rPr>
              <a:t> det </a:t>
            </a:r>
            <a:r>
              <a:rPr lang="en-GB" sz="1200" kern="1200" dirty="0" err="1">
                <a:solidFill>
                  <a:schemeClr val="tx1"/>
                </a:solidFill>
                <a:effectLst/>
                <a:latin typeface="+mn-lt"/>
                <a:ea typeface="+mn-ea"/>
                <a:cs typeface="+mn-cs"/>
              </a:rPr>
              <a:t>gælder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klima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sundhed</a:t>
            </a:r>
            <a:r>
              <a:rPr lang="en-GB" sz="1200"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 har det </a:t>
            </a:r>
            <a:r>
              <a:rPr lang="en-GB" sz="1200" kern="1200" dirty="0" err="1">
                <a:solidFill>
                  <a:schemeClr val="tx1"/>
                </a:solidFill>
                <a:effectLst/>
                <a:latin typeface="+mn-lt"/>
                <a:ea typeface="+mn-ea"/>
                <a:cs typeface="+mn-cs"/>
              </a:rPr>
              <a:t>største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sortiment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økologiske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uden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skadelig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kemi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nærområde</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vi har </a:t>
            </a:r>
            <a:r>
              <a:rPr lang="en-GB" sz="1200" kern="1200" dirty="0" err="1">
                <a:solidFill>
                  <a:schemeClr val="tx1"/>
                </a:solidFill>
                <a:effectLst/>
                <a:latin typeface="+mn-lt"/>
                <a:ea typeface="+mn-ea"/>
                <a:cs typeface="+mn-cs"/>
              </a:rPr>
              <a:t>prisgaranti</a:t>
            </a:r>
            <a:r>
              <a:rPr lang="en-GB" sz="1200" kern="1200" dirty="0">
                <a:solidFill>
                  <a:schemeClr val="tx1"/>
                </a:solidFill>
                <a:effectLst/>
                <a:latin typeface="+mn-lt"/>
                <a:ea typeface="+mn-ea"/>
                <a:cs typeface="+mn-cs"/>
              </a:rPr>
              <a:t> på alle </a:t>
            </a:r>
            <a:r>
              <a:rPr lang="en-GB" sz="1200" kern="1200" dirty="0" err="1">
                <a:solidFill>
                  <a:schemeClr val="tx1"/>
                </a:solidFill>
                <a:effectLst/>
                <a:latin typeface="+mn-lt"/>
                <a:ea typeface="+mn-ea"/>
                <a:cs typeface="+mn-cs"/>
              </a:rPr>
              <a:t>økologiske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varer</a:t>
            </a:r>
            <a:r>
              <a:rPr lang="en-GB" sz="1200"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 </a:t>
            </a:r>
            <a:r>
              <a:rPr lang="en-GB" sz="1200" kern="1200" dirty="0" err="1">
                <a:solidFill>
                  <a:schemeClr val="tx1"/>
                </a:solidFill>
                <a:effectLst/>
                <a:latin typeface="+mn-lt"/>
                <a:ea typeface="+mn-ea"/>
                <a:cs typeface="+mn-cs"/>
              </a:rPr>
              <a:t>gør</a:t>
            </a:r>
            <a:r>
              <a:rPr lang="en-GB" sz="1200" kern="1200" dirty="0">
                <a:solidFill>
                  <a:schemeClr val="tx1"/>
                </a:solidFill>
                <a:effectLst/>
                <a:latin typeface="+mn-lt"/>
                <a:ea typeface="+mn-ea"/>
                <a:cs typeface="+mn-cs"/>
              </a:rPr>
              <a:t> det </a:t>
            </a:r>
            <a:r>
              <a:rPr lang="en-GB" sz="1200" kern="1200" dirty="0" err="1">
                <a:solidFill>
                  <a:schemeClr val="tx1"/>
                </a:solidFill>
                <a:effectLst/>
                <a:latin typeface="+mn-lt"/>
                <a:ea typeface="+mn-ea"/>
                <a:cs typeface="+mn-cs"/>
              </a:rPr>
              <a:t>dermed</a:t>
            </a:r>
            <a:r>
              <a:rPr lang="en-GB" sz="1200" kern="1200" dirty="0">
                <a:solidFill>
                  <a:schemeClr val="tx1"/>
                </a:solidFill>
                <a:effectLst/>
                <a:latin typeface="+mn-lt"/>
                <a:ea typeface="+mn-ea"/>
                <a:cs typeface="+mn-cs"/>
              </a:rPr>
              <a:t> let at handle </a:t>
            </a:r>
            <a:r>
              <a:rPr lang="en-GB" sz="1200" kern="1200" dirty="0" err="1">
                <a:solidFill>
                  <a:schemeClr val="tx1"/>
                </a:solidFill>
                <a:effectLst/>
                <a:latin typeface="+mn-lt"/>
                <a:ea typeface="+mn-ea"/>
                <a:cs typeface="+mn-cs"/>
              </a:rPr>
              <a:t>sundt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klimavenligt</a:t>
            </a:r>
            <a:r>
              <a:rPr lang="en-GB" sz="1200" kern="1200" dirty="0">
                <a:solidFill>
                  <a:schemeClr val="tx1"/>
                </a:solidFill>
                <a:effectLst/>
                <a:latin typeface="+mn-lt"/>
                <a:ea typeface="+mn-ea"/>
                <a:cs typeface="+mn-cs"/>
              </a:rPr>
              <a:t>. </a:t>
            </a:r>
            <a:endParaRPr lang="en-GB" dirty="0">
              <a:effectLst/>
            </a:endParaRPr>
          </a:p>
          <a:p>
            <a:r>
              <a:rPr lang="en-DK"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Vi </a:t>
            </a:r>
            <a:r>
              <a:rPr lang="en-GB" sz="1200" b="1" kern="1200" dirty="0" err="1">
                <a:solidFill>
                  <a:schemeClr val="tx1"/>
                </a:solidFill>
                <a:effectLst/>
                <a:latin typeface="+mn-lt"/>
                <a:ea typeface="+mn-ea"/>
                <a:cs typeface="+mn-cs"/>
              </a:rPr>
              <a:t>kæmper</a:t>
            </a:r>
            <a:r>
              <a:rPr lang="en-GB" sz="1200" b="1" kern="1200" dirty="0">
                <a:solidFill>
                  <a:schemeClr val="tx1"/>
                </a:solidFill>
                <a:effectLst/>
                <a:latin typeface="+mn-lt"/>
                <a:ea typeface="+mn-ea"/>
                <a:cs typeface="+mn-cs"/>
              </a:rPr>
              <a:t> for </a:t>
            </a:r>
            <a:r>
              <a:rPr lang="en-GB" sz="1200" b="1" kern="1200" dirty="0" err="1">
                <a:solidFill>
                  <a:schemeClr val="tx1"/>
                </a:solidFill>
                <a:effectLst/>
                <a:latin typeface="+mn-lt"/>
                <a:ea typeface="+mn-ea"/>
                <a:cs typeface="+mn-cs"/>
              </a:rPr>
              <a:t>ærlige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varer</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til</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ærlige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priser</a:t>
            </a:r>
            <a:r>
              <a:rPr lang="en-GB" sz="1200" b="1"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 </a:t>
            </a:r>
            <a:r>
              <a:rPr lang="en-GB" sz="1200" kern="1200" dirty="0" err="1">
                <a:solidFill>
                  <a:schemeClr val="tx1"/>
                </a:solidFill>
                <a:effectLst/>
                <a:latin typeface="+mn-lt"/>
                <a:ea typeface="+mn-ea"/>
                <a:cs typeface="+mn-cs"/>
              </a:rPr>
              <a:t>vil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styrke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prisopfattelsen</a:t>
            </a:r>
            <a:r>
              <a:rPr lang="en-GB" sz="1200"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på </a:t>
            </a:r>
            <a:r>
              <a:rPr lang="en-GB" sz="1200" kern="1200" dirty="0" err="1">
                <a:solidFill>
                  <a:schemeClr val="tx1"/>
                </a:solidFill>
                <a:effectLst/>
                <a:latin typeface="+mn-lt"/>
                <a:ea typeface="+mn-ea"/>
                <a:cs typeface="+mn-cs"/>
              </a:rPr>
              <a:t>vores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kunderne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opfatter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billigere</a:t>
            </a:r>
            <a:r>
              <a:rPr lang="en-GB" sz="1200" kern="1200" dirty="0">
                <a:solidFill>
                  <a:schemeClr val="tx1"/>
                </a:solidFill>
                <a:effectLst/>
                <a:latin typeface="+mn-lt"/>
                <a:ea typeface="+mn-ea"/>
                <a:cs typeface="+mn-cs"/>
              </a:rPr>
              <a:t> end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ikke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fravælger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os</a:t>
            </a:r>
            <a:r>
              <a:rPr lang="en-GB" sz="1200" kern="1200" dirty="0">
                <a:solidFill>
                  <a:schemeClr val="tx1"/>
                </a:solidFill>
                <a:effectLst/>
                <a:latin typeface="+mn-lt"/>
                <a:ea typeface="+mn-ea"/>
                <a:cs typeface="+mn-cs"/>
              </a:rPr>
              <a:t> på </a:t>
            </a:r>
            <a:r>
              <a:rPr lang="en-GB" sz="1200" kern="1200" dirty="0" err="1">
                <a:solidFill>
                  <a:schemeClr val="tx1"/>
                </a:solidFill>
                <a:effectLst/>
                <a:latin typeface="+mn-lt"/>
                <a:ea typeface="+mn-ea"/>
                <a:cs typeface="+mn-cs"/>
              </a:rPr>
              <a:t>prisen</a:t>
            </a:r>
            <a:r>
              <a:rPr lang="en-GB" sz="1200"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Det </a:t>
            </a:r>
            <a:r>
              <a:rPr lang="en-GB" sz="1200" kern="1200" dirty="0" err="1">
                <a:solidFill>
                  <a:schemeClr val="tx1"/>
                </a:solidFill>
                <a:effectLst/>
                <a:latin typeface="+mn-lt"/>
                <a:ea typeface="+mn-ea"/>
                <a:cs typeface="+mn-cs"/>
              </a:rPr>
              <a:t>gør</a:t>
            </a:r>
            <a:r>
              <a:rPr lang="en-GB" sz="1200" kern="1200" dirty="0">
                <a:solidFill>
                  <a:schemeClr val="tx1"/>
                </a:solidFill>
                <a:effectLst/>
                <a:latin typeface="+mn-lt"/>
                <a:ea typeface="+mn-ea"/>
                <a:cs typeface="+mn-cs"/>
              </a:rPr>
              <a:t> vi med </a:t>
            </a:r>
            <a:r>
              <a:rPr lang="en-GB" sz="1200" kern="1200" dirty="0" err="1">
                <a:solidFill>
                  <a:schemeClr val="tx1"/>
                </a:solidFill>
                <a:effectLst/>
                <a:latin typeface="+mn-lt"/>
                <a:ea typeface="+mn-ea"/>
                <a:cs typeface="+mn-cs"/>
              </a:rPr>
              <a:t>stærke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priser</a:t>
            </a:r>
            <a:r>
              <a:rPr lang="en-GB" sz="1200" kern="1200" dirty="0">
                <a:solidFill>
                  <a:schemeClr val="tx1"/>
                </a:solidFill>
                <a:effectLst/>
                <a:latin typeface="+mn-lt"/>
                <a:ea typeface="+mn-ea"/>
                <a:cs typeface="+mn-cs"/>
              </a:rPr>
              <a:t> på </a:t>
            </a:r>
            <a:r>
              <a:rPr lang="en-GB" sz="1200" kern="1200" dirty="0" err="1">
                <a:solidFill>
                  <a:schemeClr val="tx1"/>
                </a:solidFill>
                <a:effectLst/>
                <a:latin typeface="+mn-lt"/>
                <a:ea typeface="+mn-ea"/>
                <a:cs typeface="+mn-cs"/>
              </a:rPr>
              <a:t>både</a:t>
            </a:r>
            <a:r>
              <a:rPr lang="en-GB" sz="1200" kern="1200" dirty="0">
                <a:solidFill>
                  <a:schemeClr val="tx1"/>
                </a:solidFill>
                <a:effectLst/>
                <a:latin typeface="+mn-lt"/>
                <a:ea typeface="+mn-ea"/>
                <a:cs typeface="+mn-cs"/>
              </a:rPr>
              <a:t> food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nonfood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varer</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tydelig</a:t>
            </a:r>
            <a:r>
              <a:rPr lang="en-GB" sz="1200" kern="1200" dirty="0">
                <a:solidFill>
                  <a:schemeClr val="tx1"/>
                </a:solidFill>
                <a:effectLst/>
                <a:latin typeface="+mn-lt"/>
                <a:ea typeface="+mn-ea"/>
                <a:cs typeface="+mn-cs"/>
              </a:rPr>
              <a:t> pris- </a:t>
            </a:r>
            <a:r>
              <a:rPr lang="en-GB" sz="1200" kern="1200" dirty="0" err="1">
                <a:solidFill>
                  <a:schemeClr val="tx1"/>
                </a:solidFill>
                <a:effectLst/>
                <a:latin typeface="+mn-lt"/>
                <a:ea typeface="+mn-ea"/>
                <a:cs typeface="+mn-cs"/>
              </a:rPr>
              <a:t>kommunikation</a:t>
            </a:r>
            <a:r>
              <a:rPr lang="en-GB" sz="1200" kern="1200" dirty="0">
                <a:solidFill>
                  <a:schemeClr val="tx1"/>
                </a:solidFill>
                <a:effectLst/>
                <a:latin typeface="+mn-lt"/>
                <a:ea typeface="+mn-ea"/>
                <a:cs typeface="+mn-cs"/>
              </a:rPr>
              <a:t> på de </a:t>
            </a:r>
            <a:r>
              <a:rPr lang="en-GB" sz="1200" kern="1200" dirty="0" err="1">
                <a:solidFill>
                  <a:schemeClr val="tx1"/>
                </a:solidFill>
                <a:effectLst/>
                <a:latin typeface="+mn-lt"/>
                <a:ea typeface="+mn-ea"/>
                <a:cs typeface="+mn-cs"/>
              </a:rPr>
              <a:t>hver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dagsvarer</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betyder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mest</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kunderne</a:t>
            </a:r>
            <a:r>
              <a:rPr lang="en-GB" sz="1200" kern="1200" dirty="0">
                <a:solidFill>
                  <a:schemeClr val="tx1"/>
                </a:solidFill>
                <a:effectLst/>
                <a:latin typeface="+mn-lt"/>
                <a:ea typeface="+mn-ea"/>
                <a:cs typeface="+mn-cs"/>
              </a:rPr>
              <a:t>. </a:t>
            </a:r>
            <a:endParaRPr lang="en-GB" dirty="0">
              <a:effectLst/>
            </a:endParaRPr>
          </a:p>
          <a:p>
            <a:r>
              <a:rPr lang="en-DK"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Vi </a:t>
            </a:r>
            <a:r>
              <a:rPr lang="en-GB" sz="1200" b="1" kern="1200" dirty="0" err="1">
                <a:solidFill>
                  <a:schemeClr val="tx1"/>
                </a:solidFill>
                <a:effectLst/>
                <a:latin typeface="+mn-lt"/>
                <a:ea typeface="+mn-ea"/>
                <a:cs typeface="+mn-cs"/>
              </a:rPr>
              <a:t>kæmper</a:t>
            </a:r>
            <a:r>
              <a:rPr lang="en-GB" sz="1200" b="1" kern="1200" dirty="0">
                <a:solidFill>
                  <a:schemeClr val="tx1"/>
                </a:solidFill>
                <a:effectLst/>
                <a:latin typeface="+mn-lt"/>
                <a:ea typeface="+mn-ea"/>
                <a:cs typeface="+mn-cs"/>
              </a:rPr>
              <a:t> for at </a:t>
            </a:r>
            <a:r>
              <a:rPr lang="en-GB" sz="1200" b="1" kern="1200" dirty="0" err="1">
                <a:solidFill>
                  <a:schemeClr val="tx1"/>
                </a:solidFill>
                <a:effectLst/>
                <a:latin typeface="+mn-lt"/>
                <a:ea typeface="+mn-ea"/>
                <a:cs typeface="+mn-cs"/>
              </a:rPr>
              <a:t>danskerne</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kan</a:t>
            </a:r>
            <a:r>
              <a:rPr lang="en-GB" sz="1200" b="1" kern="1200" dirty="0">
                <a:solidFill>
                  <a:schemeClr val="tx1"/>
                </a:solidFill>
                <a:effectLst/>
                <a:latin typeface="+mn-lt"/>
                <a:ea typeface="+mn-ea"/>
                <a:cs typeface="+mn-cs"/>
              </a:rPr>
              <a:t> spare </a:t>
            </a:r>
            <a:r>
              <a:rPr lang="en-GB" sz="1200" b="1" kern="1200" dirty="0" err="1">
                <a:solidFill>
                  <a:schemeClr val="tx1"/>
                </a:solidFill>
                <a:effectLst/>
                <a:latin typeface="+mn-lt"/>
                <a:ea typeface="+mn-ea"/>
                <a:cs typeface="+mn-cs"/>
              </a:rPr>
              <a:t>tid</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i</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hverdagen</a:t>
            </a:r>
            <a:r>
              <a:rPr lang="en-GB" sz="1200" b="1"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 det nye, </a:t>
            </a:r>
            <a:r>
              <a:rPr lang="en-GB" sz="1200" kern="1200" dirty="0" err="1">
                <a:solidFill>
                  <a:schemeClr val="tx1"/>
                </a:solidFill>
                <a:effectLst/>
                <a:latin typeface="+mn-lt"/>
                <a:ea typeface="+mn-ea"/>
                <a:cs typeface="+mn-cs"/>
              </a:rPr>
              <a:t>inspirerende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møde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MadCooperativet</a:t>
            </a:r>
            <a:r>
              <a:rPr lang="en-GB" sz="1200" kern="1200" dirty="0">
                <a:solidFill>
                  <a:schemeClr val="tx1"/>
                </a:solidFill>
                <a:effectLst/>
                <a:latin typeface="+mn-lt"/>
                <a:ea typeface="+mn-ea"/>
                <a:cs typeface="+mn-cs"/>
              </a:rPr>
              <a:t> med </a:t>
            </a:r>
            <a:r>
              <a:rPr lang="en-GB" sz="1200" kern="1200" dirty="0" err="1">
                <a:solidFill>
                  <a:schemeClr val="tx1"/>
                </a:solidFill>
                <a:effectLst/>
                <a:latin typeface="+mn-lt"/>
                <a:ea typeface="+mn-ea"/>
                <a:cs typeface="+mn-cs"/>
              </a:rPr>
              <a:t>nemme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måltider</a:t>
            </a:r>
            <a:r>
              <a:rPr lang="en-GB" sz="1200" kern="1200" dirty="0">
                <a:solidFill>
                  <a:schemeClr val="tx1"/>
                </a:solidFill>
                <a:effectLst/>
                <a:latin typeface="+mn-lt"/>
                <a:ea typeface="+mn-ea"/>
                <a:cs typeface="+mn-cs"/>
              </a:rPr>
              <a:t>, der er </a:t>
            </a:r>
            <a:r>
              <a:rPr lang="en-GB" sz="1200" kern="1200" dirty="0" err="1">
                <a:solidFill>
                  <a:schemeClr val="tx1"/>
                </a:solidFill>
                <a:effectLst/>
                <a:latin typeface="+mn-lt"/>
                <a:ea typeface="+mn-ea"/>
                <a:cs typeface="+mn-cs"/>
              </a:rPr>
              <a:t>lige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t>
            </a:r>
            <a:r>
              <a:rPr lang="en-GB" sz="1200" kern="1200" dirty="0" err="1">
                <a:solidFill>
                  <a:schemeClr val="tx1"/>
                </a:solidFill>
                <a:effectLst/>
                <a:latin typeface="+mn-lt"/>
                <a:ea typeface="+mn-ea"/>
                <a:cs typeface="+mn-cs"/>
              </a:rPr>
              <a:t>spise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opvarme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skruer</a:t>
            </a:r>
            <a:r>
              <a:rPr lang="en-GB" sz="1200" kern="1200" dirty="0">
                <a:solidFill>
                  <a:schemeClr val="tx1"/>
                </a:solidFill>
                <a:effectLst/>
                <a:latin typeface="+mn-lt"/>
                <a:ea typeface="+mn-ea"/>
                <a:cs typeface="+mn-cs"/>
              </a:rPr>
              <a:t> vi op for det </a:t>
            </a:r>
            <a:r>
              <a:rPr lang="en-GB" sz="1200" kern="1200" dirty="0" err="1">
                <a:solidFill>
                  <a:schemeClr val="tx1"/>
                </a:solidFill>
                <a:effectLst/>
                <a:latin typeface="+mn-lt"/>
                <a:ea typeface="+mn-ea"/>
                <a:cs typeface="+mn-cs"/>
              </a:rPr>
              <a:t>lette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hverdagsindkøb</a:t>
            </a:r>
            <a:r>
              <a:rPr lang="en-GB" sz="1200"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 </a:t>
            </a:r>
            <a:r>
              <a:rPr lang="en-GB" sz="1200" kern="1200" dirty="0" err="1">
                <a:solidFill>
                  <a:schemeClr val="tx1"/>
                </a:solidFill>
                <a:effectLst/>
                <a:latin typeface="+mn-lt"/>
                <a:ea typeface="+mn-ea"/>
                <a:cs typeface="+mn-cs"/>
              </a:rPr>
              <a:t>tilbyder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ogsa</a:t>
            </a:r>
            <a:r>
              <a:rPr lang="en-GB" sz="1200" kern="1200" dirty="0">
                <a:solidFill>
                  <a:schemeClr val="tx1"/>
                </a:solidFill>
                <a:effectLst/>
                <a:latin typeface="+mn-lt"/>
                <a:ea typeface="+mn-ea"/>
                <a:cs typeface="+mn-cs"/>
              </a:rPr>
              <a:t>̊ alt det non- food, </a:t>
            </a:r>
            <a:r>
              <a:rPr lang="en-GB" sz="1200" kern="1200" dirty="0" err="1">
                <a:solidFill>
                  <a:schemeClr val="tx1"/>
                </a:solidFill>
                <a:effectLst/>
                <a:latin typeface="+mn-lt"/>
                <a:ea typeface="+mn-ea"/>
                <a:cs typeface="+mn-cs"/>
              </a:rPr>
              <a:t>familien</a:t>
            </a:r>
            <a:r>
              <a:rPr lang="en-GB" sz="1200" kern="1200" dirty="0">
                <a:solidFill>
                  <a:schemeClr val="tx1"/>
                </a:solidFill>
                <a:effectLst/>
                <a:latin typeface="+mn-lt"/>
                <a:ea typeface="+mn-ea"/>
                <a:cs typeface="+mn-cs"/>
              </a:rPr>
              <a:t> har </a:t>
            </a:r>
            <a:r>
              <a:rPr lang="en-GB" sz="1200" kern="1200" dirty="0" err="1">
                <a:solidFill>
                  <a:schemeClr val="tx1"/>
                </a:solidFill>
                <a:effectLst/>
                <a:latin typeface="+mn-lt"/>
                <a:ea typeface="+mn-ea"/>
                <a:cs typeface="+mn-cs"/>
              </a:rPr>
              <a:t>brug</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sa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vores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kan</a:t>
            </a:r>
            <a:r>
              <a:rPr lang="en-GB" sz="1200" kern="1200" dirty="0">
                <a:solidFill>
                  <a:schemeClr val="tx1"/>
                </a:solidFill>
                <a:effectLst/>
                <a:latin typeface="+mn-lt"/>
                <a:ea typeface="+mn-ea"/>
                <a:cs typeface="+mn-cs"/>
              </a:rPr>
              <a:t> spare </a:t>
            </a:r>
            <a:r>
              <a:rPr lang="en-GB" sz="1200" kern="1200" dirty="0" err="1">
                <a:solidFill>
                  <a:schemeClr val="tx1"/>
                </a:solidFill>
                <a:effectLst/>
                <a:latin typeface="+mn-lt"/>
                <a:ea typeface="+mn-ea"/>
                <a:cs typeface="+mn-cs"/>
              </a:rPr>
              <a:t>tid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hverdagen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samle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deres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køb</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sted</a:t>
            </a:r>
            <a:r>
              <a:rPr lang="en-GB" sz="1200" kern="1200" dirty="0">
                <a:solidFill>
                  <a:schemeClr val="tx1"/>
                </a:solidFill>
                <a:effectLst/>
                <a:latin typeface="+mn-lt"/>
                <a:ea typeface="+mn-ea"/>
                <a:cs typeface="+mn-cs"/>
              </a:rPr>
              <a:t>. Det </a:t>
            </a:r>
            <a:r>
              <a:rPr lang="en-GB" sz="1200" kern="1200" dirty="0" err="1">
                <a:solidFill>
                  <a:schemeClr val="tx1"/>
                </a:solidFill>
                <a:effectLst/>
                <a:latin typeface="+mn-lt"/>
                <a:ea typeface="+mn-ea"/>
                <a:cs typeface="+mn-cs"/>
              </a:rPr>
              <a:t>gælder</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varegrupperne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Køkken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Bolig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Legetøj</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Tekstil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varer</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efterspørges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lokalt</a:t>
            </a:r>
            <a:r>
              <a:rPr lang="en-GB" sz="1200"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På </a:t>
            </a:r>
            <a:r>
              <a:rPr lang="en-GB" sz="1200" kern="1200" dirty="0" err="1">
                <a:solidFill>
                  <a:schemeClr val="tx1"/>
                </a:solidFill>
                <a:effectLst/>
                <a:latin typeface="+mn-lt"/>
                <a:ea typeface="+mn-ea"/>
                <a:cs typeface="+mn-cs"/>
              </a:rPr>
              <a:t>samme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gør</a:t>
            </a:r>
            <a:r>
              <a:rPr lang="en-GB" sz="1200" kern="1200" dirty="0">
                <a:solidFill>
                  <a:schemeClr val="tx1"/>
                </a:solidFill>
                <a:effectLst/>
                <a:latin typeface="+mn-lt"/>
                <a:ea typeface="+mn-ea"/>
                <a:cs typeface="+mn-cs"/>
              </a:rPr>
              <a:t> vi med Scan &amp; </a:t>
            </a:r>
            <a:r>
              <a:rPr lang="en-GB" sz="1200" kern="1200" dirty="0" err="1">
                <a:solidFill>
                  <a:schemeClr val="tx1"/>
                </a:solidFill>
                <a:effectLst/>
                <a:latin typeface="+mn-lt"/>
                <a:ea typeface="+mn-ea"/>
                <a:cs typeface="+mn-cs"/>
              </a:rPr>
              <a:t>Betal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indkøbsoplevel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sen</a:t>
            </a:r>
            <a:r>
              <a:rPr lang="en-GB" sz="1200" kern="1200" dirty="0">
                <a:solidFill>
                  <a:schemeClr val="tx1"/>
                </a:solidFill>
                <a:effectLst/>
                <a:latin typeface="+mn-lt"/>
                <a:ea typeface="+mn-ea"/>
                <a:cs typeface="+mn-cs"/>
              </a:rPr>
              <a:t> mere </a:t>
            </a:r>
            <a:r>
              <a:rPr lang="en-GB" sz="1200" kern="1200" dirty="0" err="1">
                <a:solidFill>
                  <a:schemeClr val="tx1"/>
                </a:solidFill>
                <a:effectLst/>
                <a:latin typeface="+mn-lt"/>
                <a:ea typeface="+mn-ea"/>
                <a:cs typeface="+mn-cs"/>
              </a:rPr>
              <a:t>strømlinet</a:t>
            </a:r>
            <a:r>
              <a:rPr lang="en-GB" sz="1200" kern="1200" dirty="0">
                <a:solidFill>
                  <a:schemeClr val="tx1"/>
                </a:solidFill>
                <a:effectLst/>
                <a:latin typeface="+mn-lt"/>
                <a:ea typeface="+mn-ea"/>
                <a:cs typeface="+mn-cs"/>
              </a:rPr>
              <a:t>. </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Vi </a:t>
            </a:r>
            <a:r>
              <a:rPr lang="en-GB" sz="1200" b="1" kern="1200" dirty="0" err="1">
                <a:solidFill>
                  <a:schemeClr val="tx1"/>
                </a:solidFill>
                <a:effectLst/>
                <a:latin typeface="+mn-lt"/>
                <a:ea typeface="+mn-ea"/>
                <a:cs typeface="+mn-cs"/>
              </a:rPr>
              <a:t>kæmper</a:t>
            </a:r>
            <a:r>
              <a:rPr lang="en-GB" sz="1200" b="1" kern="1200" dirty="0">
                <a:solidFill>
                  <a:schemeClr val="tx1"/>
                </a:solidFill>
                <a:effectLst/>
                <a:latin typeface="+mn-lt"/>
                <a:ea typeface="+mn-ea"/>
                <a:cs typeface="+mn-cs"/>
              </a:rPr>
              <a:t> for </a:t>
            </a:r>
            <a:r>
              <a:rPr lang="en-GB" sz="1200" b="1" kern="1200" dirty="0" err="1">
                <a:solidFill>
                  <a:schemeClr val="tx1"/>
                </a:solidFill>
                <a:effectLst/>
                <a:latin typeface="+mn-lt"/>
                <a:ea typeface="+mn-ea"/>
                <a:cs typeface="+mn-cs"/>
              </a:rPr>
              <a:t>kvalitet</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og</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bedre</a:t>
            </a:r>
            <a:r>
              <a:rPr lang="en-GB" sz="1200" b="1" kern="1200" dirty="0">
                <a:solidFill>
                  <a:schemeClr val="tx1"/>
                </a:solidFill>
                <a:effectLst/>
                <a:latin typeface="+mn-lt"/>
                <a:ea typeface="+mn-ea"/>
                <a:cs typeface="+mn-cs"/>
              </a:rPr>
              <a:t> mad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Med </a:t>
            </a:r>
            <a:r>
              <a:rPr lang="en-GB" sz="1200" kern="1200" dirty="0" err="1">
                <a:solidFill>
                  <a:schemeClr val="tx1"/>
                </a:solidFill>
                <a:effectLst/>
                <a:latin typeface="+mn-lt"/>
                <a:ea typeface="+mn-ea"/>
                <a:cs typeface="+mn-cs"/>
              </a:rPr>
              <a:t>udgangspunkt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det brede </a:t>
            </a:r>
            <a:r>
              <a:rPr lang="en-GB" sz="1200" kern="1200" dirty="0" err="1">
                <a:solidFill>
                  <a:schemeClr val="tx1"/>
                </a:solidFill>
                <a:effectLst/>
                <a:latin typeface="+mn-lt"/>
                <a:ea typeface="+mn-ea"/>
                <a:cs typeface="+mn-cs"/>
              </a:rPr>
              <a:t>sortiment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MadCoope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rativet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BrødCooperativet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Frugt</a:t>
            </a:r>
            <a:r>
              <a:rPr lang="en-GB" sz="1200" kern="1200" dirty="0">
                <a:solidFill>
                  <a:schemeClr val="tx1"/>
                </a:solidFill>
                <a:effectLst/>
                <a:latin typeface="+mn-lt"/>
                <a:ea typeface="+mn-ea"/>
                <a:cs typeface="+mn-cs"/>
              </a:rPr>
              <a:t> &amp; </a:t>
            </a:r>
            <a:r>
              <a:rPr lang="en-GB" sz="1200" kern="1200" dirty="0" err="1">
                <a:solidFill>
                  <a:schemeClr val="tx1"/>
                </a:solidFill>
                <a:effectLst/>
                <a:latin typeface="+mn-lt"/>
                <a:ea typeface="+mn-ea"/>
                <a:cs typeface="+mn-cs"/>
              </a:rPr>
              <a:t>Grønt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vil</a:t>
            </a:r>
            <a:r>
              <a:rPr lang="en-GB" sz="1200" kern="1200" dirty="0">
                <a:solidFill>
                  <a:schemeClr val="tx1"/>
                </a:solidFill>
                <a:effectLst/>
                <a:latin typeface="+mn-lt"/>
                <a:ea typeface="+mn-ea"/>
                <a:cs typeface="+mn-cs"/>
              </a:rPr>
              <a:t> vi </a:t>
            </a:r>
            <a:r>
              <a:rPr lang="en-GB" sz="1200" kern="1200" dirty="0" err="1">
                <a:solidFill>
                  <a:schemeClr val="tx1"/>
                </a:solidFill>
                <a:effectLst/>
                <a:latin typeface="+mn-lt"/>
                <a:ea typeface="+mn-ea"/>
                <a:cs typeface="+mn-cs"/>
              </a:rPr>
              <a:t>skabe</a:t>
            </a:r>
            <a:r>
              <a:rPr lang="en-GB" sz="1200" kern="1200" dirty="0">
                <a:solidFill>
                  <a:schemeClr val="tx1"/>
                </a:solidFill>
                <a:effectLst/>
                <a:latin typeface="+mn-lt"/>
                <a:ea typeface="+mn-ea"/>
                <a:cs typeface="+mn-cs"/>
              </a:rPr>
              <a:t> et </a:t>
            </a:r>
            <a:r>
              <a:rPr lang="en-GB" sz="1200" kern="1200" dirty="0" err="1">
                <a:solidFill>
                  <a:schemeClr val="tx1"/>
                </a:solidFill>
                <a:effectLst/>
                <a:latin typeface="+mn-lt"/>
                <a:ea typeface="+mn-ea"/>
                <a:cs typeface="+mn-cs"/>
              </a:rPr>
              <a:t>madtempel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hvor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kunderne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kompetent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faglig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råd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givning</a:t>
            </a:r>
            <a:r>
              <a:rPr lang="en-GB" sz="1200" kern="1200" dirty="0">
                <a:solidFill>
                  <a:schemeClr val="tx1"/>
                </a:solidFill>
                <a:effectLst/>
                <a:latin typeface="+mn-lt"/>
                <a:ea typeface="+mn-ea"/>
                <a:cs typeface="+mn-cs"/>
              </a:rPr>
              <a:t>, inspiration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mad </a:t>
            </a:r>
            <a:r>
              <a:rPr lang="en-GB" sz="1200" kern="1200" dirty="0" err="1">
                <a:solidFill>
                  <a:schemeClr val="tx1"/>
                </a:solidFill>
                <a:effectLst/>
                <a:latin typeface="+mn-lt"/>
                <a:ea typeface="+mn-ea"/>
                <a:cs typeface="+mn-cs"/>
              </a:rPr>
              <a:t>lige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t>
            </a:r>
            <a:r>
              <a:rPr lang="en-GB" sz="1200" kern="1200" dirty="0" err="1">
                <a:solidFill>
                  <a:schemeClr val="tx1"/>
                </a:solidFill>
                <a:effectLst/>
                <a:latin typeface="+mn-lt"/>
                <a:ea typeface="+mn-ea"/>
                <a:cs typeface="+mn-cs"/>
              </a:rPr>
              <a:t>spise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varme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eller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tilberede</a:t>
            </a:r>
            <a:r>
              <a:rPr lang="en-GB" sz="1200"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Vi </a:t>
            </a:r>
            <a:r>
              <a:rPr lang="en-GB" sz="1200" kern="1200" dirty="0" err="1">
                <a:solidFill>
                  <a:schemeClr val="tx1"/>
                </a:solidFill>
                <a:effectLst/>
                <a:latin typeface="+mn-lt"/>
                <a:ea typeface="+mn-ea"/>
                <a:cs typeface="+mn-cs"/>
              </a:rPr>
              <a:t>tilbyder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ogsa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klimavenlige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sunde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alternativer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traditionelle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madvarer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måltidsløsninger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ligesom</a:t>
            </a:r>
            <a:r>
              <a:rPr lang="en-GB" sz="1200" kern="1200" dirty="0">
                <a:solidFill>
                  <a:schemeClr val="tx1"/>
                </a:solidFill>
                <a:effectLst/>
                <a:latin typeface="+mn-lt"/>
                <a:ea typeface="+mn-ea"/>
                <a:cs typeface="+mn-cs"/>
              </a:rPr>
              <a:t> vi har et </a:t>
            </a:r>
            <a:r>
              <a:rPr lang="en-GB" sz="1200" kern="1200" dirty="0" err="1">
                <a:solidFill>
                  <a:schemeClr val="tx1"/>
                </a:solidFill>
                <a:effectLst/>
                <a:latin typeface="+mn-lt"/>
                <a:ea typeface="+mn-ea"/>
                <a:cs typeface="+mn-cs"/>
              </a:rPr>
              <a:t>stort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udvalg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allergi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miljøvenlige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varer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inden</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husholdning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personlig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pleje</a:t>
            </a:r>
            <a:r>
              <a:rPr lang="en-GB" sz="1200" kern="1200" dirty="0">
                <a:solidFill>
                  <a:schemeClr val="tx1"/>
                </a:solidFill>
                <a:effectLst/>
                <a:latin typeface="+mn-lt"/>
                <a:ea typeface="+mn-ea"/>
                <a:cs typeface="+mn-cs"/>
              </a:rPr>
              <a:t>. </a:t>
            </a:r>
            <a:endParaRPr lang="en-GB" dirty="0">
              <a:effectLst/>
            </a:endParaRPr>
          </a:p>
          <a:p>
            <a:r>
              <a:rPr lang="en-DK"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Vi </a:t>
            </a:r>
            <a:r>
              <a:rPr lang="en-GB" sz="1200" b="1" kern="1200" dirty="0" err="1">
                <a:solidFill>
                  <a:schemeClr val="tx1"/>
                </a:solidFill>
                <a:effectLst/>
                <a:latin typeface="+mn-lt"/>
                <a:ea typeface="+mn-ea"/>
                <a:cs typeface="+mn-cs"/>
              </a:rPr>
              <a:t>kæmper</a:t>
            </a:r>
            <a:r>
              <a:rPr lang="en-GB" sz="1200" b="1" kern="1200" dirty="0">
                <a:solidFill>
                  <a:schemeClr val="tx1"/>
                </a:solidFill>
                <a:effectLst/>
                <a:latin typeface="+mn-lt"/>
                <a:ea typeface="+mn-ea"/>
                <a:cs typeface="+mn-cs"/>
              </a:rPr>
              <a:t> for at </a:t>
            </a:r>
            <a:r>
              <a:rPr lang="en-GB" sz="1200" b="1" kern="1200" dirty="0" err="1">
                <a:solidFill>
                  <a:schemeClr val="tx1"/>
                </a:solidFill>
                <a:effectLst/>
                <a:latin typeface="+mn-lt"/>
                <a:ea typeface="+mn-ea"/>
                <a:cs typeface="+mn-cs"/>
              </a:rPr>
              <a:t>gøre</a:t>
            </a:r>
            <a:br>
              <a:rPr lang="en-GB" sz="1200" b="1" kern="1200" dirty="0">
                <a:solidFill>
                  <a:schemeClr val="tx1"/>
                </a:solidFill>
                <a:effectLst/>
                <a:latin typeface="+mn-lt"/>
                <a:ea typeface="+mn-ea"/>
                <a:cs typeface="+mn-cs"/>
              </a:rPr>
            </a:br>
            <a:r>
              <a:rPr lang="en-GB" sz="1200" b="1" kern="1200" dirty="0" err="1">
                <a:solidFill>
                  <a:schemeClr val="tx1"/>
                </a:solidFill>
                <a:effectLst/>
                <a:latin typeface="+mn-lt"/>
                <a:ea typeface="+mn-ea"/>
                <a:cs typeface="+mn-cs"/>
              </a:rPr>
              <a:t>en</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forskel</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lokalt</a:t>
            </a:r>
            <a:r>
              <a:rPr lang="en-GB" sz="1200" b="1"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Vores </a:t>
            </a:r>
            <a:r>
              <a:rPr lang="en-GB" sz="1200" kern="1200" dirty="0" err="1">
                <a:solidFill>
                  <a:schemeClr val="tx1"/>
                </a:solidFill>
                <a:effectLst/>
                <a:latin typeface="+mn-lt"/>
                <a:ea typeface="+mn-ea"/>
                <a:cs typeface="+mn-cs"/>
              </a:rPr>
              <a:t>sortiment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inden</a:t>
            </a:r>
            <a:r>
              <a:rPr lang="en-GB" sz="1200" kern="1200" dirty="0">
                <a:solidFill>
                  <a:schemeClr val="tx1"/>
                </a:solidFill>
                <a:effectLst/>
                <a:latin typeface="+mn-lt"/>
                <a:ea typeface="+mn-ea"/>
                <a:cs typeface="+mn-cs"/>
              </a:rPr>
              <a:t> for </a:t>
            </a:r>
            <a:r>
              <a:rPr lang="en-GB" sz="1200" kern="1200" dirty="0" err="1">
                <a:solidFill>
                  <a:schemeClr val="tx1"/>
                </a:solidFill>
                <a:effectLst/>
                <a:latin typeface="+mn-lt"/>
                <a:ea typeface="+mn-ea"/>
                <a:cs typeface="+mn-cs"/>
              </a:rPr>
              <a:t>både</a:t>
            </a:r>
            <a:r>
              <a:rPr lang="en-GB" sz="1200" kern="1200" dirty="0">
                <a:solidFill>
                  <a:schemeClr val="tx1"/>
                </a:solidFill>
                <a:effectLst/>
                <a:latin typeface="+mn-lt"/>
                <a:ea typeface="+mn-ea"/>
                <a:cs typeface="+mn-cs"/>
              </a:rPr>
              <a:t> food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nonfood</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opfylder</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individuelle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lokale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behov</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vi har et </a:t>
            </a:r>
            <a:r>
              <a:rPr lang="en-GB" sz="1200" kern="1200" dirty="0" err="1">
                <a:solidFill>
                  <a:schemeClr val="tx1"/>
                </a:solidFill>
                <a:effectLst/>
                <a:latin typeface="+mn-lt"/>
                <a:ea typeface="+mn-ea"/>
                <a:cs typeface="+mn-cs"/>
              </a:rPr>
              <a:t>stort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udvalg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af</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lokalt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producerede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fødevarer</a:t>
            </a:r>
            <a:r>
              <a:rPr lang="en-GB" sz="1200"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Derudover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opbygger</a:t>
            </a:r>
            <a:r>
              <a:rPr lang="en-GB" sz="1200" kern="1200" dirty="0">
                <a:solidFill>
                  <a:schemeClr val="tx1"/>
                </a:solidFill>
                <a:effectLst/>
                <a:latin typeface="+mn-lt"/>
                <a:ea typeface="+mn-ea"/>
                <a:cs typeface="+mn-cs"/>
              </a:rPr>
              <a:t> vi </a:t>
            </a:r>
            <a:endParaRPr lang="en-GB" dirty="0">
              <a:effectLst/>
            </a:endParaRPr>
          </a:p>
          <a:p>
            <a:pPr marL="171450" indent="-171450">
              <a:buFont typeface="Arial" panose="020B0604020202020204" pitchFamily="34" charset="0"/>
              <a:buChar char="•"/>
            </a:pPr>
            <a:r>
              <a:rPr lang="en-GB" sz="1200" kern="1200" dirty="0" err="1">
                <a:solidFill>
                  <a:schemeClr val="tx1"/>
                </a:solidFill>
                <a:effectLst/>
                <a:latin typeface="+mn-lt"/>
                <a:ea typeface="+mn-ea"/>
                <a:cs typeface="+mn-cs"/>
              </a:rPr>
              <a:t>sympati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lokalområdet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gennem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lokalt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forankrede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tiltag</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som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f.eks</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Gode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Naboer</a:t>
            </a:r>
            <a:r>
              <a:rPr lang="en-GB" sz="1200" kern="1200" dirty="0">
                <a:solidFill>
                  <a:schemeClr val="tx1"/>
                </a:solidFill>
                <a:effectLst/>
                <a:latin typeface="+mn-lt"/>
                <a:ea typeface="+mn-ea"/>
                <a:cs typeface="+mn-cs"/>
              </a:rPr>
              <a:t>’, der har </a:t>
            </a:r>
            <a:r>
              <a:rPr lang="en-GB" sz="1200" kern="1200" dirty="0" err="1">
                <a:solidFill>
                  <a:schemeClr val="tx1"/>
                </a:solidFill>
                <a:effectLst/>
                <a:latin typeface="+mn-lt"/>
                <a:ea typeface="+mn-ea"/>
                <a:cs typeface="+mn-cs"/>
              </a:rPr>
              <a:t>hjulpet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lokale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butikker</a:t>
            </a:r>
            <a:r>
              <a:rPr lang="en-GB" sz="1200" kern="1200" dirty="0">
                <a:solidFill>
                  <a:schemeClr val="tx1"/>
                </a:solidFill>
                <a:effectLst/>
                <a:latin typeface="+mn-lt"/>
                <a:ea typeface="+mn-ea"/>
                <a:cs typeface="+mn-cs"/>
              </a:rPr>
              <a:t> under corona- </a:t>
            </a:r>
            <a:r>
              <a:rPr lang="en-GB" sz="1200" kern="1200" dirty="0" err="1">
                <a:solidFill>
                  <a:schemeClr val="tx1"/>
                </a:solidFill>
                <a:effectLst/>
                <a:latin typeface="+mn-lt"/>
                <a:ea typeface="+mn-ea"/>
                <a:cs typeface="+mn-cs"/>
              </a:rPr>
              <a:t>pandemien</a:t>
            </a:r>
            <a:r>
              <a:rPr lang="en-GB" sz="1200" kern="1200" dirty="0">
                <a:solidFill>
                  <a:schemeClr val="tx1"/>
                </a:solidFill>
                <a:effectLst/>
                <a:latin typeface="+mn-lt"/>
                <a:ea typeface="+mn-ea"/>
                <a:cs typeface="+mn-cs"/>
              </a:rPr>
              <a:t>. </a:t>
            </a:r>
            <a:endParaRPr lang="en-GB" dirty="0">
              <a:effectLst/>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Men </a:t>
            </a:r>
            <a:r>
              <a:rPr lang="en-GB" sz="1200" kern="1200" dirty="0" err="1">
                <a:solidFill>
                  <a:schemeClr val="tx1"/>
                </a:solidFill>
                <a:effectLst/>
                <a:latin typeface="+mn-lt"/>
                <a:ea typeface="+mn-ea"/>
                <a:cs typeface="+mn-cs"/>
              </a:rPr>
              <a:t>frem</a:t>
            </a:r>
            <a:r>
              <a:rPr lang="en-GB" sz="1200" kern="1200" dirty="0">
                <a:solidFill>
                  <a:schemeClr val="tx1"/>
                </a:solidFill>
                <a:effectLst/>
                <a:latin typeface="+mn-lt"/>
                <a:ea typeface="+mn-ea"/>
                <a:cs typeface="+mn-cs"/>
              </a:rPr>
              <a:t> for alt har vi 7.000 </a:t>
            </a:r>
            <a:r>
              <a:rPr lang="en-GB" sz="1200" kern="1200" dirty="0" err="1">
                <a:solidFill>
                  <a:schemeClr val="tx1"/>
                </a:solidFill>
                <a:effectLst/>
                <a:latin typeface="+mn-lt"/>
                <a:ea typeface="+mn-ea"/>
                <a:cs typeface="+mn-cs"/>
              </a:rPr>
              <a:t>engagerede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medarbejdere</a:t>
            </a:r>
            <a:r>
              <a:rPr lang="en-GB" sz="1200" kern="1200" dirty="0">
                <a:solidFill>
                  <a:schemeClr val="tx1"/>
                </a:solidFill>
                <a:effectLst/>
                <a:latin typeface="+mn-lt"/>
                <a:ea typeface="+mn-ea"/>
                <a:cs typeface="+mn-cs"/>
              </a:rPr>
              <a:t>, der </a:t>
            </a:r>
            <a:r>
              <a:rPr lang="en-GB" sz="1200" kern="1200" dirty="0" err="1">
                <a:solidFill>
                  <a:schemeClr val="tx1"/>
                </a:solidFill>
                <a:effectLst/>
                <a:latin typeface="+mn-lt"/>
                <a:ea typeface="+mn-ea"/>
                <a:cs typeface="+mn-cs"/>
              </a:rPr>
              <a:t>leverer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Danmarks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bedste</a:t>
            </a:r>
            <a:r>
              <a:rPr lang="en-GB" sz="1200" kern="1200" dirty="0">
                <a:solidFill>
                  <a:schemeClr val="tx1"/>
                </a:solidFill>
                <a:effectLst/>
                <a:latin typeface="+mn-lt"/>
                <a:ea typeface="+mn-ea"/>
                <a:cs typeface="+mn-cs"/>
              </a:rPr>
              <a:t> service </a:t>
            </a:r>
            <a:r>
              <a:rPr lang="en-GB" sz="1200" kern="1200" dirty="0" err="1">
                <a:solidFill>
                  <a:schemeClr val="tx1"/>
                </a:solidFill>
                <a:effectLst/>
                <a:latin typeface="+mn-lt"/>
                <a:ea typeface="+mn-ea"/>
                <a:cs typeface="+mn-cs"/>
              </a:rPr>
              <a:t>og</a:t>
            </a:r>
            <a:r>
              <a:rPr lang="en-GB" sz="1200" kern="1200" dirty="0">
                <a:solidFill>
                  <a:schemeClr val="tx1"/>
                </a:solidFill>
                <a:effectLst/>
                <a:latin typeface="+mn-lt"/>
                <a:ea typeface="+mn-ea"/>
                <a:cs typeface="+mn-cs"/>
              </a:rPr>
              <a:t> driver </a:t>
            </a:r>
            <a:r>
              <a:rPr lang="en-GB" sz="1200" kern="1200" dirty="0" err="1">
                <a:solidFill>
                  <a:schemeClr val="tx1"/>
                </a:solidFill>
                <a:effectLst/>
                <a:latin typeface="+mn-lt"/>
                <a:ea typeface="+mn-ea"/>
                <a:cs typeface="+mn-cs"/>
              </a:rPr>
              <a:t>butikken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gennem</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lokalt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ejerskab</a:t>
            </a:r>
            <a:r>
              <a:rPr lang="en-GB" sz="1200" kern="1200" dirty="0">
                <a:solidFill>
                  <a:schemeClr val="tx1"/>
                </a:solidFill>
                <a:effectLst/>
                <a:latin typeface="+mn-lt"/>
                <a:ea typeface="+mn-ea"/>
                <a:cs typeface="+mn-cs"/>
              </a:rPr>
              <a:t>. </a:t>
            </a:r>
            <a:endParaRPr lang="en-GB" dirty="0">
              <a:effectLst/>
            </a:endParaRPr>
          </a:p>
          <a:p>
            <a:r>
              <a:rPr lang="en-DK" sz="1200" kern="1200" dirty="0">
                <a:solidFill>
                  <a:schemeClr val="tx1"/>
                </a:solidFill>
                <a:effectLst/>
                <a:latin typeface="+mn-lt"/>
                <a:ea typeface="+mn-ea"/>
                <a:cs typeface="+mn-cs"/>
              </a:rPr>
              <a:t> </a:t>
            </a:r>
          </a:p>
        </p:txBody>
      </p:sp>
      <p:sp>
        <p:nvSpPr>
          <p:cNvPr id="4" name="Pladsholder til slidenummer 3"/>
          <p:cNvSpPr>
            <a:spLocks noGrp="1"/>
          </p:cNvSpPr>
          <p:nvPr>
            <p:ph type="sldNum" sz="quarter" idx="5"/>
          </p:nvPr>
        </p:nvSpPr>
        <p:spPr/>
        <p:txBody>
          <a:bodyPr/>
          <a:lstStyle/>
          <a:p>
            <a:fld id="{700B8EE3-53C3-664E-83F1-F51BBA5DF6DE}" type="slidenum">
              <a:rPr lang="en-DK" smtClean="0"/>
              <a:t>30</a:t>
            </a:fld>
            <a:endParaRPr lang="en-DK"/>
          </a:p>
        </p:txBody>
      </p:sp>
    </p:spTree>
    <p:extLst>
      <p:ext uri="{BB962C8B-B14F-4D97-AF65-F5344CB8AC3E}">
        <p14:creationId xmlns:p14="http://schemas.microsoft.com/office/powerpoint/2010/main" val="3368664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700B8EE3-53C3-664E-83F1-F51BBA5DF6DE}" type="slidenum">
              <a:rPr lang="en-DK" smtClean="0"/>
              <a:t>31</a:t>
            </a:fld>
            <a:endParaRPr lang="en-DK"/>
          </a:p>
        </p:txBody>
      </p:sp>
    </p:spTree>
    <p:extLst>
      <p:ext uri="{BB962C8B-B14F-4D97-AF65-F5344CB8AC3E}">
        <p14:creationId xmlns:p14="http://schemas.microsoft.com/office/powerpoint/2010/main" val="369957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700B8EE3-53C3-664E-83F1-F51BBA5DF6DE}" type="slidenum">
              <a:rPr lang="en-DK" smtClean="0"/>
              <a:t>32</a:t>
            </a:fld>
            <a:endParaRPr lang="en-DK"/>
          </a:p>
        </p:txBody>
      </p:sp>
    </p:spTree>
    <p:extLst>
      <p:ext uri="{BB962C8B-B14F-4D97-AF65-F5344CB8AC3E}">
        <p14:creationId xmlns:p14="http://schemas.microsoft.com/office/powerpoint/2010/main" val="3324155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700B8EE3-53C3-664E-83F1-F51BBA5DF6DE}" type="slidenum">
              <a:rPr lang="en-DK" smtClean="0"/>
              <a:t>33</a:t>
            </a:fld>
            <a:endParaRPr lang="en-DK"/>
          </a:p>
        </p:txBody>
      </p:sp>
    </p:spTree>
    <p:extLst>
      <p:ext uri="{BB962C8B-B14F-4D97-AF65-F5344CB8AC3E}">
        <p14:creationId xmlns:p14="http://schemas.microsoft.com/office/powerpoint/2010/main" val="508720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700B8EE3-53C3-664E-83F1-F51BBA5DF6DE}" type="slidenum">
              <a:rPr lang="en-DK" smtClean="0"/>
              <a:t>34</a:t>
            </a:fld>
            <a:endParaRPr lang="en-DK"/>
          </a:p>
        </p:txBody>
      </p:sp>
    </p:spTree>
    <p:extLst>
      <p:ext uri="{BB962C8B-B14F-4D97-AF65-F5344CB8AC3E}">
        <p14:creationId xmlns:p14="http://schemas.microsoft.com/office/powerpoint/2010/main" val="2697073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700B8EE3-53C3-664E-83F1-F51BBA5DF6DE}" type="slidenum">
              <a:rPr lang="en-DK" smtClean="0"/>
              <a:t>35</a:t>
            </a:fld>
            <a:endParaRPr lang="en-DK"/>
          </a:p>
        </p:txBody>
      </p:sp>
    </p:spTree>
    <p:extLst>
      <p:ext uri="{BB962C8B-B14F-4D97-AF65-F5344CB8AC3E}">
        <p14:creationId xmlns:p14="http://schemas.microsoft.com/office/powerpoint/2010/main" val="27389937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36</a:t>
            </a:fld>
            <a:endParaRPr lang="en-DK"/>
          </a:p>
        </p:txBody>
      </p:sp>
    </p:spTree>
    <p:extLst>
      <p:ext uri="{BB962C8B-B14F-4D97-AF65-F5344CB8AC3E}">
        <p14:creationId xmlns:p14="http://schemas.microsoft.com/office/powerpoint/2010/main" val="1731922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Vi kæmper for at give danskerne en mere bæredygtig hverdag</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vil drive klima- og sundhedsagendaen gennem vores brede sortiment af egne varemærker med økologi og nul-kemi samt ved at tage ejerskabet for en unik mærkesag.</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vil gøre os bemærket eksternt med stærke holdninger og skarpe budskaber.</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ærlige varer til ærlige priser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vil have den bedste prisopfattelse på vores varer blandt alle supermarkeder, så kunderne opfatter os som billigere.</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Det gør vi bl.a. ved at undgå "fornærmende priser" samt ved at have discountpriser på de mest efterspurgte hverdagsvarer.</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danskerne kan spare tid i hverdagen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vil skabe en oplevelsesrig indkøbstur ved at have en overskuelig indretning, hvor kunderne nemt kan navigere efter de varer, de ønsker.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nemme måltider lige til at spise, varme eller tilberede, og med Scan &amp; Betal kan kunderne komme hurtigt gennem butikken.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tilbyder et særligt udvalgt sortiment af hverdags-non-</a:t>
            </a:r>
            <a:r>
              <a:rPr lang="da-DK" sz="1200" kern="1200" dirty="0" err="1">
                <a:solidFill>
                  <a:schemeClr val="tx1"/>
                </a:solidFill>
                <a:effectLst/>
                <a:latin typeface="+mn-lt"/>
                <a:ea typeface="+mn-ea"/>
                <a:cs typeface="+mn-cs"/>
              </a:rPr>
              <a:t>food</a:t>
            </a:r>
            <a:r>
              <a:rPr lang="da-DK" sz="1200" kern="1200" dirty="0">
                <a:solidFill>
                  <a:schemeClr val="tx1"/>
                </a:solidFill>
                <a:effectLst/>
                <a:latin typeface="+mn-lt"/>
                <a:ea typeface="+mn-ea"/>
                <a:cs typeface="+mn-cs"/>
              </a:rPr>
              <a:t> på de varer, der efterspørges lokalt.</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kvalitet og bedre mad</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Med udgangspunkt i det brede sortiment i </a:t>
            </a:r>
            <a:r>
              <a:rPr lang="da-DK" sz="1200" kern="1200" dirty="0" err="1">
                <a:solidFill>
                  <a:schemeClr val="tx1"/>
                </a:solidFill>
                <a:effectLst/>
                <a:latin typeface="+mn-lt"/>
                <a:ea typeface="+mn-ea"/>
                <a:cs typeface="+mn-cs"/>
              </a:rPr>
              <a:t>MadCooperativet</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BrødCooperativet</a:t>
            </a:r>
            <a:r>
              <a:rPr lang="da-DK" sz="1200" kern="1200" dirty="0">
                <a:solidFill>
                  <a:schemeClr val="tx1"/>
                </a:solidFill>
                <a:effectLst/>
                <a:latin typeface="+mn-lt"/>
                <a:ea typeface="+mn-ea"/>
                <a:cs typeface="+mn-cs"/>
              </a:rPr>
              <a:t> og Frugt &amp; Grønt vil vi skabe et madtempel, hvor kunderne får kompetent faglig rådgivning og inspiration.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tilbyder klimavenlige og sunde alternativer til traditionelle madvarer og måltidsløsninger, og vores plantebaserede sortiment er det bredeste i lokalområdet.</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gøre en forskel lokalt</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Vores sortiment opfylder de individuelle lokale behov, og vi har et godt udvalg af lokale varer.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Gennem lokale tiltag og samarbejde med bestyrelsen er vi synlige i nærområdet, og vi skaber lokalt ejerskab ved at arbejde med forretningsplaner i alle butikker og ved at give frie rammer til at udleve lokalt købmandskab.</a:t>
            </a:r>
            <a:r>
              <a:rPr lang="en-DK" dirty="0">
                <a:effectLst/>
              </a:rPr>
              <a:t> </a:t>
            </a:r>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37</a:t>
            </a:fld>
            <a:endParaRPr lang="en-DK"/>
          </a:p>
        </p:txBody>
      </p:sp>
    </p:spTree>
    <p:extLst>
      <p:ext uri="{BB962C8B-B14F-4D97-AF65-F5344CB8AC3E}">
        <p14:creationId xmlns:p14="http://schemas.microsoft.com/office/powerpoint/2010/main" val="1228998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38</a:t>
            </a:fld>
            <a:endParaRPr lang="en-DK"/>
          </a:p>
        </p:txBody>
      </p:sp>
    </p:spTree>
    <p:extLst>
      <p:ext uri="{BB962C8B-B14F-4D97-AF65-F5344CB8AC3E}">
        <p14:creationId xmlns:p14="http://schemas.microsoft.com/office/powerpoint/2010/main" val="181336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39</a:t>
            </a:fld>
            <a:endParaRPr lang="en-DK"/>
          </a:p>
        </p:txBody>
      </p:sp>
    </p:spTree>
    <p:extLst>
      <p:ext uri="{BB962C8B-B14F-4D97-AF65-F5344CB8AC3E}">
        <p14:creationId xmlns:p14="http://schemas.microsoft.com/office/powerpoint/2010/main" val="217035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a:solidFill>
                  <a:schemeClr val="tx1"/>
                </a:solidFill>
                <a:effectLst/>
                <a:latin typeface="+mn-lt"/>
                <a:ea typeface="+mn-ea"/>
                <a:cs typeface="+mn-cs"/>
              </a:rPr>
              <a:t>Den 6. </a:t>
            </a:r>
            <a:r>
              <a:rPr lang="en-GB" sz="1200" kern="1200" err="1">
                <a:solidFill>
                  <a:schemeClr val="tx1"/>
                </a:solidFill>
                <a:effectLst/>
                <a:latin typeface="+mn-lt"/>
                <a:ea typeface="+mn-ea"/>
                <a:cs typeface="+mn-cs"/>
              </a:rPr>
              <a:t>maj</a:t>
            </a:r>
            <a:r>
              <a:rPr lang="en-GB" sz="1200" kern="1200">
                <a:solidFill>
                  <a:schemeClr val="tx1"/>
                </a:solidFill>
                <a:effectLst/>
                <a:latin typeface="+mn-lt"/>
                <a:ea typeface="+mn-ea"/>
                <a:cs typeface="+mn-cs"/>
              </a:rPr>
              <a:t> 1866 </a:t>
            </a:r>
            <a:r>
              <a:rPr lang="en-GB" sz="1200" kern="1200" err="1">
                <a:solidFill>
                  <a:schemeClr val="tx1"/>
                </a:solidFill>
                <a:effectLst/>
                <a:latin typeface="+mn-lt"/>
                <a:ea typeface="+mn-ea"/>
                <a:cs typeface="+mn-cs"/>
              </a:rPr>
              <a:t>besluttede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en</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kreds</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af</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Thisted-borgere</a:t>
            </a:r>
            <a:r>
              <a:rPr lang="en-GB" sz="1200" kern="1200">
                <a:solidFill>
                  <a:schemeClr val="tx1"/>
                </a:solidFill>
                <a:effectLst/>
                <a:latin typeface="+mn-lt"/>
                <a:ea typeface="+mn-ea"/>
                <a:cs typeface="+mn-cs"/>
              </a:rPr>
              <a:t> med </a:t>
            </a:r>
            <a:r>
              <a:rPr lang="en-GB" sz="1200" kern="1200" err="1">
                <a:solidFill>
                  <a:schemeClr val="tx1"/>
                </a:solidFill>
                <a:effectLst/>
                <a:latin typeface="+mn-lt"/>
                <a:ea typeface="+mn-ea"/>
                <a:cs typeface="+mn-cs"/>
              </a:rPr>
              <a:t>sognepræst</a:t>
            </a:r>
            <a:r>
              <a:rPr lang="en-GB" sz="1200" kern="1200">
                <a:solidFill>
                  <a:schemeClr val="tx1"/>
                </a:solidFill>
                <a:effectLst/>
                <a:latin typeface="+mn-lt"/>
                <a:ea typeface="+mn-ea"/>
                <a:cs typeface="+mn-cs"/>
              </a:rPr>
              <a:t> H.C. </a:t>
            </a:r>
            <a:r>
              <a:rPr lang="en-GB" sz="1200" kern="1200" err="1">
                <a:solidFill>
                  <a:schemeClr val="tx1"/>
                </a:solidFill>
                <a:effectLst/>
                <a:latin typeface="+mn-lt"/>
                <a:ea typeface="+mn-ea"/>
                <a:cs typeface="+mn-cs"/>
              </a:rPr>
              <a:t>Sonne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i</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spidsen</a:t>
            </a:r>
            <a:r>
              <a:rPr lang="en-GB" sz="1200" kern="1200">
                <a:solidFill>
                  <a:schemeClr val="tx1"/>
                </a:solidFill>
                <a:effectLst/>
                <a:latin typeface="+mn-lt"/>
                <a:ea typeface="+mn-ea"/>
                <a:cs typeface="+mn-cs"/>
              </a:rPr>
              <a:t> at </a:t>
            </a:r>
            <a:r>
              <a:rPr lang="en-GB" sz="1200" kern="1200" err="1">
                <a:solidFill>
                  <a:schemeClr val="tx1"/>
                </a:solidFill>
                <a:effectLst/>
                <a:latin typeface="+mn-lt"/>
                <a:ea typeface="+mn-ea"/>
                <a:cs typeface="+mn-cs"/>
              </a:rPr>
              <a:t>stifte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Danmarks</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første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brugsforening</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ud</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fra</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tanken</a:t>
            </a:r>
            <a:r>
              <a:rPr lang="en-GB" sz="1200" kern="1200">
                <a:solidFill>
                  <a:schemeClr val="tx1"/>
                </a:solidFill>
                <a:effectLst/>
                <a:latin typeface="+mn-lt"/>
                <a:ea typeface="+mn-ea"/>
                <a:cs typeface="+mn-cs"/>
              </a:rPr>
              <a:t> om, at </a:t>
            </a:r>
            <a:r>
              <a:rPr lang="en-GB" sz="1200" kern="1200" err="1">
                <a:solidFill>
                  <a:schemeClr val="tx1"/>
                </a:solidFill>
                <a:effectLst/>
                <a:latin typeface="+mn-lt"/>
                <a:ea typeface="+mn-ea"/>
                <a:cs typeface="+mn-cs"/>
              </a:rPr>
              <a:t>forbrugere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i</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fællesskab</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får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flere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fordele</a:t>
            </a:r>
            <a:r>
              <a:rPr lang="en-GB" sz="1200" kern="1200">
                <a:solidFill>
                  <a:schemeClr val="tx1"/>
                </a:solidFill>
                <a:effectLst/>
                <a:latin typeface="+mn-lt"/>
                <a:ea typeface="+mn-ea"/>
                <a:cs typeface="+mn-cs"/>
              </a:rPr>
              <a:t>. </a:t>
            </a:r>
            <a:endParaRPr lang="en-GB"/>
          </a:p>
        </p:txBody>
      </p:sp>
      <p:sp>
        <p:nvSpPr>
          <p:cNvPr id="4" name="Slide Number Placeholder 3"/>
          <p:cNvSpPr>
            <a:spLocks noGrp="1"/>
          </p:cNvSpPr>
          <p:nvPr>
            <p:ph type="sldNum" sz="quarter" idx="5"/>
          </p:nvPr>
        </p:nvSpPr>
        <p:spPr/>
        <p:txBody>
          <a:bodyPr/>
          <a:lstStyle/>
          <a:p>
            <a:fld id="{700B8EE3-53C3-664E-83F1-F51BBA5DF6DE}" type="slidenum">
              <a:rPr lang="en-DK" smtClean="0"/>
              <a:t>4</a:t>
            </a:fld>
            <a:endParaRPr lang="en-DK"/>
          </a:p>
        </p:txBody>
      </p:sp>
    </p:spTree>
    <p:extLst>
      <p:ext uri="{BB962C8B-B14F-4D97-AF65-F5344CB8AC3E}">
        <p14:creationId xmlns:p14="http://schemas.microsoft.com/office/powerpoint/2010/main" val="1244180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40</a:t>
            </a:fld>
            <a:endParaRPr lang="en-DK"/>
          </a:p>
        </p:txBody>
      </p:sp>
    </p:spTree>
    <p:extLst>
      <p:ext uri="{BB962C8B-B14F-4D97-AF65-F5344CB8AC3E}">
        <p14:creationId xmlns:p14="http://schemas.microsoft.com/office/powerpoint/2010/main" val="2191238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41</a:t>
            </a:fld>
            <a:endParaRPr lang="en-DK"/>
          </a:p>
        </p:txBody>
      </p:sp>
    </p:spTree>
    <p:extLst>
      <p:ext uri="{BB962C8B-B14F-4D97-AF65-F5344CB8AC3E}">
        <p14:creationId xmlns:p14="http://schemas.microsoft.com/office/powerpoint/2010/main" val="7738624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42</a:t>
            </a:fld>
            <a:endParaRPr lang="en-DK"/>
          </a:p>
        </p:txBody>
      </p:sp>
    </p:spTree>
    <p:extLst>
      <p:ext uri="{BB962C8B-B14F-4D97-AF65-F5344CB8AC3E}">
        <p14:creationId xmlns:p14="http://schemas.microsoft.com/office/powerpoint/2010/main" val="2978391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43</a:t>
            </a:fld>
            <a:endParaRPr lang="en-DK"/>
          </a:p>
        </p:txBody>
      </p:sp>
    </p:spTree>
    <p:extLst>
      <p:ext uri="{BB962C8B-B14F-4D97-AF65-F5344CB8AC3E}">
        <p14:creationId xmlns:p14="http://schemas.microsoft.com/office/powerpoint/2010/main" val="4150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Vi kæmper for at give danskerne en mere bæredygtig hverdag</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fører et bredt udvalg af Coops egne mærker som f.eks. </a:t>
            </a:r>
            <a:r>
              <a:rPr lang="da-DK" sz="1200" kern="1200" dirty="0" err="1">
                <a:solidFill>
                  <a:schemeClr val="tx1"/>
                </a:solidFill>
                <a:effectLst/>
                <a:latin typeface="+mn-lt"/>
                <a:ea typeface="+mn-ea"/>
                <a:cs typeface="+mn-cs"/>
              </a:rPr>
              <a:t>Änglamark</a:t>
            </a:r>
            <a:r>
              <a:rPr lang="da-DK" sz="1200" kern="1200" dirty="0">
                <a:solidFill>
                  <a:schemeClr val="tx1"/>
                </a:solidFill>
                <a:effectLst/>
                <a:latin typeface="+mn-lt"/>
                <a:ea typeface="+mn-ea"/>
                <a:cs typeface="+mn-cs"/>
              </a:rPr>
              <a:t>.</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2"/>
                </a:solidFill>
                <a:effectLst/>
                <a:latin typeface="+mn-lt"/>
                <a:ea typeface="+mn-ea"/>
                <a:cs typeface="+mn-cs"/>
              </a:rPr>
              <a:t>Vi </a:t>
            </a:r>
            <a:r>
              <a:rPr lang="en-GB" sz="1200" kern="1200" dirty="0" err="1">
                <a:solidFill>
                  <a:schemeClr val="tx2"/>
                </a:solidFill>
                <a:effectLst/>
                <a:latin typeface="+mn-lt"/>
                <a:ea typeface="+mn-ea"/>
                <a:cs typeface="+mn-cs"/>
              </a:rPr>
              <a:t>profilerer</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os</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primært</a:t>
            </a:r>
            <a:r>
              <a:rPr lang="en-GB" sz="1200" kern="1200" dirty="0">
                <a:solidFill>
                  <a:schemeClr val="tx2"/>
                </a:solidFill>
                <a:effectLst/>
                <a:latin typeface="+mn-lt"/>
                <a:ea typeface="+mn-ea"/>
                <a:cs typeface="+mn-cs"/>
              </a:rPr>
              <a:t> på, at vi er </a:t>
            </a:r>
            <a:r>
              <a:rPr lang="en-GB" sz="1200" kern="1200" dirty="0" err="1">
                <a:solidFill>
                  <a:schemeClr val="tx2"/>
                </a:solidFill>
                <a:effectLst/>
                <a:latin typeface="+mn-lt"/>
                <a:ea typeface="+mn-ea"/>
                <a:cs typeface="+mn-cs"/>
              </a:rPr>
              <a:t>danskernes</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lokalt</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forankrede</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supermarked</a:t>
            </a:r>
            <a:r>
              <a:rPr lang="en-GB" sz="1200" kern="1200" dirty="0">
                <a:solidFill>
                  <a:schemeClr val="tx2"/>
                </a:solidFill>
                <a:effectLst/>
                <a:latin typeface="+mn-lt"/>
                <a:ea typeface="+mn-ea"/>
                <a:cs typeface="+mn-cs"/>
              </a:rPr>
              <a:t>. </a:t>
            </a:r>
            <a:endParaRPr lang="en-GB" dirty="0">
              <a:solidFill>
                <a:schemeClr val="tx2"/>
              </a:solidFill>
              <a:effectLst/>
            </a:endParaRPr>
          </a:p>
          <a:p>
            <a:pPr marL="171450" indent="-171450">
              <a:buFont typeface="Arial" panose="020B0604020202020204" pitchFamily="34" charset="0"/>
              <a:buChar char="•"/>
            </a:pPr>
            <a:r>
              <a:rPr lang="en-GB" sz="1200" kern="1200" dirty="0">
                <a:solidFill>
                  <a:schemeClr val="tx2"/>
                </a:solidFill>
                <a:effectLst/>
                <a:latin typeface="+mn-lt"/>
                <a:ea typeface="+mn-ea"/>
                <a:cs typeface="+mn-cs"/>
              </a:rPr>
              <a:t>Vi </a:t>
            </a:r>
            <a:r>
              <a:rPr lang="en-GB" sz="1200" kern="1200" dirty="0" err="1">
                <a:solidFill>
                  <a:schemeClr val="tx2"/>
                </a:solidFill>
                <a:effectLst/>
                <a:latin typeface="+mn-lt"/>
                <a:ea typeface="+mn-ea"/>
                <a:cs typeface="+mn-cs"/>
              </a:rPr>
              <a:t>tager</a:t>
            </a:r>
            <a:r>
              <a:rPr lang="en-GB" sz="1200" kern="1200" dirty="0">
                <a:solidFill>
                  <a:schemeClr val="tx2"/>
                </a:solidFill>
                <a:effectLst/>
                <a:latin typeface="+mn-lt"/>
                <a:ea typeface="+mn-ea"/>
                <a:cs typeface="+mn-cs"/>
              </a:rPr>
              <a:t> et </a:t>
            </a:r>
            <a:r>
              <a:rPr lang="en-GB" sz="1200" kern="1200" dirty="0" err="1">
                <a:solidFill>
                  <a:schemeClr val="tx2"/>
                </a:solidFill>
                <a:effectLst/>
                <a:latin typeface="+mn-lt"/>
                <a:ea typeface="+mn-ea"/>
                <a:cs typeface="+mn-cs"/>
              </a:rPr>
              <a:t>ansvar</a:t>
            </a:r>
            <a:r>
              <a:rPr lang="en-GB" sz="1200" kern="1200" dirty="0">
                <a:solidFill>
                  <a:schemeClr val="tx2"/>
                </a:solidFill>
                <a:effectLst/>
                <a:latin typeface="+mn-lt"/>
                <a:ea typeface="+mn-ea"/>
                <a:cs typeface="+mn-cs"/>
              </a:rPr>
              <a:t> for den by, vi er </a:t>
            </a:r>
            <a:r>
              <a:rPr lang="en-GB" sz="1200" kern="1200" dirty="0" err="1">
                <a:solidFill>
                  <a:schemeClr val="tx2"/>
                </a:solidFill>
                <a:effectLst/>
                <a:latin typeface="+mn-lt"/>
                <a:ea typeface="+mn-ea"/>
                <a:cs typeface="+mn-cs"/>
              </a:rPr>
              <a:t>til</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stede</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i</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og</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arbejder</a:t>
            </a:r>
            <a:r>
              <a:rPr lang="en-GB" sz="1200" kern="1200" dirty="0">
                <a:solidFill>
                  <a:schemeClr val="tx2"/>
                </a:solidFill>
                <a:effectLst/>
                <a:latin typeface="+mn-lt"/>
                <a:ea typeface="+mn-ea"/>
                <a:cs typeface="+mn-cs"/>
              </a:rPr>
              <a:t> for, at </a:t>
            </a:r>
            <a:r>
              <a:rPr lang="en-GB" sz="1200" kern="1200" dirty="0" err="1">
                <a:solidFill>
                  <a:schemeClr val="tx2"/>
                </a:solidFill>
                <a:effectLst/>
                <a:latin typeface="+mn-lt"/>
                <a:ea typeface="+mn-ea"/>
                <a:cs typeface="+mn-cs"/>
              </a:rPr>
              <a:t>byen</a:t>
            </a:r>
            <a:r>
              <a:rPr lang="en-GB" sz="1200" kern="1200" dirty="0">
                <a:solidFill>
                  <a:schemeClr val="tx2"/>
                </a:solidFill>
                <a:effectLst/>
                <a:latin typeface="+mn-lt"/>
                <a:ea typeface="+mn-ea"/>
                <a:cs typeface="+mn-cs"/>
              </a:rPr>
              <a:t> er et </a:t>
            </a:r>
            <a:r>
              <a:rPr lang="en-GB" sz="1200" kern="1200" dirty="0" err="1">
                <a:solidFill>
                  <a:schemeClr val="tx2"/>
                </a:solidFill>
                <a:effectLst/>
                <a:latin typeface="+mn-lt"/>
                <a:ea typeface="+mn-ea"/>
                <a:cs typeface="+mn-cs"/>
              </a:rPr>
              <a:t>godt</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sted</a:t>
            </a:r>
            <a:r>
              <a:rPr lang="en-GB" sz="1200" kern="1200" dirty="0">
                <a:solidFill>
                  <a:schemeClr val="tx2"/>
                </a:solidFill>
                <a:effectLst/>
                <a:latin typeface="+mn-lt"/>
                <a:ea typeface="+mn-ea"/>
                <a:cs typeface="+mn-cs"/>
              </a:rPr>
              <a:t> at </a:t>
            </a:r>
            <a:r>
              <a:rPr lang="en-GB" sz="1200" kern="1200" dirty="0" err="1">
                <a:solidFill>
                  <a:schemeClr val="tx2"/>
                </a:solidFill>
                <a:effectLst/>
                <a:latin typeface="+mn-lt"/>
                <a:ea typeface="+mn-ea"/>
                <a:cs typeface="+mn-cs"/>
              </a:rPr>
              <a:t>bo</a:t>
            </a:r>
            <a:r>
              <a:rPr lang="en-GB" sz="1200" kern="1200" dirty="0">
                <a:solidFill>
                  <a:schemeClr val="tx2"/>
                </a:solidFill>
                <a:effectLst/>
                <a:latin typeface="+mn-lt"/>
                <a:ea typeface="+mn-ea"/>
                <a:cs typeface="+mn-cs"/>
              </a:rPr>
              <a:t>. </a:t>
            </a:r>
          </a:p>
          <a:p>
            <a:pPr marL="171450" indent="-171450">
              <a:buFont typeface="Arial" panose="020B0604020202020204" pitchFamily="34" charset="0"/>
              <a:buChar char="•"/>
            </a:pPr>
            <a:r>
              <a:rPr lang="en-GB" sz="1200" kern="1200" dirty="0">
                <a:solidFill>
                  <a:schemeClr val="tx2"/>
                </a:solidFill>
                <a:effectLst/>
                <a:latin typeface="+mn-lt"/>
                <a:ea typeface="+mn-ea"/>
                <a:cs typeface="+mn-cs"/>
              </a:rPr>
              <a:t>I de </a:t>
            </a:r>
            <a:r>
              <a:rPr lang="en-GB" sz="1200" kern="1200" dirty="0" err="1">
                <a:solidFill>
                  <a:schemeClr val="tx2"/>
                </a:solidFill>
                <a:effectLst/>
                <a:latin typeface="+mn-lt"/>
                <a:ea typeface="+mn-ea"/>
                <a:cs typeface="+mn-cs"/>
              </a:rPr>
              <a:t>større</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butikker</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følger</a:t>
            </a:r>
            <a:r>
              <a:rPr lang="en-GB" sz="1200" kern="1200" dirty="0">
                <a:solidFill>
                  <a:schemeClr val="tx2"/>
                </a:solidFill>
                <a:effectLst/>
                <a:latin typeface="+mn-lt"/>
                <a:ea typeface="+mn-ea"/>
                <a:cs typeface="+mn-cs"/>
              </a:rPr>
              <a:t> vi </a:t>
            </a:r>
            <a:r>
              <a:rPr lang="en-GB" sz="1200" kern="1200" dirty="0" err="1">
                <a:solidFill>
                  <a:schemeClr val="tx2"/>
                </a:solidFill>
                <a:effectLst/>
                <a:latin typeface="+mn-lt"/>
                <a:ea typeface="+mn-ea"/>
                <a:cs typeface="+mn-cs"/>
              </a:rPr>
              <a:t>Brugskædernes</a:t>
            </a:r>
            <a:r>
              <a:rPr lang="en-GB" sz="1200" kern="1200" dirty="0">
                <a:solidFill>
                  <a:schemeClr val="tx2"/>
                </a:solidFill>
                <a:effectLst/>
                <a:latin typeface="+mn-lt"/>
                <a:ea typeface="+mn-ea"/>
                <a:cs typeface="+mn-cs"/>
              </a:rPr>
              <a:t> Klima- </a:t>
            </a:r>
            <a:r>
              <a:rPr lang="en-GB" sz="1200" kern="1200" dirty="0" err="1">
                <a:solidFill>
                  <a:schemeClr val="tx2"/>
                </a:solidFill>
                <a:effectLst/>
                <a:latin typeface="+mn-lt"/>
                <a:ea typeface="+mn-ea"/>
                <a:cs typeface="+mn-cs"/>
              </a:rPr>
              <a:t>og</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Sundhedsambition</a:t>
            </a:r>
            <a:r>
              <a:rPr lang="en-GB" sz="1200" kern="1200" dirty="0">
                <a:solidFill>
                  <a:schemeClr val="tx2"/>
                </a:solidFill>
                <a:effectLst/>
                <a:latin typeface="+mn-lt"/>
                <a:ea typeface="+mn-ea"/>
                <a:cs typeface="+mn-cs"/>
              </a:rPr>
              <a:t> – men med </a:t>
            </a:r>
            <a:r>
              <a:rPr lang="en-GB" sz="1200" kern="1200" dirty="0" err="1">
                <a:solidFill>
                  <a:schemeClr val="tx2"/>
                </a:solidFill>
                <a:effectLst/>
                <a:latin typeface="+mn-lt"/>
                <a:ea typeface="+mn-ea"/>
                <a:cs typeface="+mn-cs"/>
              </a:rPr>
              <a:t>lokal</a:t>
            </a:r>
            <a:r>
              <a:rPr lang="en-GB" sz="1200" kern="1200" dirty="0">
                <a:solidFill>
                  <a:schemeClr val="tx2"/>
                </a:solidFill>
                <a:effectLst/>
                <a:latin typeface="+mn-lt"/>
                <a:ea typeface="+mn-ea"/>
                <a:cs typeface="+mn-cs"/>
              </a:rPr>
              <a:t> </a:t>
            </a:r>
            <a:r>
              <a:rPr lang="en-GB" sz="1200" kern="1200" dirty="0" err="1">
                <a:solidFill>
                  <a:schemeClr val="tx2"/>
                </a:solidFill>
                <a:effectLst/>
                <a:latin typeface="+mn-lt"/>
                <a:ea typeface="+mn-ea"/>
                <a:cs typeface="+mn-cs"/>
              </a:rPr>
              <a:t>tilpasning</a:t>
            </a:r>
            <a:r>
              <a:rPr lang="en-GB" sz="1200" kern="1200" dirty="0">
                <a:solidFill>
                  <a:schemeClr val="tx2"/>
                </a:solidFill>
                <a:effectLst/>
                <a:latin typeface="+mn-lt"/>
                <a:ea typeface="+mn-ea"/>
                <a:cs typeface="+mn-cs"/>
              </a:rPr>
              <a:t>. </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ærlige varer til ærlige priser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et basissortiment på 500-800 hverdagsvarer til faste, fair priser, som er konkurrencedygtige. </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danskerne kan spare tid i hverdagen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Med vores lokale placering hjælper vi kunderne med at spare tid, og vi giver dem mulighed for at komme hurtigt gennem butikken med Scan &amp; Betal.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modet til at gå forrest i den digitale udvikling og har åbnet Danmarks første ubemandede dagligvarebutik, hvor kunderne kan handle på tidspunkter, der ligger uden for de normale åbningstider.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Derudover har vi et bredt udvalg af nemme måltidsløsninger, der passer ind i en travl hverdag.</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kvalitet og bedre mad</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Alle butikker står stærkt med gode kvalitetsvarer og simplificeret drift, så vi kan fokusere på kunden.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 større butikker videreudvikler vi med tilpasning af de stærke delkoncepter som f.eks. </a:t>
            </a:r>
            <a:r>
              <a:rPr lang="da-DK" sz="1200" kern="1200" dirty="0" err="1">
                <a:solidFill>
                  <a:schemeClr val="tx1"/>
                </a:solidFill>
                <a:effectLst/>
                <a:latin typeface="+mn-lt"/>
                <a:ea typeface="+mn-ea"/>
                <a:cs typeface="+mn-cs"/>
              </a:rPr>
              <a:t>BrødCooperativet</a:t>
            </a:r>
            <a:r>
              <a:rPr lang="da-DK" sz="1200" kern="1200" dirty="0">
                <a:solidFill>
                  <a:schemeClr val="tx1"/>
                </a:solidFill>
                <a:effectLst/>
                <a:latin typeface="+mn-lt"/>
                <a:ea typeface="+mn-ea"/>
                <a:cs typeface="+mn-cs"/>
              </a:rPr>
              <a:t>, </a:t>
            </a:r>
            <a:r>
              <a:rPr lang="da-DK" sz="1200" kern="1200" dirty="0" err="1">
                <a:solidFill>
                  <a:schemeClr val="tx1"/>
                </a:solidFill>
                <a:effectLst/>
                <a:latin typeface="+mn-lt"/>
                <a:ea typeface="+mn-ea"/>
                <a:cs typeface="+mn-cs"/>
              </a:rPr>
              <a:t>MadCooperativet</a:t>
            </a:r>
            <a:r>
              <a:rPr lang="da-DK" sz="1200" kern="1200" dirty="0">
                <a:solidFill>
                  <a:schemeClr val="tx1"/>
                </a:solidFill>
                <a:effectLst/>
                <a:latin typeface="+mn-lt"/>
                <a:ea typeface="+mn-ea"/>
                <a:cs typeface="+mn-cs"/>
              </a:rPr>
              <a:t> og Frugt &amp; Grønt.</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gøre en forskel lokalt</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Gennem stærk profilering vil vi cementere vores position som hele byens Brugs i landdistrikterne.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Vores lokale tiltag drives af butikkens personale og bestyrelse samt ‘Brugsens Venner’ og er med til at gøre byen til et sted med liv og sammenhold.</a:t>
            </a:r>
            <a:endParaRPr lang="en-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700B8EE3-53C3-664E-83F1-F51BBA5DF6DE}" type="slidenum">
              <a:rPr lang="en-DK" smtClean="0"/>
              <a:t>44</a:t>
            </a:fld>
            <a:endParaRPr lang="en-DK"/>
          </a:p>
        </p:txBody>
      </p:sp>
    </p:spTree>
    <p:extLst>
      <p:ext uri="{BB962C8B-B14F-4D97-AF65-F5344CB8AC3E}">
        <p14:creationId xmlns:p14="http://schemas.microsoft.com/office/powerpoint/2010/main" val="1196041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45</a:t>
            </a:fld>
            <a:endParaRPr lang="en-DK"/>
          </a:p>
        </p:txBody>
      </p:sp>
    </p:spTree>
    <p:extLst>
      <p:ext uri="{BB962C8B-B14F-4D97-AF65-F5344CB8AC3E}">
        <p14:creationId xmlns:p14="http://schemas.microsoft.com/office/powerpoint/2010/main" val="6227621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46</a:t>
            </a:fld>
            <a:endParaRPr lang="en-DK"/>
          </a:p>
        </p:txBody>
      </p:sp>
    </p:spTree>
    <p:extLst>
      <p:ext uri="{BB962C8B-B14F-4D97-AF65-F5344CB8AC3E}">
        <p14:creationId xmlns:p14="http://schemas.microsoft.com/office/powerpoint/2010/main" val="954284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47</a:t>
            </a:fld>
            <a:endParaRPr lang="en-DK"/>
          </a:p>
        </p:txBody>
      </p:sp>
    </p:spTree>
    <p:extLst>
      <p:ext uri="{BB962C8B-B14F-4D97-AF65-F5344CB8AC3E}">
        <p14:creationId xmlns:p14="http://schemas.microsoft.com/office/powerpoint/2010/main" val="941925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48</a:t>
            </a:fld>
            <a:endParaRPr lang="en-DK"/>
          </a:p>
        </p:txBody>
      </p:sp>
    </p:spTree>
    <p:extLst>
      <p:ext uri="{BB962C8B-B14F-4D97-AF65-F5344CB8AC3E}">
        <p14:creationId xmlns:p14="http://schemas.microsoft.com/office/powerpoint/2010/main" val="14304654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49</a:t>
            </a:fld>
            <a:endParaRPr lang="en-DK"/>
          </a:p>
        </p:txBody>
      </p:sp>
    </p:spTree>
    <p:extLst>
      <p:ext uri="{BB962C8B-B14F-4D97-AF65-F5344CB8AC3E}">
        <p14:creationId xmlns:p14="http://schemas.microsoft.com/office/powerpoint/2010/main" val="2521272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err="1">
                <a:solidFill>
                  <a:schemeClr val="tx1"/>
                </a:solidFill>
                <a:effectLst/>
                <a:latin typeface="+mn-lt"/>
                <a:ea typeface="+mn-ea"/>
                <a:cs typeface="+mn-cs"/>
              </a:rPr>
              <a:t>Siden</a:t>
            </a:r>
            <a:r>
              <a:rPr lang="en-GB" sz="1200" kern="1200">
                <a:solidFill>
                  <a:schemeClr val="tx1"/>
                </a:solidFill>
                <a:effectLst/>
                <a:latin typeface="+mn-lt"/>
                <a:ea typeface="+mn-ea"/>
                <a:cs typeface="+mn-cs"/>
              </a:rPr>
              <a:t> er Coop-</a:t>
            </a:r>
            <a:r>
              <a:rPr lang="en-GB" sz="1200" kern="1200" err="1">
                <a:solidFill>
                  <a:schemeClr val="tx1"/>
                </a:solidFill>
                <a:effectLst/>
                <a:latin typeface="+mn-lt"/>
                <a:ea typeface="+mn-ea"/>
                <a:cs typeface="+mn-cs"/>
              </a:rPr>
              <a:t>familien</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vokset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og</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består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i</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dag</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af</a:t>
            </a:r>
            <a:r>
              <a:rPr lang="en-GB" sz="1200" kern="1200">
                <a:solidFill>
                  <a:schemeClr val="tx1"/>
                </a:solidFill>
                <a:effectLst/>
                <a:latin typeface="+mn-lt"/>
                <a:ea typeface="+mn-ea"/>
                <a:cs typeface="+mn-cs"/>
              </a:rPr>
              <a:t> over 1.000 </a:t>
            </a:r>
            <a:r>
              <a:rPr lang="en-GB" sz="1200" kern="1200" err="1">
                <a:solidFill>
                  <a:schemeClr val="tx1"/>
                </a:solidFill>
                <a:effectLst/>
                <a:latin typeface="+mn-lt"/>
                <a:ea typeface="+mn-ea"/>
                <a:cs typeface="+mn-cs"/>
              </a:rPr>
              <a:t>butikker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som</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dels</a:t>
            </a:r>
            <a:r>
              <a:rPr lang="en-GB" sz="1200" kern="1200">
                <a:solidFill>
                  <a:schemeClr val="tx1"/>
                </a:solidFill>
                <a:effectLst/>
                <a:latin typeface="+mn-lt"/>
                <a:ea typeface="+mn-ea"/>
                <a:cs typeface="+mn-cs"/>
              </a:rPr>
              <a:t> er </a:t>
            </a:r>
            <a:r>
              <a:rPr lang="en-GB" sz="1200" kern="1200" err="1">
                <a:solidFill>
                  <a:schemeClr val="tx1"/>
                </a:solidFill>
                <a:effectLst/>
                <a:latin typeface="+mn-lt"/>
                <a:ea typeface="+mn-ea"/>
                <a:cs typeface="+mn-cs"/>
              </a:rPr>
              <a:t>ejet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af</a:t>
            </a:r>
            <a:r>
              <a:rPr lang="en-GB" sz="1200" kern="1200">
                <a:solidFill>
                  <a:schemeClr val="tx1"/>
                </a:solidFill>
                <a:effectLst/>
                <a:latin typeface="+mn-lt"/>
                <a:ea typeface="+mn-ea"/>
                <a:cs typeface="+mn-cs"/>
              </a:rPr>
              <a:t> Coop Dan- mark </a:t>
            </a:r>
            <a:r>
              <a:rPr lang="en-GB" sz="1200" kern="1200" err="1">
                <a:solidFill>
                  <a:schemeClr val="tx1"/>
                </a:solidFill>
                <a:effectLst/>
                <a:latin typeface="+mn-lt"/>
                <a:ea typeface="+mn-ea"/>
                <a:cs typeface="+mn-cs"/>
              </a:rPr>
              <a:t>og</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dels</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af</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en</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række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selvstændige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brugsfor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eninger</a:t>
            </a:r>
            <a:r>
              <a:rPr lang="en-GB" sz="1200" kern="1200">
                <a:solidFill>
                  <a:schemeClr val="tx1"/>
                </a:solidFill>
                <a:effectLst/>
                <a:latin typeface="+mn-lt"/>
                <a:ea typeface="+mn-ea"/>
                <a:cs typeface="+mn-cs"/>
              </a:rPr>
              <a:t>. </a:t>
            </a:r>
            <a:endParaRPr lang="en-GB"/>
          </a:p>
          <a:p>
            <a:pPr marL="171450" indent="-171450">
              <a:buFont typeface="Arial" panose="020B0604020202020204" pitchFamily="34" charset="0"/>
              <a:buChar char="•"/>
            </a:pPr>
            <a:r>
              <a:rPr lang="en-GB" sz="1200" kern="1200" err="1">
                <a:solidFill>
                  <a:schemeClr val="tx1"/>
                </a:solidFill>
                <a:effectLst/>
                <a:latin typeface="+mn-lt"/>
                <a:ea typeface="+mn-ea"/>
                <a:cs typeface="+mn-cs"/>
              </a:rPr>
              <a:t>Derudover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favner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familien</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bl.a</a:t>
            </a:r>
            <a:r>
              <a:rPr lang="en-GB" sz="1200" kern="1200">
                <a:solidFill>
                  <a:schemeClr val="tx1"/>
                </a:solidFill>
                <a:effectLst/>
                <a:latin typeface="+mn-lt"/>
                <a:ea typeface="+mn-ea"/>
                <a:cs typeface="+mn-cs"/>
              </a:rPr>
              <a:t>. Coop Bank, Coop Invest </a:t>
            </a:r>
            <a:r>
              <a:rPr lang="en-GB" sz="1200" kern="1200" err="1">
                <a:solidFill>
                  <a:schemeClr val="tx1"/>
                </a:solidFill>
                <a:effectLst/>
                <a:latin typeface="+mn-lt"/>
                <a:ea typeface="+mn-ea"/>
                <a:cs typeface="+mn-cs"/>
              </a:rPr>
              <a:t>og</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andelsforeningen</a:t>
            </a:r>
            <a:r>
              <a:rPr lang="en-GB" sz="1200" kern="1200">
                <a:solidFill>
                  <a:schemeClr val="tx1"/>
                </a:solidFill>
                <a:effectLst/>
                <a:latin typeface="+mn-lt"/>
                <a:ea typeface="+mn-ea"/>
                <a:cs typeface="+mn-cs"/>
              </a:rPr>
              <a:t> Coop amba, </a:t>
            </a:r>
            <a:r>
              <a:rPr lang="en-GB" sz="1200" kern="1200" err="1">
                <a:solidFill>
                  <a:schemeClr val="tx1"/>
                </a:solidFill>
                <a:effectLst/>
                <a:latin typeface="+mn-lt"/>
                <a:ea typeface="+mn-ea"/>
                <a:cs typeface="+mn-cs"/>
              </a:rPr>
              <a:t>som</a:t>
            </a:r>
            <a:r>
              <a:rPr lang="en-GB" sz="1200" kern="1200">
                <a:solidFill>
                  <a:schemeClr val="tx1"/>
                </a:solidFill>
                <a:effectLst/>
                <a:latin typeface="+mn-lt"/>
                <a:ea typeface="+mn-ea"/>
                <a:cs typeface="+mn-cs"/>
              </a:rPr>
              <a:t> er </a:t>
            </a:r>
            <a:r>
              <a:rPr lang="en-GB" sz="1200" kern="1200" err="1">
                <a:solidFill>
                  <a:schemeClr val="tx1"/>
                </a:solidFill>
                <a:effectLst/>
                <a:latin typeface="+mn-lt"/>
                <a:ea typeface="+mn-ea"/>
                <a:cs typeface="+mn-cs"/>
              </a:rPr>
              <a:t>ejet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af</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vores</a:t>
            </a:r>
            <a:r>
              <a:rPr lang="en-GB" sz="1200" kern="1200">
                <a:solidFill>
                  <a:schemeClr val="tx1"/>
                </a:solidFill>
                <a:effectLst/>
                <a:latin typeface="+mn-lt"/>
                <a:ea typeface="+mn-ea"/>
                <a:cs typeface="+mn-cs"/>
              </a:rPr>
              <a:t> 1,9 </a:t>
            </a:r>
            <a:r>
              <a:rPr lang="en-GB" sz="1200" kern="1200" err="1">
                <a:solidFill>
                  <a:schemeClr val="tx1"/>
                </a:solidFill>
                <a:effectLst/>
                <a:latin typeface="+mn-lt"/>
                <a:ea typeface="+mn-ea"/>
                <a:cs typeface="+mn-cs"/>
              </a:rPr>
              <a:t>millioner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medlemmer</a:t>
            </a:r>
            <a:r>
              <a:rPr lang="en-GB" sz="1200" kern="1200">
                <a:solidFill>
                  <a:schemeClr val="tx1"/>
                </a:solidFill>
                <a:effectLst/>
                <a:latin typeface="+mn-lt"/>
                <a:ea typeface="+mn-ea"/>
                <a:cs typeface="+mn-cs"/>
              </a:rPr>
              <a:t> – 1,9 </a:t>
            </a:r>
            <a:r>
              <a:rPr lang="en-GB" sz="1200" kern="1200" err="1">
                <a:solidFill>
                  <a:schemeClr val="tx1"/>
                </a:solidFill>
                <a:effectLst/>
                <a:latin typeface="+mn-lt"/>
                <a:ea typeface="+mn-ea"/>
                <a:cs typeface="+mn-cs"/>
              </a:rPr>
              <a:t>millio</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ner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vidt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forskellige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danskere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som</a:t>
            </a:r>
            <a:r>
              <a:rPr lang="en-GB" sz="1200" kern="1200">
                <a:solidFill>
                  <a:schemeClr val="tx1"/>
                </a:solidFill>
                <a:effectLst/>
                <a:latin typeface="+mn-lt"/>
                <a:ea typeface="+mn-ea"/>
                <a:cs typeface="+mn-cs"/>
              </a:rPr>
              <a:t> alle har </a:t>
            </a:r>
            <a:r>
              <a:rPr lang="en-GB" sz="1200" kern="1200" err="1">
                <a:solidFill>
                  <a:schemeClr val="tx1"/>
                </a:solidFill>
                <a:effectLst/>
                <a:latin typeface="+mn-lt"/>
                <a:ea typeface="+mn-ea"/>
                <a:cs typeface="+mn-cs"/>
              </a:rPr>
              <a:t>dét</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til</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fælles</a:t>
            </a:r>
            <a:r>
              <a:rPr lang="en-GB" sz="1200" kern="1200">
                <a:solidFill>
                  <a:schemeClr val="tx1"/>
                </a:solidFill>
                <a:effectLst/>
                <a:latin typeface="+mn-lt"/>
                <a:ea typeface="+mn-ea"/>
                <a:cs typeface="+mn-cs"/>
              </a:rPr>
              <a:t>, at de er </a:t>
            </a:r>
            <a:r>
              <a:rPr lang="en-GB" sz="1200" kern="1200" err="1">
                <a:solidFill>
                  <a:schemeClr val="tx1"/>
                </a:solidFill>
                <a:effectLst/>
                <a:latin typeface="+mn-lt"/>
                <a:ea typeface="+mn-ea"/>
                <a:cs typeface="+mn-cs"/>
              </a:rPr>
              <a:t>medejere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af</a:t>
            </a:r>
            <a:r>
              <a:rPr lang="en-GB" sz="1200" kern="1200">
                <a:solidFill>
                  <a:schemeClr val="tx1"/>
                </a:solidFill>
                <a:effectLst/>
                <a:latin typeface="+mn-lt"/>
                <a:ea typeface="+mn-ea"/>
                <a:cs typeface="+mn-cs"/>
              </a:rPr>
              <a:t> Coop. </a:t>
            </a:r>
          </a:p>
          <a:p>
            <a:pPr marL="171450" indent="-171450">
              <a:buFont typeface="Arial" panose="020B0604020202020204" pitchFamily="34" charset="0"/>
              <a:buChar char="•"/>
            </a:pPr>
            <a:r>
              <a:rPr lang="en-GB" sz="1200" kern="1200" err="1">
                <a:solidFill>
                  <a:schemeClr val="tx1"/>
                </a:solidFill>
                <a:effectLst/>
                <a:latin typeface="+mn-lt"/>
                <a:ea typeface="+mn-ea"/>
                <a:cs typeface="+mn-cs"/>
              </a:rPr>
              <a:t>Og</a:t>
            </a:r>
            <a:r>
              <a:rPr lang="en-GB" sz="1200" kern="1200">
                <a:solidFill>
                  <a:schemeClr val="tx1"/>
                </a:solidFill>
                <a:effectLst/>
                <a:latin typeface="+mn-lt"/>
                <a:ea typeface="+mn-ea"/>
                <a:cs typeface="+mn-cs"/>
              </a:rPr>
              <a:t> det er </a:t>
            </a:r>
            <a:r>
              <a:rPr lang="en-GB" sz="1200" kern="1200" err="1">
                <a:solidFill>
                  <a:schemeClr val="tx1"/>
                </a:solidFill>
                <a:effectLst/>
                <a:latin typeface="+mn-lt"/>
                <a:ea typeface="+mn-ea"/>
                <a:cs typeface="+mn-cs"/>
              </a:rPr>
              <a:t>dem</a:t>
            </a:r>
            <a:r>
              <a:rPr lang="en-GB" sz="1200" kern="1200">
                <a:solidFill>
                  <a:schemeClr val="tx1"/>
                </a:solidFill>
                <a:effectLst/>
                <a:latin typeface="+mn-lt"/>
                <a:ea typeface="+mn-ea"/>
                <a:cs typeface="+mn-cs"/>
              </a:rPr>
              <a:t>, vi </a:t>
            </a:r>
            <a:r>
              <a:rPr lang="en-GB" sz="1200" kern="1200" err="1">
                <a:solidFill>
                  <a:schemeClr val="tx1"/>
                </a:solidFill>
                <a:effectLst/>
                <a:latin typeface="+mn-lt"/>
                <a:ea typeface="+mn-ea"/>
                <a:cs typeface="+mn-cs"/>
              </a:rPr>
              <a:t>hver</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dag</a:t>
            </a:r>
            <a:r>
              <a:rPr lang="en-GB" sz="1200" kern="1200">
                <a:solidFill>
                  <a:schemeClr val="tx1"/>
                </a:solidFill>
                <a:effectLst/>
                <a:latin typeface="+mn-lt"/>
                <a:ea typeface="+mn-ea"/>
                <a:cs typeface="+mn-cs"/>
              </a:rPr>
              <a:t> har </a:t>
            </a:r>
            <a:r>
              <a:rPr lang="en-GB" sz="1200" kern="1200" err="1">
                <a:solidFill>
                  <a:schemeClr val="tx1"/>
                </a:solidFill>
                <a:effectLst/>
                <a:latin typeface="+mn-lt"/>
                <a:ea typeface="+mn-ea"/>
                <a:cs typeface="+mn-cs"/>
              </a:rPr>
              <a:t>i</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tankerne</a:t>
            </a:r>
            <a:r>
              <a:rPr lang="en-GB" sz="1200" kern="1200">
                <a:solidFill>
                  <a:schemeClr val="tx1"/>
                </a:solidFill>
                <a:effectLst/>
                <a:latin typeface="+mn-lt"/>
                <a:ea typeface="+mn-ea"/>
                <a:cs typeface="+mn-cs"/>
              </a:rPr>
              <a:t>, </a:t>
            </a:r>
            <a:r>
              <a:rPr lang="en-GB" sz="1200" kern="1200" err="1">
                <a:solidFill>
                  <a:schemeClr val="tx1"/>
                </a:solidFill>
                <a:effectLst/>
                <a:latin typeface="+mn-lt"/>
                <a:ea typeface="+mn-ea"/>
                <a:cs typeface="+mn-cs"/>
              </a:rPr>
              <a:t>når</a:t>
            </a:r>
            <a:r>
              <a:rPr lang="en-GB" sz="1200" kern="1200">
                <a:solidFill>
                  <a:schemeClr val="tx1"/>
                </a:solidFill>
                <a:effectLst/>
                <a:latin typeface="+mn-lt"/>
                <a:ea typeface="+mn-ea"/>
                <a:cs typeface="+mn-cs"/>
              </a:rPr>
              <a:t> vi </a:t>
            </a:r>
            <a:r>
              <a:rPr lang="en-GB" sz="1200" kern="1200" err="1">
                <a:solidFill>
                  <a:schemeClr val="tx1"/>
                </a:solidFill>
                <a:effectLst/>
                <a:latin typeface="+mn-lt"/>
                <a:ea typeface="+mn-ea"/>
                <a:cs typeface="+mn-cs"/>
              </a:rPr>
              <a:t>siger</a:t>
            </a:r>
            <a:r>
              <a:rPr lang="en-GB" sz="1200" kern="1200">
                <a:solidFill>
                  <a:schemeClr val="tx1"/>
                </a:solidFill>
                <a:effectLst/>
                <a:latin typeface="+mn-lt"/>
                <a:ea typeface="+mn-ea"/>
                <a:cs typeface="+mn-cs"/>
              </a:rPr>
              <a:t>:</a:t>
            </a:r>
            <a:endParaRPr lang="en-GB"/>
          </a:p>
        </p:txBody>
      </p:sp>
      <p:sp>
        <p:nvSpPr>
          <p:cNvPr id="4" name="Slide Number Placeholder 3"/>
          <p:cNvSpPr>
            <a:spLocks noGrp="1"/>
          </p:cNvSpPr>
          <p:nvPr>
            <p:ph type="sldNum" sz="quarter" idx="5"/>
          </p:nvPr>
        </p:nvSpPr>
        <p:spPr/>
        <p:txBody>
          <a:bodyPr/>
          <a:lstStyle/>
          <a:p>
            <a:fld id="{700B8EE3-53C3-664E-83F1-F51BBA5DF6DE}" type="slidenum">
              <a:rPr lang="en-DK" smtClean="0"/>
              <a:t>5</a:t>
            </a:fld>
            <a:endParaRPr lang="en-DK"/>
          </a:p>
        </p:txBody>
      </p:sp>
    </p:spTree>
    <p:extLst>
      <p:ext uri="{BB962C8B-B14F-4D97-AF65-F5344CB8AC3E}">
        <p14:creationId xmlns:p14="http://schemas.microsoft.com/office/powerpoint/2010/main" val="1483111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50</a:t>
            </a:fld>
            <a:endParaRPr lang="en-DK"/>
          </a:p>
        </p:txBody>
      </p:sp>
    </p:spTree>
    <p:extLst>
      <p:ext uri="{BB962C8B-B14F-4D97-AF65-F5344CB8AC3E}">
        <p14:creationId xmlns:p14="http://schemas.microsoft.com/office/powerpoint/2010/main" val="3523945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Vi kæmper for at give danskerne en mere bæredygtig hverdag</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vil være discountkæden, som gør det nemt og tilgængeligt for alle at prioritere sundhed og klima, og det vil vi opnå ved at tilbyde dagligdagsvarer i et ansvarligt, sundt og grønt format – til de laveste priser på markedet.</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ærlige varer til ærlige priser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vil være billigst på ansvarlige og sunde varevalg, og vores kunder skal altid kunne finde grønne, kemifri og økologiske alternativer på tilbud.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klarer os godt i pristjek, ligesom vi altid har stærke tilbud på dagligdagsvarer.</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danskerne kan spare tid i hverdagen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gør indkøbsoplevelsen nem – og vores fokus på det digitale kundemøde giver os et forspring.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altid kunden i fokus, og derfor målretter vi tilbud og kampagner, så de bedst muligt matcher kundernes præferencer og behov.</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kvalitet og bedre mad</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I Coop365 discount går vi op i kvalitet og sikrer, at den altid er i top inden for kategorien.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kvalitetsvarer til  hverdagspriser – og </a:t>
            </a:r>
            <a:r>
              <a:rPr lang="da-DK" sz="1200" kern="1200" dirty="0" err="1">
                <a:solidFill>
                  <a:schemeClr val="tx1"/>
                </a:solidFill>
                <a:effectLst/>
                <a:latin typeface="+mn-lt"/>
                <a:ea typeface="+mn-ea"/>
                <a:cs typeface="+mn-cs"/>
              </a:rPr>
              <a:t>premiumvarer</a:t>
            </a:r>
            <a:r>
              <a:rPr lang="da-DK" sz="1200" kern="1200" dirty="0">
                <a:solidFill>
                  <a:schemeClr val="tx1"/>
                </a:solidFill>
                <a:effectLst/>
                <a:latin typeface="+mn-lt"/>
                <a:ea typeface="+mn-ea"/>
                <a:cs typeface="+mn-cs"/>
              </a:rPr>
              <a:t> til de kunder, som ønsker noget ekstra.</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gøre en forskel lokalt</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er en landsdækkende kæde, men bestræber os stadig på at lave lokale tilpasninger, når og hvor det giver mening.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prioriterer en dygtig og lokal partner til at sætte et stærkt butikshold, som har fokus på høj service, kundepleje og daglig dialog med kunderne.</a:t>
            </a:r>
            <a:r>
              <a:rPr lang="en-DK" dirty="0">
                <a:effectLst/>
              </a:rPr>
              <a:t> </a:t>
            </a:r>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51</a:t>
            </a:fld>
            <a:endParaRPr lang="en-DK"/>
          </a:p>
        </p:txBody>
      </p:sp>
    </p:spTree>
    <p:extLst>
      <p:ext uri="{BB962C8B-B14F-4D97-AF65-F5344CB8AC3E}">
        <p14:creationId xmlns:p14="http://schemas.microsoft.com/office/powerpoint/2010/main" val="27952009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52</a:t>
            </a:fld>
            <a:endParaRPr lang="en-DK"/>
          </a:p>
        </p:txBody>
      </p:sp>
    </p:spTree>
    <p:extLst>
      <p:ext uri="{BB962C8B-B14F-4D97-AF65-F5344CB8AC3E}">
        <p14:creationId xmlns:p14="http://schemas.microsoft.com/office/powerpoint/2010/main" val="25611665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53</a:t>
            </a:fld>
            <a:endParaRPr lang="en-DK"/>
          </a:p>
        </p:txBody>
      </p:sp>
    </p:spTree>
    <p:extLst>
      <p:ext uri="{BB962C8B-B14F-4D97-AF65-F5344CB8AC3E}">
        <p14:creationId xmlns:p14="http://schemas.microsoft.com/office/powerpoint/2010/main" val="1813856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54</a:t>
            </a:fld>
            <a:endParaRPr lang="en-DK"/>
          </a:p>
        </p:txBody>
      </p:sp>
    </p:spTree>
    <p:extLst>
      <p:ext uri="{BB962C8B-B14F-4D97-AF65-F5344CB8AC3E}">
        <p14:creationId xmlns:p14="http://schemas.microsoft.com/office/powerpoint/2010/main" val="34917898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55</a:t>
            </a:fld>
            <a:endParaRPr lang="en-DK"/>
          </a:p>
        </p:txBody>
      </p:sp>
    </p:spTree>
    <p:extLst>
      <p:ext uri="{BB962C8B-B14F-4D97-AF65-F5344CB8AC3E}">
        <p14:creationId xmlns:p14="http://schemas.microsoft.com/office/powerpoint/2010/main" val="3387064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56</a:t>
            </a:fld>
            <a:endParaRPr lang="en-DK"/>
          </a:p>
        </p:txBody>
      </p:sp>
    </p:spTree>
    <p:extLst>
      <p:ext uri="{BB962C8B-B14F-4D97-AF65-F5344CB8AC3E}">
        <p14:creationId xmlns:p14="http://schemas.microsoft.com/office/powerpoint/2010/main" val="12672974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57</a:t>
            </a:fld>
            <a:endParaRPr lang="en-DK"/>
          </a:p>
        </p:txBody>
      </p:sp>
    </p:spTree>
    <p:extLst>
      <p:ext uri="{BB962C8B-B14F-4D97-AF65-F5344CB8AC3E}">
        <p14:creationId xmlns:p14="http://schemas.microsoft.com/office/powerpoint/2010/main" val="4293758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Vi kæmper for at give danskerne en mere bæredygtig hverdag</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et godt udvalg af økologiske varer og sætter en ære i at spare på alt – lige fra el til madspild. Det er godt for klimaet, nærmiljøet og de næste generationer.</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ærlige varer til ærlige priser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bestræber os på at have lave priser – både på sortimentet og vores tilbud, så der altid kan gøres en god handel.</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danskerne kan spare tid i hverdagen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Det er nemt at handle hos os – og vores enkle, digitale løsninger giver os et forspring. Vi gør indkøbsoplevelsen så let som mulig.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målretter vores tilbud og kampagner, så de passer til kundernes smag, ønsker og behov.</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kvalitet og bedre mad</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står altid på mål for varernes kvalitet, så kunderne kan handle trygt – uden at skulle gå på kompromis med prisen.</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gøre en forskel lokalt</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er en landsdækkende kæde, men tilpasser os lokalt, hvis og når det giver mening for vores kunder.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prioriterer en dygtig og lokal butikschef, der kan sætte et stærkt butikshold, som har fokus på høj service, kundepleje og daglig dialog med kunderne.</a:t>
            </a:r>
            <a:r>
              <a:rPr lang="en-DK" dirty="0">
                <a:effectLst/>
              </a:rPr>
              <a:t> </a:t>
            </a:r>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58</a:t>
            </a:fld>
            <a:endParaRPr lang="en-DK"/>
          </a:p>
        </p:txBody>
      </p:sp>
    </p:spTree>
    <p:extLst>
      <p:ext uri="{BB962C8B-B14F-4D97-AF65-F5344CB8AC3E}">
        <p14:creationId xmlns:p14="http://schemas.microsoft.com/office/powerpoint/2010/main" val="397324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59</a:t>
            </a:fld>
            <a:endParaRPr lang="en-DK"/>
          </a:p>
        </p:txBody>
      </p:sp>
    </p:spTree>
    <p:extLst>
      <p:ext uri="{BB962C8B-B14F-4D97-AF65-F5344CB8AC3E}">
        <p14:creationId xmlns:p14="http://schemas.microsoft.com/office/powerpoint/2010/main" val="824984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sz="1200" kern="1200">
                <a:solidFill>
                  <a:schemeClr val="tx1"/>
                </a:solidFill>
                <a:effectLst/>
                <a:latin typeface="+mn-lt"/>
                <a:ea typeface="+mn-ea"/>
                <a:cs typeface="+mn-cs"/>
              </a:rPr>
              <a:t>Vi arbejder hver dag for at leve op til vores medlemsløfte, som er, at "Vi vil gøre </a:t>
            </a:r>
            <a:r>
              <a:rPr lang="en-DK" sz="1200" kern="1200">
                <a:solidFill>
                  <a:schemeClr val="tx1"/>
                </a:solidFill>
                <a:effectLst/>
                <a:latin typeface="+mn-lt"/>
                <a:ea typeface="+mn-ea"/>
                <a:cs typeface="+mn-cs"/>
              </a:rPr>
              <a:t>det nemmere for alle vores medlemmer at leve trygt, sundt og bæredygtigt.</a:t>
            </a:r>
            <a:r>
              <a:rPr lang="da-DK" sz="1200" kern="1200">
                <a:solidFill>
                  <a:schemeClr val="tx1"/>
                </a:solidFill>
                <a:effectLst/>
                <a:latin typeface="+mn-lt"/>
                <a:ea typeface="+mn-ea"/>
                <a:cs typeface="+mn-cs"/>
              </a:rPr>
              <a:t>"</a:t>
            </a:r>
            <a:endParaRPr lang="en-DK" sz="1200" kern="1200">
              <a:solidFill>
                <a:schemeClr val="tx1"/>
              </a:solidFill>
              <a:effectLst/>
              <a:latin typeface="+mn-lt"/>
              <a:ea typeface="+mn-ea"/>
              <a:cs typeface="+mn-cs"/>
            </a:endParaRPr>
          </a:p>
          <a:p>
            <a:pPr marL="171450" indent="-171450">
              <a:buFont typeface="Arial" panose="020B0604020202020204" pitchFamily="34" charset="0"/>
              <a:buChar char="•"/>
            </a:pPr>
            <a:r>
              <a:rPr lang="da-DK" sz="1200" kern="1200">
                <a:solidFill>
                  <a:schemeClr val="tx1"/>
                </a:solidFill>
                <a:effectLst/>
                <a:latin typeface="+mn-lt"/>
                <a:ea typeface="+mn-ea"/>
                <a:cs typeface="+mn-cs"/>
              </a:rPr>
              <a:t>Herfra udspringer vores fire grundprincipper, der omsættes til konkrete handlinger i alle Coops selskaber.</a:t>
            </a:r>
            <a:r>
              <a:rPr lang="en-DK">
                <a:effectLst/>
              </a:rPr>
              <a:t> </a:t>
            </a:r>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6</a:t>
            </a:fld>
            <a:endParaRPr lang="en-DK"/>
          </a:p>
        </p:txBody>
      </p:sp>
    </p:spTree>
    <p:extLst>
      <p:ext uri="{BB962C8B-B14F-4D97-AF65-F5344CB8AC3E}">
        <p14:creationId xmlns:p14="http://schemas.microsoft.com/office/powerpoint/2010/main" val="8837110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60</a:t>
            </a:fld>
            <a:endParaRPr lang="en-DK"/>
          </a:p>
        </p:txBody>
      </p:sp>
    </p:spTree>
    <p:extLst>
      <p:ext uri="{BB962C8B-B14F-4D97-AF65-F5344CB8AC3E}">
        <p14:creationId xmlns:p14="http://schemas.microsoft.com/office/powerpoint/2010/main" val="9783917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61</a:t>
            </a:fld>
            <a:endParaRPr lang="en-DK"/>
          </a:p>
        </p:txBody>
      </p:sp>
    </p:spTree>
    <p:extLst>
      <p:ext uri="{BB962C8B-B14F-4D97-AF65-F5344CB8AC3E}">
        <p14:creationId xmlns:p14="http://schemas.microsoft.com/office/powerpoint/2010/main" val="917614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62</a:t>
            </a:fld>
            <a:endParaRPr lang="en-DK"/>
          </a:p>
        </p:txBody>
      </p:sp>
    </p:spTree>
    <p:extLst>
      <p:ext uri="{BB962C8B-B14F-4D97-AF65-F5344CB8AC3E}">
        <p14:creationId xmlns:p14="http://schemas.microsoft.com/office/powerpoint/2010/main" val="30832387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63</a:t>
            </a:fld>
            <a:endParaRPr lang="en-DK"/>
          </a:p>
        </p:txBody>
      </p:sp>
    </p:spTree>
    <p:extLst>
      <p:ext uri="{BB962C8B-B14F-4D97-AF65-F5344CB8AC3E}">
        <p14:creationId xmlns:p14="http://schemas.microsoft.com/office/powerpoint/2010/main" val="31375983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64</a:t>
            </a:fld>
            <a:endParaRPr lang="en-DK"/>
          </a:p>
        </p:txBody>
      </p:sp>
    </p:spTree>
    <p:extLst>
      <p:ext uri="{BB962C8B-B14F-4D97-AF65-F5344CB8AC3E}">
        <p14:creationId xmlns:p14="http://schemas.microsoft.com/office/powerpoint/2010/main" val="27520501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Vi kæmper for at give danskerne en mere bæredygtig hverdag</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er førende inden for økologi, dyrevelfærd og mere af det grønne.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kæmper for at give kunderne adgang til mere bæredygtige dagligvarer.</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ærlige varer til ærlige priser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er et </a:t>
            </a:r>
            <a:r>
              <a:rPr lang="da-DK" sz="1200" kern="1200" dirty="0" err="1">
                <a:solidFill>
                  <a:schemeClr val="tx1"/>
                </a:solidFill>
                <a:effectLst/>
                <a:latin typeface="+mn-lt"/>
                <a:ea typeface="+mn-ea"/>
                <a:cs typeface="+mn-cs"/>
              </a:rPr>
              <a:t>premium</a:t>
            </a:r>
            <a:r>
              <a:rPr lang="da-DK" sz="1200" kern="1200" dirty="0">
                <a:solidFill>
                  <a:schemeClr val="tx1"/>
                </a:solidFill>
                <a:effectLst/>
                <a:latin typeface="+mn-lt"/>
                <a:ea typeface="+mn-ea"/>
                <a:cs typeface="+mn-cs"/>
              </a:rPr>
              <a:t> supermarked med en uovertruffen, personlig og kompetent service. Derfor er vi ikke blandt de billigste dagligvarebutikker. Men der er sammenhæng mellem pris og kvalitet, og vi har ingen "fornærmende priser".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Gennem vores weekendtilbud og Blå Dage har vores kunder desuden mulighed for at gøre en god handel.</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danskerne kan spare tid i hverdagen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er stærke på nemme måltider.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Et mere effektivt udvalg og vores moderne indretning skal desuden hjælpe kunderne let og problemfrit gennem butikken.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Vores mission er dog ikke, at vores kunder skal så hurtigt som muligt gennem vores butikker. Vi vil nemlig gerne inspirere dem hele vejen.</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kvalitet og bedre mad</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brænder for kvalitet og bedre mad, og vi er bannerførere for høj kvalitet til de kunder, der sætter pris på god mad – uanset om det laves fra bunden eller købes færdigt.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kæmper for at løfte niveauet for velsmag og ærlighed, og gennem varekendskab vejleder vi vores kunder til at træffe det bedste valg.</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gøre en forskel lokalt</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gør en lokal forskel gennem personlig service og tætte relationer til vores kunder – i den daglige kontakt såvel som gennem events.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Vores butikker spiller meget forskellige roller lokalt, og derfor er der rum til lokal tilpasning af sortiment og aktiviteter.</a:t>
            </a:r>
            <a:r>
              <a:rPr lang="en-DK" dirty="0">
                <a:effectLst/>
              </a:rPr>
              <a:t> </a:t>
            </a:r>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65</a:t>
            </a:fld>
            <a:endParaRPr lang="en-DK"/>
          </a:p>
        </p:txBody>
      </p:sp>
    </p:spTree>
    <p:extLst>
      <p:ext uri="{BB962C8B-B14F-4D97-AF65-F5344CB8AC3E}">
        <p14:creationId xmlns:p14="http://schemas.microsoft.com/office/powerpoint/2010/main" val="1605252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66</a:t>
            </a:fld>
            <a:endParaRPr lang="en-DK"/>
          </a:p>
        </p:txBody>
      </p:sp>
    </p:spTree>
    <p:extLst>
      <p:ext uri="{BB962C8B-B14F-4D97-AF65-F5344CB8AC3E}">
        <p14:creationId xmlns:p14="http://schemas.microsoft.com/office/powerpoint/2010/main" val="23536866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67</a:t>
            </a:fld>
            <a:endParaRPr lang="en-DK"/>
          </a:p>
        </p:txBody>
      </p:sp>
    </p:spTree>
    <p:extLst>
      <p:ext uri="{BB962C8B-B14F-4D97-AF65-F5344CB8AC3E}">
        <p14:creationId xmlns:p14="http://schemas.microsoft.com/office/powerpoint/2010/main" val="5569121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68</a:t>
            </a:fld>
            <a:endParaRPr lang="en-DK"/>
          </a:p>
        </p:txBody>
      </p:sp>
    </p:spTree>
    <p:extLst>
      <p:ext uri="{BB962C8B-B14F-4D97-AF65-F5344CB8AC3E}">
        <p14:creationId xmlns:p14="http://schemas.microsoft.com/office/powerpoint/2010/main" val="1356840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69</a:t>
            </a:fld>
            <a:endParaRPr lang="en-DK"/>
          </a:p>
        </p:txBody>
      </p:sp>
    </p:spTree>
    <p:extLst>
      <p:ext uri="{BB962C8B-B14F-4D97-AF65-F5344CB8AC3E}">
        <p14:creationId xmlns:p14="http://schemas.microsoft.com/office/powerpoint/2010/main" val="2302491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sz="1200" kern="1200">
                <a:solidFill>
                  <a:schemeClr val="tx1"/>
                </a:solidFill>
                <a:effectLst/>
                <a:latin typeface="+mn-lt"/>
                <a:ea typeface="+mn-ea"/>
                <a:cs typeface="+mn-cs"/>
              </a:rPr>
              <a:t>Herfra udspringer vores fire grundprincipper, der omsættes til konkrete handlinger i alle Coops selskaber.</a:t>
            </a:r>
            <a:r>
              <a:rPr lang="en-DK">
                <a:effectLst/>
              </a:rPr>
              <a:t> </a:t>
            </a:r>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7</a:t>
            </a:fld>
            <a:endParaRPr lang="en-DK"/>
          </a:p>
        </p:txBody>
      </p:sp>
    </p:spTree>
    <p:extLst>
      <p:ext uri="{BB962C8B-B14F-4D97-AF65-F5344CB8AC3E}">
        <p14:creationId xmlns:p14="http://schemas.microsoft.com/office/powerpoint/2010/main" val="6630927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70</a:t>
            </a:fld>
            <a:endParaRPr lang="en-DK"/>
          </a:p>
        </p:txBody>
      </p:sp>
    </p:spTree>
    <p:extLst>
      <p:ext uri="{BB962C8B-B14F-4D97-AF65-F5344CB8AC3E}">
        <p14:creationId xmlns:p14="http://schemas.microsoft.com/office/powerpoint/2010/main" val="3223108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71</a:t>
            </a:fld>
            <a:endParaRPr lang="en-DK"/>
          </a:p>
        </p:txBody>
      </p:sp>
    </p:spTree>
    <p:extLst>
      <p:ext uri="{BB962C8B-B14F-4D97-AF65-F5344CB8AC3E}">
        <p14:creationId xmlns:p14="http://schemas.microsoft.com/office/powerpoint/2010/main" val="23011469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Vi kæmper for at give danskerne en mere bæredygtig hverdag</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gør det nemt for vores kunder at handle sundt og ansvarligt online.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leverer ansvarligt med egne chauffører på overenskomst og med elbiler i Storkøbenhavn.</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specialbutikker med masser af inspiration til bl.a. at lave mad med mere grønt, og vi byder på det største sortiment af økologiske varer.</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ærlige varer til ærlige priser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Vores hjemmeside gør det nemt for vores kunder at sammenligne priser og spare penge.</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Derudover er det ekstra attraktivt at handle hos os, da alle Coops offline-fordele også gælder online.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altid masser af gode tilbud – både fra udvalgte kæder og på de varer, kunderne køber flest af.</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danskerne kan spare tid i hverdagen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tilpasser indkøbsoplevelsen ud fra kundens forbrug og gør det nemt og hurtigt at handle ind i en travl hverdag – samtidig med, at vi inspirerer undervejs.</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arbejder løbende på at tilbyde endnu mere fleksibilitet og at reducere tiden fra bestilling til levering, så det ikke kræver lang planlægning at handle dagligvarer på nettet.</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kvalitet og bedre mad</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altid høj kvalitet på hylderne og et stort og stærkt sortiment af egne varemærker – lige fra Coop365 og </a:t>
            </a:r>
            <a:r>
              <a:rPr lang="da-DK" sz="1200" kern="1200" dirty="0" err="1">
                <a:solidFill>
                  <a:schemeClr val="tx1"/>
                </a:solidFill>
                <a:effectLst/>
                <a:latin typeface="+mn-lt"/>
                <a:ea typeface="+mn-ea"/>
                <a:cs typeface="+mn-cs"/>
              </a:rPr>
              <a:t>Änglamark</a:t>
            </a:r>
            <a:r>
              <a:rPr lang="da-DK" sz="1200" kern="1200" dirty="0">
                <a:solidFill>
                  <a:schemeClr val="tx1"/>
                </a:solidFill>
                <a:effectLst/>
                <a:latin typeface="+mn-lt"/>
                <a:ea typeface="+mn-ea"/>
                <a:cs typeface="+mn-cs"/>
              </a:rPr>
              <a:t> til rigtig mange af de kendte Irma-varer.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Derudover fylder vi løbende op med specialvarer af særlig god kvalitet. Målet er altid at inspirere vores kunder til at købe bedre og sundere – f.eks. tilbyder vi et bredt udvalg af frisk fisk og mørt kvalitetskød.</a:t>
            </a:r>
            <a:endParaRPr lang="en-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Vi kæmper for at gøre en forskel lokalt</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tilbyder lokale Bestil &amp; Hent-løsninger og arbejder henimod at give alle butikker mulighed for nethandel – med eget sortiment, egne priser og egne kampagner.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Derudover fokuserer vi på at personalisere kunderejsen online, så vores kunder bliver endnu gladere for at handle på </a:t>
            </a:r>
            <a:r>
              <a:rPr lang="da-DK" sz="1200" kern="1200" dirty="0" err="1">
                <a:solidFill>
                  <a:schemeClr val="tx1"/>
                </a:solidFill>
                <a:effectLst/>
                <a:latin typeface="+mn-lt"/>
                <a:ea typeface="+mn-ea"/>
                <a:cs typeface="+mn-cs"/>
              </a:rPr>
              <a:t>Coop.dk</a:t>
            </a:r>
            <a:r>
              <a:rPr lang="da-DK" sz="1200" kern="1200" dirty="0">
                <a:solidFill>
                  <a:schemeClr val="tx1"/>
                </a:solidFill>
                <a:effectLst/>
                <a:latin typeface="+mn-lt"/>
                <a:ea typeface="+mn-ea"/>
                <a:cs typeface="+mn-cs"/>
              </a:rPr>
              <a:t> Mad.</a:t>
            </a:r>
            <a:r>
              <a:rPr lang="en-DK" dirty="0">
                <a:effectLst/>
              </a:rPr>
              <a:t> </a:t>
            </a:r>
            <a:endParaRPr lang="da-DK" dirty="0"/>
          </a:p>
          <a:p>
            <a:endParaRPr lang="en-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700B8EE3-53C3-664E-83F1-F51BBA5DF6DE}" type="slidenum">
              <a:rPr lang="en-DK" smtClean="0"/>
              <a:t>72</a:t>
            </a:fld>
            <a:endParaRPr lang="en-DK"/>
          </a:p>
        </p:txBody>
      </p:sp>
    </p:spTree>
    <p:extLst>
      <p:ext uri="{BB962C8B-B14F-4D97-AF65-F5344CB8AC3E}">
        <p14:creationId xmlns:p14="http://schemas.microsoft.com/office/powerpoint/2010/main" val="20397066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73</a:t>
            </a:fld>
            <a:endParaRPr lang="en-DK"/>
          </a:p>
        </p:txBody>
      </p:sp>
    </p:spTree>
    <p:extLst>
      <p:ext uri="{BB962C8B-B14F-4D97-AF65-F5344CB8AC3E}">
        <p14:creationId xmlns:p14="http://schemas.microsoft.com/office/powerpoint/2010/main" val="25655744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74</a:t>
            </a:fld>
            <a:endParaRPr lang="en-DK"/>
          </a:p>
        </p:txBody>
      </p:sp>
    </p:spTree>
    <p:extLst>
      <p:ext uri="{BB962C8B-B14F-4D97-AF65-F5344CB8AC3E}">
        <p14:creationId xmlns:p14="http://schemas.microsoft.com/office/powerpoint/2010/main" val="16528115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75</a:t>
            </a:fld>
            <a:endParaRPr lang="en-DK"/>
          </a:p>
        </p:txBody>
      </p:sp>
    </p:spTree>
    <p:extLst>
      <p:ext uri="{BB962C8B-B14F-4D97-AF65-F5344CB8AC3E}">
        <p14:creationId xmlns:p14="http://schemas.microsoft.com/office/powerpoint/2010/main" val="314953606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76</a:t>
            </a:fld>
            <a:endParaRPr lang="en-DK"/>
          </a:p>
        </p:txBody>
      </p:sp>
    </p:spTree>
    <p:extLst>
      <p:ext uri="{BB962C8B-B14F-4D97-AF65-F5344CB8AC3E}">
        <p14:creationId xmlns:p14="http://schemas.microsoft.com/office/powerpoint/2010/main" val="17551698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77</a:t>
            </a:fld>
            <a:endParaRPr lang="en-DK"/>
          </a:p>
        </p:txBody>
      </p:sp>
    </p:spTree>
    <p:extLst>
      <p:ext uri="{BB962C8B-B14F-4D97-AF65-F5344CB8AC3E}">
        <p14:creationId xmlns:p14="http://schemas.microsoft.com/office/powerpoint/2010/main" val="35212973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78</a:t>
            </a:fld>
            <a:endParaRPr lang="en-DK"/>
          </a:p>
        </p:txBody>
      </p:sp>
    </p:spTree>
    <p:extLst>
      <p:ext uri="{BB962C8B-B14F-4D97-AF65-F5344CB8AC3E}">
        <p14:creationId xmlns:p14="http://schemas.microsoft.com/office/powerpoint/2010/main" val="108330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Vi kæmper for at give danskerne en mere bæredygtig hverdag</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stiller høje krav til vores leverandører og har bl.a. et stort udvalg af Svanemærkede produkter og møbler i FSC-certificeret træ.</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På vores hjemmeside vil vi desuden hjælpe vores kunder med at træffe mere bæredygtige valg ved hjælp af guides og indhold.</a:t>
            </a:r>
            <a:endParaRPr lang="en-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 </a:t>
            </a:r>
            <a:endParaRPr lang="en-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Vi kæmper for ærlige varer til ærlige priser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er ikke altid de billigste, men vi følger markedet og justerer vores priser, så de er attraktive for vores kunder.</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Der vil altid være gode tilbud at hente på </a:t>
            </a:r>
            <a:r>
              <a:rPr lang="da-DK" sz="1200" kern="1200" dirty="0" err="1">
                <a:solidFill>
                  <a:schemeClr val="tx1"/>
                </a:solidFill>
                <a:effectLst/>
                <a:latin typeface="+mn-lt"/>
                <a:ea typeface="+mn-ea"/>
                <a:cs typeface="+mn-cs"/>
              </a:rPr>
              <a:t>Coop.dk</a:t>
            </a:r>
            <a:r>
              <a:rPr lang="da-DK" sz="1200" kern="1200" dirty="0">
                <a:solidFill>
                  <a:schemeClr val="tx1"/>
                </a:solidFill>
                <a:effectLst/>
                <a:latin typeface="+mn-lt"/>
                <a:ea typeface="+mn-ea"/>
                <a:cs typeface="+mn-cs"/>
              </a:rPr>
              <a:t> Shopping – især for vores medlemmer.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ønsker desuden, at vores fragtpriser skal være blandt de laveste i markedet, så det både er nemt og billigt at handle online.</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danskerne kan spare tid i hverdagen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Vores kunder kan shoppe alt, hvad de skal bruge i hverdagen, i én butik – hjemme fra sofaen.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fokus på at lave gode beskrivelser af vores varer, så det er nemt for kunden at træffe det rette valg. Og vi arbejder konstant på at gøre siden let og overskuelig.</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Herudover bestræber vi os på at levere hurtigt hjem til kunderne eller til afhentning i butik eller pakkeboks. Og endelig skal det være nemt for kunderne at returnere deres køb – også i Coops butikker.</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kvalitet og bedre mad</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stiller høje krav til vores leverandører og håndplukker kun varer, som vi kan stå inde for kvaliteten af. </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De varer, som ender på vores onlinehylder, er særligt udvalgt, testet, vendt og drejet af vores passionerede medarbejdere, som alle er specialister inden for netop deres felt.</a:t>
            </a:r>
            <a:endParaRPr lang="en-DK" sz="1200" kern="1200" dirty="0">
              <a:solidFill>
                <a:schemeClr val="tx1"/>
              </a:solidFill>
              <a:effectLst/>
              <a:latin typeface="+mn-lt"/>
              <a:ea typeface="+mn-ea"/>
              <a:cs typeface="+mn-cs"/>
            </a:endParaRPr>
          </a:p>
          <a:p>
            <a:r>
              <a:rPr lang="en-DK" sz="1200" kern="1200" dirty="0">
                <a:solidFill>
                  <a:schemeClr val="tx1"/>
                </a:solidFill>
                <a:effectLst/>
                <a:latin typeface="+mn-lt"/>
                <a:ea typeface="+mn-ea"/>
                <a:cs typeface="+mn-cs"/>
              </a:rPr>
              <a:t> </a:t>
            </a:r>
          </a:p>
          <a:p>
            <a:r>
              <a:rPr lang="da-DK" sz="1200" b="1" kern="1200" dirty="0">
                <a:solidFill>
                  <a:schemeClr val="tx1"/>
                </a:solidFill>
                <a:effectLst/>
                <a:latin typeface="+mn-lt"/>
                <a:ea typeface="+mn-ea"/>
                <a:cs typeface="+mn-cs"/>
              </a:rPr>
              <a:t>Vi kæmper for at gøre en forskel lokalt</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Gennem </a:t>
            </a:r>
            <a:endParaRPr lang="en-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700B8EE3-53C3-664E-83F1-F51BBA5DF6DE}" type="slidenum">
              <a:rPr lang="en-DK" smtClean="0"/>
              <a:t>79</a:t>
            </a:fld>
            <a:endParaRPr lang="en-DK"/>
          </a:p>
        </p:txBody>
      </p:sp>
    </p:spTree>
    <p:extLst>
      <p:ext uri="{BB962C8B-B14F-4D97-AF65-F5344CB8AC3E}">
        <p14:creationId xmlns:p14="http://schemas.microsoft.com/office/powerpoint/2010/main" val="196081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8</a:t>
            </a:fld>
            <a:endParaRPr lang="en-DK"/>
          </a:p>
        </p:txBody>
      </p:sp>
    </p:spTree>
    <p:extLst>
      <p:ext uri="{BB962C8B-B14F-4D97-AF65-F5344CB8AC3E}">
        <p14:creationId xmlns:p14="http://schemas.microsoft.com/office/powerpoint/2010/main" val="3541979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dirty="0"/>
          </a:p>
        </p:txBody>
      </p:sp>
      <p:sp>
        <p:nvSpPr>
          <p:cNvPr id="4" name="Pladsholder til slidenummer 3"/>
          <p:cNvSpPr>
            <a:spLocks noGrp="1"/>
          </p:cNvSpPr>
          <p:nvPr>
            <p:ph type="sldNum" sz="quarter" idx="5"/>
          </p:nvPr>
        </p:nvSpPr>
        <p:spPr/>
        <p:txBody>
          <a:bodyPr/>
          <a:lstStyle/>
          <a:p>
            <a:fld id="{700B8EE3-53C3-664E-83F1-F51BBA5DF6DE}" type="slidenum">
              <a:rPr lang="en-DK" smtClean="0"/>
              <a:t>80</a:t>
            </a:fld>
            <a:endParaRPr lang="en-DK"/>
          </a:p>
        </p:txBody>
      </p:sp>
    </p:spTree>
    <p:extLst>
      <p:ext uri="{BB962C8B-B14F-4D97-AF65-F5344CB8AC3E}">
        <p14:creationId xmlns:p14="http://schemas.microsoft.com/office/powerpoint/2010/main" val="10338963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81</a:t>
            </a:fld>
            <a:endParaRPr lang="en-DK"/>
          </a:p>
        </p:txBody>
      </p:sp>
    </p:spTree>
    <p:extLst>
      <p:ext uri="{BB962C8B-B14F-4D97-AF65-F5344CB8AC3E}">
        <p14:creationId xmlns:p14="http://schemas.microsoft.com/office/powerpoint/2010/main" val="26202557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82</a:t>
            </a:fld>
            <a:endParaRPr lang="en-DK"/>
          </a:p>
        </p:txBody>
      </p:sp>
    </p:spTree>
    <p:extLst>
      <p:ext uri="{BB962C8B-B14F-4D97-AF65-F5344CB8AC3E}">
        <p14:creationId xmlns:p14="http://schemas.microsoft.com/office/powerpoint/2010/main" val="28552775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83</a:t>
            </a:fld>
            <a:endParaRPr lang="en-DK"/>
          </a:p>
        </p:txBody>
      </p:sp>
    </p:spTree>
    <p:extLst>
      <p:ext uri="{BB962C8B-B14F-4D97-AF65-F5344CB8AC3E}">
        <p14:creationId xmlns:p14="http://schemas.microsoft.com/office/powerpoint/2010/main" val="33100049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84</a:t>
            </a:fld>
            <a:endParaRPr lang="en-DK"/>
          </a:p>
        </p:txBody>
      </p:sp>
    </p:spTree>
    <p:extLst>
      <p:ext uri="{BB962C8B-B14F-4D97-AF65-F5344CB8AC3E}">
        <p14:creationId xmlns:p14="http://schemas.microsoft.com/office/powerpoint/2010/main" val="20570292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85</a:t>
            </a:fld>
            <a:endParaRPr lang="en-DK"/>
          </a:p>
        </p:txBody>
      </p:sp>
    </p:spTree>
    <p:extLst>
      <p:ext uri="{BB962C8B-B14F-4D97-AF65-F5344CB8AC3E}">
        <p14:creationId xmlns:p14="http://schemas.microsoft.com/office/powerpoint/2010/main" val="31730712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sz="1200" kern="1200" err="1">
                <a:solidFill>
                  <a:schemeClr val="tx1"/>
                </a:solidFill>
                <a:effectLst/>
                <a:latin typeface="+mn-lt"/>
                <a:ea typeface="+mn-ea"/>
                <a:cs typeface="+mn-cs"/>
              </a:rPr>
              <a:t>Når</a:t>
            </a:r>
            <a:r>
              <a:rPr lang="da-DK" sz="1200" kern="1200">
                <a:solidFill>
                  <a:schemeClr val="tx1"/>
                </a:solidFill>
                <a:effectLst/>
                <a:latin typeface="+mn-lt"/>
                <a:ea typeface="+mn-ea"/>
                <a:cs typeface="+mn-cs"/>
              </a:rPr>
              <a:t> vi </a:t>
            </a:r>
            <a:r>
              <a:rPr lang="da-DK" sz="1200" kern="1200" err="1">
                <a:solidFill>
                  <a:schemeClr val="tx1"/>
                </a:solidFill>
                <a:effectLst/>
                <a:latin typeface="+mn-lt"/>
                <a:ea typeface="+mn-ea"/>
                <a:cs typeface="+mn-cs"/>
              </a:rPr>
              <a:t>står</a:t>
            </a:r>
            <a:r>
              <a:rPr lang="da-DK" sz="1200" kern="1200">
                <a:solidFill>
                  <a:schemeClr val="tx1"/>
                </a:solidFill>
                <a:effectLst/>
                <a:latin typeface="+mn-lt"/>
                <a:ea typeface="+mn-ea"/>
                <a:cs typeface="+mn-cs"/>
              </a:rPr>
              <a:t> op om morgenen, </a:t>
            </a:r>
            <a:r>
              <a:rPr lang="da-DK" sz="1200" kern="1200" err="1">
                <a:solidFill>
                  <a:schemeClr val="tx1"/>
                </a:solidFill>
                <a:effectLst/>
                <a:latin typeface="+mn-lt"/>
                <a:ea typeface="+mn-ea"/>
                <a:cs typeface="+mn-cs"/>
              </a:rPr>
              <a:t>sa</a:t>
            </a:r>
            <a:r>
              <a:rPr lang="da-DK" sz="1200" kern="1200">
                <a:solidFill>
                  <a:schemeClr val="tx1"/>
                </a:solidFill>
                <a:effectLst/>
                <a:latin typeface="+mn-lt"/>
                <a:ea typeface="+mn-ea"/>
                <a:cs typeface="+mn-cs"/>
              </a:rPr>
              <a:t>̊ er det ikke kun for at gå på arbejde. Sammen gør vi en forskel for de kollegaer og kunder, vi møder i løbet af dagen.</a:t>
            </a:r>
          </a:p>
          <a:p>
            <a:pPr marL="171450" indent="-171450">
              <a:buFont typeface="Arial" panose="020B0604020202020204" pitchFamily="34" charset="0"/>
              <a:buChar char="•"/>
            </a:pPr>
            <a:r>
              <a:rPr lang="da-DK" sz="1200" kern="1200">
                <a:solidFill>
                  <a:schemeClr val="tx1"/>
                </a:solidFill>
                <a:effectLst/>
                <a:latin typeface="+mn-lt"/>
                <a:ea typeface="+mn-ea"/>
                <a:cs typeface="+mn-cs"/>
              </a:rPr>
              <a:t>Smil og hjælpsomhed gør en verden til forskel i hverdagen.</a:t>
            </a:r>
            <a:endParaRPr lang="en-DK"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0B8EE3-53C3-664E-83F1-F51BBA5DF6DE}" type="slidenum">
              <a:rPr lang="en-DK" smtClean="0"/>
              <a:t>86</a:t>
            </a:fld>
            <a:endParaRPr lang="en-DK"/>
          </a:p>
        </p:txBody>
      </p:sp>
    </p:spTree>
    <p:extLst>
      <p:ext uri="{BB962C8B-B14F-4D97-AF65-F5344CB8AC3E}">
        <p14:creationId xmlns:p14="http://schemas.microsoft.com/office/powerpoint/2010/main" val="14202678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sz="1200" kern="1200" dirty="0">
                <a:solidFill>
                  <a:schemeClr val="tx1"/>
                </a:solidFill>
                <a:effectLst/>
                <a:latin typeface="+mn-lt"/>
                <a:ea typeface="+mn-ea"/>
                <a:cs typeface="+mn-cs"/>
              </a:rPr>
              <a:t>Vi går forrest i kampen for mere økologi, mindre kemi, mindre plastik, mindre madspild, og vi gør det ikke kun, fordi det er stigende krav fra vores kunder – ansvarlighed har altid været en dyd i Coop.</a:t>
            </a:r>
            <a:endParaRPr lang="en-DK" sz="1200" kern="1200" dirty="0">
              <a:solidFill>
                <a:schemeClr val="tx1"/>
              </a:solidFill>
              <a:effectLst/>
              <a:latin typeface="+mn-lt"/>
              <a:ea typeface="+mn-ea"/>
              <a:cs typeface="+mn-cs"/>
            </a:endParaRPr>
          </a:p>
          <a:p>
            <a:pPr marL="171450" indent="-171450">
              <a:buFont typeface="Arial" panose="020B0604020202020204" pitchFamily="34" charset="0"/>
              <a:buChar char="•"/>
            </a:pPr>
            <a:r>
              <a:rPr lang="da-DK" sz="1200" kern="1200" dirty="0">
                <a:solidFill>
                  <a:schemeClr val="tx1"/>
                </a:solidFill>
                <a:effectLst/>
                <a:latin typeface="+mn-lt"/>
                <a:ea typeface="+mn-ea"/>
                <a:cs typeface="+mn-cs"/>
              </a:rPr>
              <a:t>Vi har en særlig stærk tradition for at tage samfundsansvar. Den udspringer af vores historie som en forening stiftet af forbrugere – og adskiller os fundamentalt fra vores konkurrenter.</a:t>
            </a:r>
            <a:r>
              <a:rPr lang="en-DK" dirty="0">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I Coop kæmper vi hver dag for at fastholde og rekruttere de dygtigste medarbejdere. Det er vi ikke ene om. Derfor skal vi blive bedre til at positionere os som en attraktiv og ansvarlig arbejdsplads.</a:t>
            </a:r>
          </a:p>
          <a:p>
            <a:pPr marL="171450" indent="-171450">
              <a:buFont typeface="Arial" panose="020B0604020202020204" pitchFamily="34" charset="0"/>
              <a:buChar char="•"/>
            </a:pPr>
            <a:r>
              <a:rPr lang="da-DK" dirty="0"/>
              <a:t>I Coop kæmper vi for at rekruttere og fastholde unge medarbejdere. De skal have lyst til at blive hos os længere og se Coop som en meningsfuld og attraktiv arbejdsplads med store karrieremuligheder. </a:t>
            </a:r>
          </a:p>
          <a:p>
            <a:pPr marL="171450" indent="-171450">
              <a:buFont typeface="Arial" panose="020B0604020202020204" pitchFamily="34" charset="0"/>
              <a:buChar char="•"/>
            </a:pPr>
            <a:r>
              <a:rPr lang="da-DK" dirty="0"/>
              <a:t>Og når vi ændrer på de unges syn på Coop som arbejdsplads, smitter det også af på de unges lyst til at handle hos os. </a:t>
            </a:r>
          </a:p>
          <a:p>
            <a:pPr marL="171450" indent="-171450">
              <a:buFont typeface="Arial" panose="020B0604020202020204" pitchFamily="34" charset="0"/>
              <a:buChar char="•"/>
            </a:pPr>
            <a:r>
              <a:rPr lang="da-DK" dirty="0"/>
              <a:t>I Coop kæmper vi hver dag for mangfoldighed. Det er en del af ånden i andelsbevægelsen og dermed en del af Coops historie. </a:t>
            </a:r>
          </a:p>
          <a:p>
            <a:pPr marL="171450" indent="-171450">
              <a:buFont typeface="Arial" panose="020B0604020202020204" pitchFamily="34" charset="0"/>
              <a:buChar char="•"/>
            </a:pPr>
            <a:r>
              <a:rPr lang="da-DK" dirty="0"/>
              <a:t>Vi skal også have mangfoldigheden ind i mødet med kunden i vores butikker, i vores markedsføring og i andre kunderettede aktiviteter.</a:t>
            </a:r>
          </a:p>
          <a:p>
            <a:pPr marL="171450" indent="-171450">
              <a:buFont typeface="Arial" panose="020B0604020202020204" pitchFamily="34" charset="0"/>
              <a:buChar char="•"/>
            </a:pPr>
            <a:r>
              <a:rPr lang="da-DK" dirty="0"/>
              <a:t>I Coop kæmper vi for en stærk kultur præget af ejerskabsfølelse – uanset hvad den enkelte er ansvarlig for.</a:t>
            </a:r>
          </a:p>
          <a:p>
            <a:pPr marL="171450" indent="-171450">
              <a:buFont typeface="Arial" panose="020B0604020202020204" pitchFamily="34" charset="0"/>
              <a:buChar char="•"/>
            </a:pPr>
            <a:r>
              <a:rPr lang="da-DK" dirty="0"/>
              <a:t>Vi skal være bevidste om, at det vi siger, det vi gør, og det vi tror på, alt sammen påvirker Coops kultur. </a:t>
            </a:r>
          </a:p>
          <a:p>
            <a:pPr marL="171450" indent="-171450">
              <a:buFont typeface="Arial" panose="020B0604020202020204" pitchFamily="34" charset="0"/>
              <a:buChar char="•"/>
            </a:pPr>
            <a:r>
              <a:rPr lang="da-DK" dirty="0"/>
              <a:t>Det handler om på én gang at indfri målene i vores vækststrategi og samtidig sikre et højt engagement hos alle.</a:t>
            </a:r>
          </a:p>
        </p:txBody>
      </p:sp>
      <p:sp>
        <p:nvSpPr>
          <p:cNvPr id="4" name="Pladsholder til slidenummer 3"/>
          <p:cNvSpPr>
            <a:spLocks noGrp="1"/>
          </p:cNvSpPr>
          <p:nvPr>
            <p:ph type="sldNum" sz="quarter" idx="5"/>
          </p:nvPr>
        </p:nvSpPr>
        <p:spPr/>
        <p:txBody>
          <a:bodyPr/>
          <a:lstStyle/>
          <a:p>
            <a:fld id="{700B8EE3-53C3-664E-83F1-F51BBA5DF6DE}" type="slidenum">
              <a:rPr lang="en-DK" smtClean="0"/>
              <a:t>87</a:t>
            </a:fld>
            <a:endParaRPr lang="en-DK"/>
          </a:p>
        </p:txBody>
      </p:sp>
    </p:spTree>
    <p:extLst>
      <p:ext uri="{BB962C8B-B14F-4D97-AF65-F5344CB8AC3E}">
        <p14:creationId xmlns:p14="http://schemas.microsoft.com/office/powerpoint/2010/main" val="41503353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88</a:t>
            </a:fld>
            <a:endParaRPr lang="en-DK"/>
          </a:p>
        </p:txBody>
      </p:sp>
    </p:spTree>
    <p:extLst>
      <p:ext uri="{BB962C8B-B14F-4D97-AF65-F5344CB8AC3E}">
        <p14:creationId xmlns:p14="http://schemas.microsoft.com/office/powerpoint/2010/main" val="33366636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89</a:t>
            </a:fld>
            <a:endParaRPr lang="en-DK"/>
          </a:p>
        </p:txBody>
      </p:sp>
    </p:spTree>
    <p:extLst>
      <p:ext uri="{BB962C8B-B14F-4D97-AF65-F5344CB8AC3E}">
        <p14:creationId xmlns:p14="http://schemas.microsoft.com/office/powerpoint/2010/main" val="4074142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sz="1200" kern="1200" dirty="0">
                <a:solidFill>
                  <a:schemeClr val="tx1"/>
                </a:solidFill>
                <a:effectLst/>
                <a:latin typeface="+mn-lt"/>
                <a:ea typeface="+mn-ea"/>
                <a:cs typeface="+mn-cs"/>
              </a:rPr>
              <a:t>Som medarbejder i Coop er du forudsætningen for, at </a:t>
            </a:r>
            <a:r>
              <a:rPr lang="en-DK" sz="1200" kern="1200" dirty="0">
                <a:solidFill>
                  <a:schemeClr val="tx1"/>
                </a:solidFill>
                <a:effectLst/>
                <a:latin typeface="+mn-lt"/>
                <a:ea typeface="+mn-ea"/>
                <a:cs typeface="+mn-cs"/>
              </a:rPr>
              <a:t>vi kan få Danmarks gladeste kunder.</a:t>
            </a:r>
          </a:p>
        </p:txBody>
      </p:sp>
      <p:sp>
        <p:nvSpPr>
          <p:cNvPr id="4" name="Slide Number Placeholder 3"/>
          <p:cNvSpPr>
            <a:spLocks noGrp="1"/>
          </p:cNvSpPr>
          <p:nvPr>
            <p:ph type="sldNum" sz="quarter" idx="5"/>
          </p:nvPr>
        </p:nvSpPr>
        <p:spPr/>
        <p:txBody>
          <a:bodyPr/>
          <a:lstStyle/>
          <a:p>
            <a:fld id="{700B8EE3-53C3-664E-83F1-F51BBA5DF6DE}" type="slidenum">
              <a:rPr lang="en-DK" smtClean="0"/>
              <a:t>9</a:t>
            </a:fld>
            <a:endParaRPr lang="en-DK"/>
          </a:p>
        </p:txBody>
      </p:sp>
    </p:spTree>
    <p:extLst>
      <p:ext uri="{BB962C8B-B14F-4D97-AF65-F5344CB8AC3E}">
        <p14:creationId xmlns:p14="http://schemas.microsoft.com/office/powerpoint/2010/main" val="37506057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90</a:t>
            </a:fld>
            <a:endParaRPr lang="en-DK"/>
          </a:p>
        </p:txBody>
      </p:sp>
    </p:spTree>
    <p:extLst>
      <p:ext uri="{BB962C8B-B14F-4D97-AF65-F5344CB8AC3E}">
        <p14:creationId xmlns:p14="http://schemas.microsoft.com/office/powerpoint/2010/main" val="37823984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91</a:t>
            </a:fld>
            <a:endParaRPr lang="en-DK"/>
          </a:p>
        </p:txBody>
      </p:sp>
    </p:spTree>
    <p:extLst>
      <p:ext uri="{BB962C8B-B14F-4D97-AF65-F5344CB8AC3E}">
        <p14:creationId xmlns:p14="http://schemas.microsoft.com/office/powerpoint/2010/main" val="5293710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0"/>
          </a:p>
        </p:txBody>
      </p:sp>
      <p:sp>
        <p:nvSpPr>
          <p:cNvPr id="4" name="Pladsholder til slidenummer 3"/>
          <p:cNvSpPr>
            <a:spLocks noGrp="1"/>
          </p:cNvSpPr>
          <p:nvPr>
            <p:ph type="sldNum" sz="quarter" idx="5"/>
          </p:nvPr>
        </p:nvSpPr>
        <p:spPr/>
        <p:txBody>
          <a:bodyPr/>
          <a:lstStyle/>
          <a:p>
            <a:fld id="{700B8EE3-53C3-664E-83F1-F51BBA5DF6DE}" type="slidenum">
              <a:rPr lang="en-DK" smtClean="0"/>
              <a:t>92</a:t>
            </a:fld>
            <a:endParaRPr lang="en-DK"/>
          </a:p>
        </p:txBody>
      </p:sp>
    </p:spTree>
    <p:extLst>
      <p:ext uri="{BB962C8B-B14F-4D97-AF65-F5344CB8AC3E}">
        <p14:creationId xmlns:p14="http://schemas.microsoft.com/office/powerpoint/2010/main" val="15258606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700B8EE3-53C3-664E-83F1-F51BBA5DF6DE}" type="slidenum">
              <a:rPr lang="en-DK" smtClean="0"/>
              <a:t>93</a:t>
            </a:fld>
            <a:endParaRPr lang="en-DK"/>
          </a:p>
        </p:txBody>
      </p:sp>
    </p:spTree>
    <p:extLst>
      <p:ext uri="{BB962C8B-B14F-4D97-AF65-F5344CB8AC3E}">
        <p14:creationId xmlns:p14="http://schemas.microsoft.com/office/powerpoint/2010/main" val="23984199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00B8EE3-53C3-664E-83F1-F51BBA5DF6DE}" type="slidenum">
              <a:rPr lang="en-DK" smtClean="0"/>
              <a:t>98</a:t>
            </a:fld>
            <a:endParaRPr lang="en-DK"/>
          </a:p>
        </p:txBody>
      </p:sp>
    </p:spTree>
    <p:extLst>
      <p:ext uri="{BB962C8B-B14F-4D97-AF65-F5344CB8AC3E}">
        <p14:creationId xmlns:p14="http://schemas.microsoft.com/office/powerpoint/2010/main" val="31873433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55E6A-FDCB-4AB5-8C7B-8E5FB1C60AFF}"/>
              </a:ext>
            </a:extLst>
          </p:cNvPr>
          <p:cNvSpPr>
            <a:spLocks noGrp="1"/>
          </p:cNvSpPr>
          <p:nvPr>
            <p:ph type="ctrTitle" hasCustomPrompt="1"/>
          </p:nvPr>
        </p:nvSpPr>
        <p:spPr>
          <a:xfrm>
            <a:off x="695325" y="2741906"/>
            <a:ext cx="8064500" cy="1666875"/>
          </a:xfrm>
        </p:spPr>
        <p:txBody>
          <a:bodyPr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3" name="Subtitle 2">
            <a:extLst>
              <a:ext uri="{FF2B5EF4-FFF2-40B4-BE49-F238E27FC236}">
                <a16:creationId xmlns:a16="http://schemas.microsoft.com/office/drawing/2014/main" id="{C24DC769-86A6-4CAF-A8AC-DC2072FEE671}"/>
              </a:ext>
            </a:extLst>
          </p:cNvPr>
          <p:cNvSpPr>
            <a:spLocks noGrp="1"/>
          </p:cNvSpPr>
          <p:nvPr>
            <p:ph type="subTitle" idx="1"/>
          </p:nvPr>
        </p:nvSpPr>
        <p:spPr>
          <a:xfrm>
            <a:off x="695325" y="4573881"/>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11" name="Rectangle 10">
            <a:extLst>
              <a:ext uri="{FF2B5EF4-FFF2-40B4-BE49-F238E27FC236}">
                <a16:creationId xmlns:a16="http://schemas.microsoft.com/office/drawing/2014/main" id="{E50E46EF-8318-D841-B303-A501C0EBEEEB}"/>
              </a:ext>
            </a:extLst>
          </p:cNvPr>
          <p:cNvSpPr/>
          <p:nvPr/>
        </p:nvSpPr>
        <p:spPr>
          <a:xfrm>
            <a:off x="442913" y="476250"/>
            <a:ext cx="11306175" cy="5905500"/>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Graphic 6">
            <a:extLst>
              <a:ext uri="{FF2B5EF4-FFF2-40B4-BE49-F238E27FC236}">
                <a16:creationId xmlns:a16="http://schemas.microsoft.com/office/drawing/2014/main" id="{9CA69907-E7E6-1F44-B563-60C092DAA1D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53369" y="6554968"/>
            <a:ext cx="685262" cy="196831"/>
          </a:xfrm>
          <a:prstGeom prst="rect">
            <a:avLst/>
          </a:prstGeom>
        </p:spPr>
      </p:pic>
      <p:sp>
        <p:nvSpPr>
          <p:cNvPr id="6" name="TextBox 5">
            <a:extLst>
              <a:ext uri="{FF2B5EF4-FFF2-40B4-BE49-F238E27FC236}">
                <a16:creationId xmlns:a16="http://schemas.microsoft.com/office/drawing/2014/main" id="{D6578857-0B14-784A-ACC7-14EB958D0280}"/>
              </a:ext>
            </a:extLst>
          </p:cNvPr>
          <p:cNvSpPr txBox="1"/>
          <p:nvPr/>
        </p:nvSpPr>
        <p:spPr>
          <a:xfrm>
            <a:off x="12370682" y="2043795"/>
            <a:ext cx="2819788" cy="615553"/>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Højre klik uden for format</a:t>
            </a:r>
          </a:p>
          <a:p>
            <a:pPr algn="l"/>
            <a:r>
              <a:rPr lang="da-DK" sz="1000">
                <a:latin typeface="+mj-lt"/>
              </a:rPr>
              <a:t>Klik på formatér baggrund</a:t>
            </a:r>
          </a:p>
          <a:p>
            <a:pPr algn="l"/>
            <a:r>
              <a:rPr lang="da-DK" sz="1000">
                <a:latin typeface="+mj-lt"/>
              </a:rPr>
              <a:t>Klik på indsæt fra fil og indsæt dit billede</a:t>
            </a:r>
          </a:p>
        </p:txBody>
      </p:sp>
    </p:spTree>
    <p:extLst>
      <p:ext uri="{BB962C8B-B14F-4D97-AF65-F5344CB8AC3E}">
        <p14:creationId xmlns:p14="http://schemas.microsoft.com/office/powerpoint/2010/main" val="303602921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tort billede + tekst bei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4B3626-E8FA-A044-941D-8AF247EF9374}"/>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0" y="476250"/>
            <a:ext cx="5525037" cy="5905500"/>
          </a:xfrm>
          <a:solidFill>
            <a:schemeClr val="bg1">
              <a:lumMod val="65000"/>
            </a:schemeClr>
          </a:solidFill>
        </p:spPr>
        <p:txBody>
          <a:bodyPr/>
          <a:lstStyle/>
          <a:p>
            <a:r>
              <a:rPr lang="en-US"/>
              <a:t>Click icon to add picture</a:t>
            </a:r>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a:lstStyle>
            <a:lvl1pPr>
              <a:defRPr>
                <a:solidFill>
                  <a:schemeClr val="tx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DA243FB3-7261-E747-80E1-46655D5EA1C4}"/>
              </a:ext>
            </a:extLst>
          </p:cNvPr>
          <p:cNvSpPr>
            <a:spLocks noGrp="1"/>
          </p:cNvSpPr>
          <p:nvPr>
            <p:ph type="ftr" sz="quarter" idx="12"/>
          </p:nvPr>
        </p:nvSpPr>
        <p:spPr/>
        <p:txBody>
          <a:bodyPr/>
          <a:lstStyle/>
          <a:p>
            <a:endParaRPr lang="en-GB"/>
          </a:p>
        </p:txBody>
      </p:sp>
      <p:sp>
        <p:nvSpPr>
          <p:cNvPr id="3" name="Slide Number Placeholder 2">
            <a:extLst>
              <a:ext uri="{FF2B5EF4-FFF2-40B4-BE49-F238E27FC236}">
                <a16:creationId xmlns:a16="http://schemas.microsoft.com/office/drawing/2014/main" id="{E90241C1-646C-674A-9531-15E400A51A26}"/>
              </a:ext>
            </a:extLst>
          </p:cNvPr>
          <p:cNvSpPr>
            <a:spLocks noGrp="1"/>
          </p:cNvSpPr>
          <p:nvPr>
            <p:ph type="sldNum" sz="quarter" idx="13"/>
          </p:nvPr>
        </p:nvSpPr>
        <p:spPr/>
        <p:txBody>
          <a:bodyPr/>
          <a:lstStyle/>
          <a:p>
            <a:fld id="{8873C856-2D42-774B-9F3D-A3E810E10692}" type="slidenum">
              <a:rPr lang="en-GB" smtClean="0"/>
              <a:t>‹#›</a:t>
            </a:fld>
            <a:endParaRPr lang="en-GB"/>
          </a:p>
        </p:txBody>
      </p:sp>
      <p:sp>
        <p:nvSpPr>
          <p:cNvPr id="10" name="Content Placeholder 9">
            <a:extLst>
              <a:ext uri="{FF2B5EF4-FFF2-40B4-BE49-F238E27FC236}">
                <a16:creationId xmlns:a16="http://schemas.microsoft.com/office/drawing/2014/main" id="{7E37E0AC-29F4-124A-9728-7AF29FABEE2F}"/>
              </a:ext>
            </a:extLst>
          </p:cNvPr>
          <p:cNvSpPr>
            <a:spLocks noGrp="1"/>
          </p:cNvSpPr>
          <p:nvPr>
            <p:ph sz="quarter" idx="14"/>
          </p:nvPr>
        </p:nvSpPr>
        <p:spPr>
          <a:xfrm>
            <a:off x="6253162"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654592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kst + stort billede bei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4B3626-E8FA-A044-941D-8AF247EF9374}"/>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r>
              <a:rPr lang="en-US"/>
              <a:t>Click icon to add picture</a:t>
            </a:r>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a:lstStyle>
            <a:lvl1pPr>
              <a:defRPr>
                <a:solidFill>
                  <a:schemeClr val="tx2"/>
                </a:solidFill>
              </a:defRPr>
            </a:lvl1pPr>
          </a:lstStyle>
          <a:p>
            <a:r>
              <a:rPr lang="en-US"/>
              <a:t>Click to edit Master title style</a:t>
            </a:r>
            <a:endParaRPr lang="da-DK"/>
          </a:p>
        </p:txBody>
      </p:sp>
      <p:sp>
        <p:nvSpPr>
          <p:cNvPr id="3" name="Footer Placeholder 2">
            <a:extLst>
              <a:ext uri="{FF2B5EF4-FFF2-40B4-BE49-F238E27FC236}">
                <a16:creationId xmlns:a16="http://schemas.microsoft.com/office/drawing/2014/main" id="{B8346AC0-47A1-364C-BDC3-C6E7EA288D34}"/>
              </a:ext>
            </a:extLst>
          </p:cNvPr>
          <p:cNvSpPr>
            <a:spLocks noGrp="1"/>
          </p:cNvSpPr>
          <p:nvPr>
            <p:ph type="ftr" sz="quarter" idx="12"/>
          </p:nvPr>
        </p:nvSpPr>
        <p:spPr/>
        <p:txBody>
          <a:bodyPr/>
          <a:lstStyle/>
          <a:p>
            <a:endParaRPr lang="en-GB"/>
          </a:p>
        </p:txBody>
      </p:sp>
      <p:sp>
        <p:nvSpPr>
          <p:cNvPr id="6" name="Slide Number Placeholder 5">
            <a:extLst>
              <a:ext uri="{FF2B5EF4-FFF2-40B4-BE49-F238E27FC236}">
                <a16:creationId xmlns:a16="http://schemas.microsoft.com/office/drawing/2014/main" id="{00221BC8-6847-0D48-9B54-E00E2A246B6D}"/>
              </a:ext>
            </a:extLst>
          </p:cNvPr>
          <p:cNvSpPr>
            <a:spLocks noGrp="1"/>
          </p:cNvSpPr>
          <p:nvPr>
            <p:ph type="sldNum" sz="quarter" idx="13"/>
          </p:nvPr>
        </p:nvSpPr>
        <p:spPr/>
        <p:txBody>
          <a:bodyPr/>
          <a:lstStyle/>
          <a:p>
            <a:fld id="{8873C856-2D42-774B-9F3D-A3E810E10692}" type="slidenum">
              <a:rPr lang="en-GB" smtClean="0"/>
              <a:t>‹#›</a:t>
            </a:fld>
            <a:endParaRPr lang="en-GB"/>
          </a:p>
        </p:txBody>
      </p:sp>
      <p:sp>
        <p:nvSpPr>
          <p:cNvPr id="10" name="Content Placeholder 9">
            <a:extLst>
              <a:ext uri="{FF2B5EF4-FFF2-40B4-BE49-F238E27FC236}">
                <a16:creationId xmlns:a16="http://schemas.microsoft.com/office/drawing/2014/main" id="{0044549C-8CC0-3C4E-A32E-A2B6521EFB34}"/>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661684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kst + stort billede rø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4B3626-E8FA-A044-941D-8AF247EF9374}"/>
              </a:ext>
            </a:extLst>
          </p:cNvPr>
          <p:cNvSpPr/>
          <p:nvPr/>
        </p:nvSpPr>
        <p:spPr>
          <a:xfrm>
            <a:off x="442913" y="476250"/>
            <a:ext cx="11053762"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6240462" y="476250"/>
            <a:ext cx="5508625" cy="5905500"/>
          </a:xfrm>
          <a:solidFill>
            <a:schemeClr val="bg1">
              <a:lumMod val="65000"/>
            </a:schemeClr>
          </a:solidFill>
        </p:spPr>
        <p:txBody>
          <a:bodyPr/>
          <a:lstStyle/>
          <a:p>
            <a:r>
              <a:rPr lang="en-US"/>
              <a:t>Click icon to add picture</a:t>
            </a:r>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707387" y="728663"/>
            <a:ext cx="5243513" cy="853141"/>
          </a:xfrm>
        </p:spPr>
        <p:txBody>
          <a:bodyPr/>
          <a:lstStyle>
            <a:lvl1pPr>
              <a:defRPr>
                <a:solidFill>
                  <a:schemeClr val="bg1"/>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07034576-A2D1-D64D-BD25-D73CE12D85DC}"/>
              </a:ext>
            </a:extLst>
          </p:cNvPr>
          <p:cNvSpPr>
            <a:spLocks noGrp="1"/>
          </p:cNvSpPr>
          <p:nvPr>
            <p:ph type="ftr" sz="quarter" idx="12"/>
          </p:nvPr>
        </p:nvSpPr>
        <p:spPr/>
        <p:txBody>
          <a:bodyPr/>
          <a:lstStyle/>
          <a:p>
            <a:endParaRPr lang="en-GB"/>
          </a:p>
        </p:txBody>
      </p:sp>
      <p:sp>
        <p:nvSpPr>
          <p:cNvPr id="3" name="Slide Number Placeholder 2">
            <a:extLst>
              <a:ext uri="{FF2B5EF4-FFF2-40B4-BE49-F238E27FC236}">
                <a16:creationId xmlns:a16="http://schemas.microsoft.com/office/drawing/2014/main" id="{51450E80-45DF-2348-925A-104AD0B00C67}"/>
              </a:ext>
            </a:extLst>
          </p:cNvPr>
          <p:cNvSpPr>
            <a:spLocks noGrp="1"/>
          </p:cNvSpPr>
          <p:nvPr>
            <p:ph type="sldNum" sz="quarter" idx="13"/>
          </p:nvPr>
        </p:nvSpPr>
        <p:spPr/>
        <p:txBody>
          <a:bodyPr/>
          <a:lstStyle/>
          <a:p>
            <a:fld id="{8873C856-2D42-774B-9F3D-A3E810E10692}" type="slidenum">
              <a:rPr lang="en-GB" smtClean="0"/>
              <a:t>‹#›</a:t>
            </a:fld>
            <a:endParaRPr lang="en-GB"/>
          </a:p>
        </p:txBody>
      </p:sp>
      <p:sp>
        <p:nvSpPr>
          <p:cNvPr id="10" name="Content Placeholder 9">
            <a:extLst>
              <a:ext uri="{FF2B5EF4-FFF2-40B4-BE49-F238E27FC236}">
                <a16:creationId xmlns:a16="http://schemas.microsoft.com/office/drawing/2014/main" id="{2DB71F83-322B-734C-928C-BE96EF528FC6}"/>
              </a:ext>
            </a:extLst>
          </p:cNvPr>
          <p:cNvSpPr>
            <a:spLocks noGrp="1"/>
          </p:cNvSpPr>
          <p:nvPr>
            <p:ph sz="quarter" idx="14"/>
          </p:nvPr>
        </p:nvSpPr>
        <p:spPr>
          <a:xfrm>
            <a:off x="708025" y="1841500"/>
            <a:ext cx="5243513" cy="4287838"/>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968423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tort billede + tekst rø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14B3626-E8FA-A044-941D-8AF247EF9374}"/>
              </a:ext>
            </a:extLst>
          </p:cNvPr>
          <p:cNvSpPr/>
          <p:nvPr/>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801" y="476250"/>
            <a:ext cx="5508738" cy="5905500"/>
          </a:xfrm>
          <a:solidFill>
            <a:schemeClr val="bg1">
              <a:lumMod val="65000"/>
            </a:schemeClr>
          </a:solidFill>
        </p:spPr>
        <p:txBody>
          <a:bodyPr/>
          <a:lstStyle/>
          <a:p>
            <a:r>
              <a:rPr lang="en-US"/>
              <a:t>Click icon to add picture</a:t>
            </a:r>
            <a:endParaRPr lang="da-DK"/>
          </a:p>
        </p:txBody>
      </p:sp>
      <p:sp>
        <p:nvSpPr>
          <p:cNvPr id="4" name="Title 3">
            <a:extLst>
              <a:ext uri="{FF2B5EF4-FFF2-40B4-BE49-F238E27FC236}">
                <a16:creationId xmlns:a16="http://schemas.microsoft.com/office/drawing/2014/main" id="{FAD9A91F-F857-E949-B736-08662F19A3C2}"/>
              </a:ext>
            </a:extLst>
          </p:cNvPr>
          <p:cNvSpPr>
            <a:spLocks noGrp="1"/>
          </p:cNvSpPr>
          <p:nvPr>
            <p:ph type="title"/>
          </p:nvPr>
        </p:nvSpPr>
        <p:spPr>
          <a:xfrm>
            <a:off x="6240463" y="728663"/>
            <a:ext cx="5243513" cy="853141"/>
          </a:xfrm>
        </p:spPr>
        <p:txBody>
          <a:bodyPr/>
          <a:lstStyle>
            <a:lvl1pPr>
              <a:defRPr>
                <a:solidFill>
                  <a:schemeClr val="bg2"/>
                </a:solidFill>
              </a:defRPr>
            </a:lvl1pPr>
          </a:lstStyle>
          <a:p>
            <a:r>
              <a:rPr lang="en-US"/>
              <a:t>Click to edit Master title style</a:t>
            </a:r>
            <a:endParaRPr lang="da-DK"/>
          </a:p>
        </p:txBody>
      </p:sp>
      <p:sp>
        <p:nvSpPr>
          <p:cNvPr id="2" name="Footer Placeholder 1">
            <a:extLst>
              <a:ext uri="{FF2B5EF4-FFF2-40B4-BE49-F238E27FC236}">
                <a16:creationId xmlns:a16="http://schemas.microsoft.com/office/drawing/2014/main" id="{AEA9F2B4-2BBA-ED43-9FBC-52072524E76D}"/>
              </a:ext>
            </a:extLst>
          </p:cNvPr>
          <p:cNvSpPr>
            <a:spLocks noGrp="1"/>
          </p:cNvSpPr>
          <p:nvPr>
            <p:ph type="ftr" sz="quarter" idx="12"/>
          </p:nvPr>
        </p:nvSpPr>
        <p:spPr/>
        <p:txBody>
          <a:bodyPr/>
          <a:lstStyle/>
          <a:p>
            <a:endParaRPr lang="en-GB"/>
          </a:p>
        </p:txBody>
      </p:sp>
      <p:sp>
        <p:nvSpPr>
          <p:cNvPr id="3" name="Slide Number Placeholder 2">
            <a:extLst>
              <a:ext uri="{FF2B5EF4-FFF2-40B4-BE49-F238E27FC236}">
                <a16:creationId xmlns:a16="http://schemas.microsoft.com/office/drawing/2014/main" id="{F700BD9A-01B7-9D40-B8F7-A98CE6832A9D}"/>
              </a:ext>
            </a:extLst>
          </p:cNvPr>
          <p:cNvSpPr>
            <a:spLocks noGrp="1"/>
          </p:cNvSpPr>
          <p:nvPr>
            <p:ph type="sldNum" sz="quarter" idx="13"/>
          </p:nvPr>
        </p:nvSpPr>
        <p:spPr/>
        <p:txBody>
          <a:bodyPr/>
          <a:lstStyle/>
          <a:p>
            <a:fld id="{8873C856-2D42-774B-9F3D-A3E810E10692}" type="slidenum">
              <a:rPr lang="en-GB" smtClean="0"/>
              <a:t>‹#›</a:t>
            </a:fld>
            <a:endParaRPr lang="en-GB"/>
          </a:p>
        </p:txBody>
      </p:sp>
      <p:sp>
        <p:nvSpPr>
          <p:cNvPr id="10" name="Content Placeholder 9">
            <a:extLst>
              <a:ext uri="{FF2B5EF4-FFF2-40B4-BE49-F238E27FC236}">
                <a16:creationId xmlns:a16="http://schemas.microsoft.com/office/drawing/2014/main" id="{723C2602-E37E-0046-8908-9631895DFF2B}"/>
              </a:ext>
            </a:extLst>
          </p:cNvPr>
          <p:cNvSpPr>
            <a:spLocks noGrp="1"/>
          </p:cNvSpPr>
          <p:nvPr>
            <p:ph sz="quarter" idx="14"/>
          </p:nvPr>
        </p:nvSpPr>
        <p:spPr>
          <a:xfrm>
            <a:off x="6253162" y="1841500"/>
            <a:ext cx="5243513" cy="42878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588366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kst + lille billede grø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C543FD-6493-F245-B9B0-A2917DF7875A}"/>
              </a:ext>
            </a:extLst>
          </p:cNvPr>
          <p:cNvSpPr/>
          <p:nvPr/>
        </p:nvSpPr>
        <p:spPr>
          <a:xfrm>
            <a:off x="442912" y="476250"/>
            <a:ext cx="11306175" cy="5905500"/>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9012238" y="476250"/>
            <a:ext cx="2736849" cy="5905500"/>
          </a:xfrm>
          <a:solidFill>
            <a:schemeClr val="bg1">
              <a:lumMod val="65000"/>
            </a:schemeClr>
          </a:solidFill>
        </p:spPr>
        <p:txBody>
          <a:bodyPr/>
          <a:lstStyle/>
          <a:p>
            <a:r>
              <a:rPr lang="en-US"/>
              <a:t>Click icon to add picture</a:t>
            </a:r>
            <a:endParaRPr lang="da-DK"/>
          </a:p>
        </p:txBody>
      </p:sp>
      <p:sp>
        <p:nvSpPr>
          <p:cNvPr id="7" name="Footer Placeholder 6">
            <a:extLst>
              <a:ext uri="{FF2B5EF4-FFF2-40B4-BE49-F238E27FC236}">
                <a16:creationId xmlns:a16="http://schemas.microsoft.com/office/drawing/2014/main" id="{0CCA5324-0DF1-2641-893F-0BA28F4780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906815-8110-E544-BF85-EDC297D40172}"/>
              </a:ext>
            </a:extLst>
          </p:cNvPr>
          <p:cNvSpPr>
            <a:spLocks noGrp="1"/>
          </p:cNvSpPr>
          <p:nvPr>
            <p:ph type="sldNum" sz="quarter" idx="12"/>
          </p:nvPr>
        </p:nvSpPr>
        <p:spPr/>
        <p:txBody>
          <a:bodyPr/>
          <a:lstStyle/>
          <a:p>
            <a:fld id="{8873C856-2D42-774B-9F3D-A3E810E10692}" type="slidenum">
              <a:rPr lang="en-GB" smtClean="0"/>
              <a:t>‹#›</a:t>
            </a:fld>
            <a:endParaRPr lang="en-GB"/>
          </a:p>
        </p:txBody>
      </p:sp>
      <p:sp>
        <p:nvSpPr>
          <p:cNvPr id="10" name="Title 9">
            <a:extLst>
              <a:ext uri="{FF2B5EF4-FFF2-40B4-BE49-F238E27FC236}">
                <a16:creationId xmlns:a16="http://schemas.microsoft.com/office/drawing/2014/main" id="{1C175E98-4CEF-9F49-84B1-D6ED113F8BA1}"/>
              </a:ext>
            </a:extLst>
          </p:cNvPr>
          <p:cNvSpPr>
            <a:spLocks noGrp="1"/>
          </p:cNvSpPr>
          <p:nvPr>
            <p:ph type="title"/>
          </p:nvPr>
        </p:nvSpPr>
        <p:spPr>
          <a:xfrm>
            <a:off x="707387" y="728663"/>
            <a:ext cx="8051801" cy="853141"/>
          </a:xfrm>
        </p:spPr>
        <p:txBody>
          <a:bodyPr/>
          <a:lstStyle/>
          <a:p>
            <a:r>
              <a:rPr lang="en-US"/>
              <a:t>Click to edit Master title style</a:t>
            </a:r>
            <a:endParaRPr lang="da-DK"/>
          </a:p>
        </p:txBody>
      </p:sp>
      <p:sp>
        <p:nvSpPr>
          <p:cNvPr id="14" name="Content Placeholder 13">
            <a:extLst>
              <a:ext uri="{FF2B5EF4-FFF2-40B4-BE49-F238E27FC236}">
                <a16:creationId xmlns:a16="http://schemas.microsoft.com/office/drawing/2014/main" id="{84DDFC92-6584-2940-961D-743344AF936D}"/>
              </a:ext>
            </a:extLst>
          </p:cNvPr>
          <p:cNvSpPr>
            <a:spLocks noGrp="1"/>
          </p:cNvSpPr>
          <p:nvPr>
            <p:ph sz="quarter" idx="13"/>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63251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ille billede + tekst grø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C543FD-6493-F245-B9B0-A2917DF7875A}"/>
              </a:ext>
            </a:extLst>
          </p:cNvPr>
          <p:cNvSpPr/>
          <p:nvPr/>
        </p:nvSpPr>
        <p:spPr>
          <a:xfrm>
            <a:off x="442912" y="476250"/>
            <a:ext cx="11306175" cy="5905500"/>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Picture Placeholder 7">
            <a:extLst>
              <a:ext uri="{FF2B5EF4-FFF2-40B4-BE49-F238E27FC236}">
                <a16:creationId xmlns:a16="http://schemas.microsoft.com/office/drawing/2014/main" id="{B53952B9-1C72-8F46-9F39-BA96599DC7C4}"/>
              </a:ext>
            </a:extLst>
          </p:cNvPr>
          <p:cNvSpPr>
            <a:spLocks noGrp="1"/>
          </p:cNvSpPr>
          <p:nvPr>
            <p:ph type="pic" sz="quarter" idx="10"/>
          </p:nvPr>
        </p:nvSpPr>
        <p:spPr>
          <a:xfrm>
            <a:off x="442912" y="476250"/>
            <a:ext cx="2794002" cy="5905500"/>
          </a:xfrm>
          <a:solidFill>
            <a:schemeClr val="bg1">
              <a:lumMod val="65000"/>
            </a:schemeClr>
          </a:solidFill>
        </p:spPr>
        <p:txBody>
          <a:bodyPr/>
          <a:lstStyle/>
          <a:p>
            <a:r>
              <a:rPr lang="en-US"/>
              <a:t>Click icon to add picture</a:t>
            </a:r>
            <a:endParaRPr lang="da-DK"/>
          </a:p>
        </p:txBody>
      </p:sp>
      <p:sp>
        <p:nvSpPr>
          <p:cNvPr id="7" name="Footer Placeholder 6">
            <a:extLst>
              <a:ext uri="{FF2B5EF4-FFF2-40B4-BE49-F238E27FC236}">
                <a16:creationId xmlns:a16="http://schemas.microsoft.com/office/drawing/2014/main" id="{0CCA5324-0DF1-2641-893F-0BA28F4780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906815-8110-E544-BF85-EDC297D40172}"/>
              </a:ext>
            </a:extLst>
          </p:cNvPr>
          <p:cNvSpPr>
            <a:spLocks noGrp="1"/>
          </p:cNvSpPr>
          <p:nvPr>
            <p:ph type="sldNum" sz="quarter" idx="12"/>
          </p:nvPr>
        </p:nvSpPr>
        <p:spPr/>
        <p:txBody>
          <a:bodyPr/>
          <a:lstStyle/>
          <a:p>
            <a:fld id="{8873C856-2D42-774B-9F3D-A3E810E10692}" type="slidenum">
              <a:rPr lang="en-GB" smtClean="0"/>
              <a:t>‹#›</a:t>
            </a:fld>
            <a:endParaRPr lang="en-GB"/>
          </a:p>
        </p:txBody>
      </p:sp>
      <p:sp>
        <p:nvSpPr>
          <p:cNvPr id="10" name="Title 9">
            <a:extLst>
              <a:ext uri="{FF2B5EF4-FFF2-40B4-BE49-F238E27FC236}">
                <a16:creationId xmlns:a16="http://schemas.microsoft.com/office/drawing/2014/main" id="{1C175E98-4CEF-9F49-84B1-D6ED113F8BA1}"/>
              </a:ext>
            </a:extLst>
          </p:cNvPr>
          <p:cNvSpPr>
            <a:spLocks noGrp="1"/>
          </p:cNvSpPr>
          <p:nvPr>
            <p:ph type="title"/>
          </p:nvPr>
        </p:nvSpPr>
        <p:spPr>
          <a:xfrm>
            <a:off x="3467100" y="728663"/>
            <a:ext cx="8051801" cy="853141"/>
          </a:xfrm>
        </p:spPr>
        <p:txBody>
          <a:bodyPr/>
          <a:lstStyle/>
          <a:p>
            <a:r>
              <a:rPr lang="en-US"/>
              <a:t>Click to edit Master title style</a:t>
            </a:r>
            <a:endParaRPr lang="da-DK"/>
          </a:p>
        </p:txBody>
      </p:sp>
      <p:sp>
        <p:nvSpPr>
          <p:cNvPr id="13" name="Content Placeholder 9">
            <a:extLst>
              <a:ext uri="{FF2B5EF4-FFF2-40B4-BE49-F238E27FC236}">
                <a16:creationId xmlns:a16="http://schemas.microsoft.com/office/drawing/2014/main" id="{1E017831-3F63-F345-877A-EDC08A5C9DDB}"/>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356784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kstside grøn + små bille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87E191-873D-3C40-A883-357DE79D4FE7}"/>
              </a:ext>
            </a:extLst>
          </p:cNvPr>
          <p:cNvSpPr/>
          <p:nvPr/>
        </p:nvSpPr>
        <p:spPr>
          <a:xfrm>
            <a:off x="442913" y="476250"/>
            <a:ext cx="11306175" cy="5905500"/>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DD4D132C-BDA1-48F8-800F-20E58003602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da-DK"/>
          </a:p>
        </p:txBody>
      </p:sp>
      <p:sp>
        <p:nvSpPr>
          <p:cNvPr id="15" name="Text Placeholder 12">
            <a:extLst>
              <a:ext uri="{FF2B5EF4-FFF2-40B4-BE49-F238E27FC236}">
                <a16:creationId xmlns:a16="http://schemas.microsoft.com/office/drawing/2014/main" id="{A4DF24A5-C042-4C42-8940-69B5F87BC0D0}"/>
              </a:ext>
            </a:extLst>
          </p:cNvPr>
          <p:cNvSpPr>
            <a:spLocks noGrp="1"/>
          </p:cNvSpPr>
          <p:nvPr>
            <p:ph type="body" sz="quarter" idx="13"/>
          </p:nvPr>
        </p:nvSpPr>
        <p:spPr>
          <a:xfrm>
            <a:off x="6240462" y="2087320"/>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Click to edit Master text styles</a:t>
            </a:r>
          </a:p>
        </p:txBody>
      </p:sp>
      <p:sp>
        <p:nvSpPr>
          <p:cNvPr id="8" name="Picture Placeholder 3">
            <a:extLst>
              <a:ext uri="{FF2B5EF4-FFF2-40B4-BE49-F238E27FC236}">
                <a16:creationId xmlns:a16="http://schemas.microsoft.com/office/drawing/2014/main" id="{5B128ECD-4B46-C44B-8C8A-C62060ECF6AD}"/>
              </a:ext>
            </a:extLst>
          </p:cNvPr>
          <p:cNvSpPr>
            <a:spLocks noGrp="1"/>
          </p:cNvSpPr>
          <p:nvPr>
            <p:ph type="pic" sz="quarter" idx="12"/>
          </p:nvPr>
        </p:nvSpPr>
        <p:spPr>
          <a:xfrm>
            <a:off x="3467100" y="2087971"/>
            <a:ext cx="2484438" cy="828000"/>
          </a:xfrm>
          <a:solidFill>
            <a:schemeClr val="bg1"/>
          </a:solidFill>
        </p:spPr>
        <p:txBody>
          <a:bodyPr/>
          <a:lstStyle/>
          <a:p>
            <a:r>
              <a:rPr lang="en-US"/>
              <a:t>Click icon to add picture</a:t>
            </a:r>
            <a:endParaRPr lang="da-DK"/>
          </a:p>
        </p:txBody>
      </p:sp>
      <p:sp>
        <p:nvSpPr>
          <p:cNvPr id="9" name="Text Placeholder 12">
            <a:extLst>
              <a:ext uri="{FF2B5EF4-FFF2-40B4-BE49-F238E27FC236}">
                <a16:creationId xmlns:a16="http://schemas.microsoft.com/office/drawing/2014/main" id="{16EA4182-54F0-4440-9082-F49341002A9B}"/>
              </a:ext>
            </a:extLst>
          </p:cNvPr>
          <p:cNvSpPr>
            <a:spLocks noGrp="1"/>
          </p:cNvSpPr>
          <p:nvPr>
            <p:ph type="body" sz="quarter" idx="14"/>
          </p:nvPr>
        </p:nvSpPr>
        <p:spPr>
          <a:xfrm>
            <a:off x="6240462" y="3173659"/>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Click to edit Master text styles</a:t>
            </a:r>
          </a:p>
        </p:txBody>
      </p:sp>
      <p:sp>
        <p:nvSpPr>
          <p:cNvPr id="11" name="Picture Placeholder 3">
            <a:extLst>
              <a:ext uri="{FF2B5EF4-FFF2-40B4-BE49-F238E27FC236}">
                <a16:creationId xmlns:a16="http://schemas.microsoft.com/office/drawing/2014/main" id="{E3234246-2F2A-4C4D-BFA9-0F537CE78A9E}"/>
              </a:ext>
            </a:extLst>
          </p:cNvPr>
          <p:cNvSpPr>
            <a:spLocks noGrp="1"/>
          </p:cNvSpPr>
          <p:nvPr>
            <p:ph type="pic" sz="quarter" idx="15"/>
          </p:nvPr>
        </p:nvSpPr>
        <p:spPr>
          <a:xfrm>
            <a:off x="3467100" y="3174310"/>
            <a:ext cx="2484438" cy="828000"/>
          </a:xfrm>
          <a:solidFill>
            <a:schemeClr val="bg1"/>
          </a:solidFill>
        </p:spPr>
        <p:txBody>
          <a:bodyPr/>
          <a:lstStyle/>
          <a:p>
            <a:r>
              <a:rPr lang="en-US"/>
              <a:t>Click icon to add picture</a:t>
            </a:r>
            <a:endParaRPr lang="da-DK"/>
          </a:p>
        </p:txBody>
      </p:sp>
      <p:sp>
        <p:nvSpPr>
          <p:cNvPr id="12" name="Text Placeholder 12">
            <a:extLst>
              <a:ext uri="{FF2B5EF4-FFF2-40B4-BE49-F238E27FC236}">
                <a16:creationId xmlns:a16="http://schemas.microsoft.com/office/drawing/2014/main" id="{41177F9C-D94F-3342-BAD8-E6B6EEE06591}"/>
              </a:ext>
            </a:extLst>
          </p:cNvPr>
          <p:cNvSpPr>
            <a:spLocks noGrp="1"/>
          </p:cNvSpPr>
          <p:nvPr>
            <p:ph type="body" sz="quarter" idx="16"/>
          </p:nvPr>
        </p:nvSpPr>
        <p:spPr>
          <a:xfrm>
            <a:off x="6240462" y="4259998"/>
            <a:ext cx="5244149" cy="828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Click to edit Master text styles</a:t>
            </a:r>
          </a:p>
        </p:txBody>
      </p:sp>
      <p:sp>
        <p:nvSpPr>
          <p:cNvPr id="16" name="Picture Placeholder 3">
            <a:extLst>
              <a:ext uri="{FF2B5EF4-FFF2-40B4-BE49-F238E27FC236}">
                <a16:creationId xmlns:a16="http://schemas.microsoft.com/office/drawing/2014/main" id="{6093F2B7-813E-8747-8986-7128E8F563CC}"/>
              </a:ext>
            </a:extLst>
          </p:cNvPr>
          <p:cNvSpPr>
            <a:spLocks noGrp="1"/>
          </p:cNvSpPr>
          <p:nvPr>
            <p:ph type="pic" sz="quarter" idx="17"/>
          </p:nvPr>
        </p:nvSpPr>
        <p:spPr>
          <a:xfrm>
            <a:off x="3467100" y="4260649"/>
            <a:ext cx="2484438" cy="828000"/>
          </a:xfrm>
          <a:solidFill>
            <a:schemeClr val="bg1"/>
          </a:solidFill>
        </p:spPr>
        <p:txBody>
          <a:bodyPr/>
          <a:lstStyle/>
          <a:p>
            <a:r>
              <a:rPr lang="en-US"/>
              <a:t>Click icon to add picture</a:t>
            </a:r>
            <a:endParaRPr lang="da-DK"/>
          </a:p>
        </p:txBody>
      </p:sp>
      <p:sp>
        <p:nvSpPr>
          <p:cNvPr id="3" name="Footer Placeholder 2">
            <a:extLst>
              <a:ext uri="{FF2B5EF4-FFF2-40B4-BE49-F238E27FC236}">
                <a16:creationId xmlns:a16="http://schemas.microsoft.com/office/drawing/2014/main" id="{BC83A4BE-80AD-B448-9616-C0D2322478FD}"/>
              </a:ext>
            </a:extLst>
          </p:cNvPr>
          <p:cNvSpPr>
            <a:spLocks noGrp="1"/>
          </p:cNvSpPr>
          <p:nvPr>
            <p:ph type="ftr" sz="quarter" idx="18"/>
          </p:nvPr>
        </p:nvSpPr>
        <p:spPr/>
        <p:txBody>
          <a:bodyPr/>
          <a:lstStyle/>
          <a:p>
            <a:endParaRPr lang="en-GB"/>
          </a:p>
        </p:txBody>
      </p:sp>
      <p:sp>
        <p:nvSpPr>
          <p:cNvPr id="4" name="Slide Number Placeholder 3">
            <a:extLst>
              <a:ext uri="{FF2B5EF4-FFF2-40B4-BE49-F238E27FC236}">
                <a16:creationId xmlns:a16="http://schemas.microsoft.com/office/drawing/2014/main" id="{1AFEC647-C6E2-764E-AB20-4E8FB4995219}"/>
              </a:ext>
            </a:extLst>
          </p:cNvPr>
          <p:cNvSpPr>
            <a:spLocks noGrp="1"/>
          </p:cNvSpPr>
          <p:nvPr>
            <p:ph type="sldNum" sz="quarter" idx="19"/>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62212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 Tekst + små billeder bei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8954227-A4A7-9A43-88DD-C759316763BB}"/>
              </a:ext>
            </a:extLst>
          </p:cNvPr>
          <p:cNvSpPr/>
          <p:nvPr/>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le 3">
            <a:extLst>
              <a:ext uri="{FF2B5EF4-FFF2-40B4-BE49-F238E27FC236}">
                <a16:creationId xmlns:a16="http://schemas.microsoft.com/office/drawing/2014/main" id="{4DA85AA4-E52C-D142-B49C-C54B18F58476}"/>
              </a:ext>
            </a:extLst>
          </p:cNvPr>
          <p:cNvSpPr>
            <a:spLocks noGrp="1"/>
          </p:cNvSpPr>
          <p:nvPr>
            <p:ph type="title"/>
          </p:nvPr>
        </p:nvSpPr>
        <p:spPr>
          <a:xfrm>
            <a:off x="707387" y="728663"/>
            <a:ext cx="5243513" cy="853141"/>
          </a:xfrm>
        </p:spPr>
        <p:txBody>
          <a:bodyPr/>
          <a:lstStyle/>
          <a:p>
            <a:r>
              <a:rPr lang="en-US"/>
              <a:t>Click to edit Master title style</a:t>
            </a:r>
            <a:endParaRPr lang="da-DK"/>
          </a:p>
        </p:txBody>
      </p:sp>
      <p:sp>
        <p:nvSpPr>
          <p:cNvPr id="10" name="Picture Placeholder 7">
            <a:extLst>
              <a:ext uri="{FF2B5EF4-FFF2-40B4-BE49-F238E27FC236}">
                <a16:creationId xmlns:a16="http://schemas.microsoft.com/office/drawing/2014/main" id="{AA06630D-7543-0E42-A6DF-9985F8F00814}"/>
              </a:ext>
            </a:extLst>
          </p:cNvPr>
          <p:cNvSpPr>
            <a:spLocks noGrp="1"/>
          </p:cNvSpPr>
          <p:nvPr>
            <p:ph type="pic" sz="quarter" idx="10"/>
          </p:nvPr>
        </p:nvSpPr>
        <p:spPr>
          <a:xfrm>
            <a:off x="7214663" y="728663"/>
            <a:ext cx="4313222" cy="1704024"/>
          </a:xfrm>
          <a:solidFill>
            <a:schemeClr val="bg1">
              <a:lumMod val="65000"/>
            </a:schemeClr>
          </a:solidFill>
        </p:spPr>
        <p:txBody>
          <a:bodyPr/>
          <a:lstStyle/>
          <a:p>
            <a:r>
              <a:rPr lang="en-US"/>
              <a:t>Click icon to add picture</a:t>
            </a:r>
            <a:endParaRPr lang="da-DK"/>
          </a:p>
        </p:txBody>
      </p:sp>
      <p:sp>
        <p:nvSpPr>
          <p:cNvPr id="11" name="Picture Placeholder 7">
            <a:extLst>
              <a:ext uri="{FF2B5EF4-FFF2-40B4-BE49-F238E27FC236}">
                <a16:creationId xmlns:a16="http://schemas.microsoft.com/office/drawing/2014/main" id="{FA7BB53E-4775-F048-A6AD-D4E27900EA80}"/>
              </a:ext>
            </a:extLst>
          </p:cNvPr>
          <p:cNvSpPr>
            <a:spLocks noGrp="1"/>
          </p:cNvSpPr>
          <p:nvPr>
            <p:ph type="pic" sz="quarter" idx="13"/>
          </p:nvPr>
        </p:nvSpPr>
        <p:spPr>
          <a:xfrm>
            <a:off x="7214663" y="2565000"/>
            <a:ext cx="2080800" cy="1704024"/>
          </a:xfrm>
          <a:solidFill>
            <a:schemeClr val="bg1">
              <a:lumMod val="65000"/>
            </a:schemeClr>
          </a:solidFill>
        </p:spPr>
        <p:txBody>
          <a:bodyPr/>
          <a:lstStyle/>
          <a:p>
            <a:r>
              <a:rPr lang="en-US"/>
              <a:t>Click icon to add picture</a:t>
            </a:r>
            <a:endParaRPr lang="da-DK"/>
          </a:p>
        </p:txBody>
      </p:sp>
      <p:sp>
        <p:nvSpPr>
          <p:cNvPr id="13" name="Picture Placeholder 7">
            <a:extLst>
              <a:ext uri="{FF2B5EF4-FFF2-40B4-BE49-F238E27FC236}">
                <a16:creationId xmlns:a16="http://schemas.microsoft.com/office/drawing/2014/main" id="{E10AF4A6-10F2-2549-9E99-3AB9C2E6D814}"/>
              </a:ext>
            </a:extLst>
          </p:cNvPr>
          <p:cNvSpPr>
            <a:spLocks noGrp="1"/>
          </p:cNvSpPr>
          <p:nvPr>
            <p:ph type="pic" sz="quarter" idx="15"/>
          </p:nvPr>
        </p:nvSpPr>
        <p:spPr>
          <a:xfrm>
            <a:off x="7214663" y="4401339"/>
            <a:ext cx="2804999" cy="1728000"/>
          </a:xfrm>
          <a:solidFill>
            <a:schemeClr val="bg1">
              <a:lumMod val="65000"/>
            </a:schemeClr>
          </a:solidFill>
        </p:spPr>
        <p:txBody>
          <a:bodyPr/>
          <a:lstStyle/>
          <a:p>
            <a:r>
              <a:rPr lang="en-US"/>
              <a:t>Click icon to add picture</a:t>
            </a:r>
            <a:endParaRPr lang="da-DK"/>
          </a:p>
        </p:txBody>
      </p:sp>
      <p:sp>
        <p:nvSpPr>
          <p:cNvPr id="14" name="Picture Placeholder 7">
            <a:extLst>
              <a:ext uri="{FF2B5EF4-FFF2-40B4-BE49-F238E27FC236}">
                <a16:creationId xmlns:a16="http://schemas.microsoft.com/office/drawing/2014/main" id="{90011F49-0677-8B48-B3CF-E6678BD04694}"/>
              </a:ext>
            </a:extLst>
          </p:cNvPr>
          <p:cNvSpPr>
            <a:spLocks noGrp="1"/>
          </p:cNvSpPr>
          <p:nvPr>
            <p:ph type="pic" sz="quarter" idx="16"/>
          </p:nvPr>
        </p:nvSpPr>
        <p:spPr>
          <a:xfrm>
            <a:off x="10151975" y="4401338"/>
            <a:ext cx="1332000" cy="1728000"/>
          </a:xfrm>
          <a:solidFill>
            <a:schemeClr val="bg1">
              <a:lumMod val="65000"/>
            </a:schemeClr>
          </a:solidFill>
        </p:spPr>
        <p:txBody>
          <a:bodyPr/>
          <a:lstStyle/>
          <a:p>
            <a:r>
              <a:rPr lang="en-US"/>
              <a:t>Click icon to add picture</a:t>
            </a:r>
            <a:endParaRPr lang="da-DK"/>
          </a:p>
        </p:txBody>
      </p:sp>
      <p:sp>
        <p:nvSpPr>
          <p:cNvPr id="17" name="Picture Placeholder 7">
            <a:extLst>
              <a:ext uri="{FF2B5EF4-FFF2-40B4-BE49-F238E27FC236}">
                <a16:creationId xmlns:a16="http://schemas.microsoft.com/office/drawing/2014/main" id="{D190917B-D52D-5E41-9AC9-73C2FAFA1D58}"/>
              </a:ext>
            </a:extLst>
          </p:cNvPr>
          <p:cNvSpPr>
            <a:spLocks noGrp="1"/>
          </p:cNvSpPr>
          <p:nvPr>
            <p:ph type="pic" sz="quarter" idx="17"/>
          </p:nvPr>
        </p:nvSpPr>
        <p:spPr>
          <a:xfrm>
            <a:off x="9427776" y="2565000"/>
            <a:ext cx="2080800" cy="1704024"/>
          </a:xfrm>
          <a:solidFill>
            <a:schemeClr val="bg1">
              <a:lumMod val="65000"/>
            </a:schemeClr>
          </a:solidFill>
        </p:spPr>
        <p:txBody>
          <a:bodyPr/>
          <a:lstStyle/>
          <a:p>
            <a:r>
              <a:rPr lang="en-US"/>
              <a:t>Click icon to add picture</a:t>
            </a:r>
            <a:endParaRPr lang="da-DK"/>
          </a:p>
        </p:txBody>
      </p:sp>
      <p:sp>
        <p:nvSpPr>
          <p:cNvPr id="18" name="Footer Placeholder 17">
            <a:extLst>
              <a:ext uri="{FF2B5EF4-FFF2-40B4-BE49-F238E27FC236}">
                <a16:creationId xmlns:a16="http://schemas.microsoft.com/office/drawing/2014/main" id="{09BDCF3E-32E6-1549-A5AD-A955EB5DF67A}"/>
              </a:ext>
            </a:extLst>
          </p:cNvPr>
          <p:cNvSpPr>
            <a:spLocks noGrp="1"/>
          </p:cNvSpPr>
          <p:nvPr>
            <p:ph type="ftr" sz="quarter" idx="18"/>
          </p:nvPr>
        </p:nvSpPr>
        <p:spPr/>
        <p:txBody>
          <a:bodyPr/>
          <a:lstStyle/>
          <a:p>
            <a:endParaRPr lang="en-GB"/>
          </a:p>
        </p:txBody>
      </p:sp>
      <p:sp>
        <p:nvSpPr>
          <p:cNvPr id="19" name="Slide Number Placeholder 18">
            <a:extLst>
              <a:ext uri="{FF2B5EF4-FFF2-40B4-BE49-F238E27FC236}">
                <a16:creationId xmlns:a16="http://schemas.microsoft.com/office/drawing/2014/main" id="{44CF9ED6-C811-5D46-BCCE-3CA7A2944782}"/>
              </a:ext>
            </a:extLst>
          </p:cNvPr>
          <p:cNvSpPr>
            <a:spLocks noGrp="1"/>
          </p:cNvSpPr>
          <p:nvPr>
            <p:ph type="sldNum" sz="quarter" idx="19"/>
          </p:nvPr>
        </p:nvSpPr>
        <p:spPr/>
        <p:txBody>
          <a:bodyPr/>
          <a:lstStyle/>
          <a:p>
            <a:fld id="{8873C856-2D42-774B-9F3D-A3E810E10692}" type="slidenum">
              <a:rPr lang="en-GB" smtClean="0"/>
              <a:t>‹#›</a:t>
            </a:fld>
            <a:endParaRPr lang="en-GB"/>
          </a:p>
        </p:txBody>
      </p:sp>
      <p:sp>
        <p:nvSpPr>
          <p:cNvPr id="12" name="Content Placeholder 9">
            <a:extLst>
              <a:ext uri="{FF2B5EF4-FFF2-40B4-BE49-F238E27FC236}">
                <a16:creationId xmlns:a16="http://schemas.microsoft.com/office/drawing/2014/main" id="{B427C48D-955A-9547-9410-39333F4D0247}"/>
              </a:ext>
            </a:extLst>
          </p:cNvPr>
          <p:cNvSpPr>
            <a:spLocks noGrp="1"/>
          </p:cNvSpPr>
          <p:nvPr>
            <p:ph sz="quarter" idx="14"/>
          </p:nvPr>
        </p:nvSpPr>
        <p:spPr>
          <a:xfrm>
            <a:off x="708025" y="1841500"/>
            <a:ext cx="5243513" cy="42878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872270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kst + små bille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FBC2466-C351-6F41-822D-3C7A2BDE0F5B}"/>
              </a:ext>
            </a:extLst>
          </p:cNvPr>
          <p:cNvSpPr/>
          <p:nvPr/>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cture Placeholder 3">
            <a:extLst>
              <a:ext uri="{FF2B5EF4-FFF2-40B4-BE49-F238E27FC236}">
                <a16:creationId xmlns:a16="http://schemas.microsoft.com/office/drawing/2014/main" id="{472D6E94-B671-C44F-9570-58C2551ADD93}"/>
              </a:ext>
            </a:extLst>
          </p:cNvPr>
          <p:cNvSpPr>
            <a:spLocks noGrp="1"/>
          </p:cNvSpPr>
          <p:nvPr>
            <p:ph type="pic" sz="quarter" idx="10"/>
          </p:nvPr>
        </p:nvSpPr>
        <p:spPr>
          <a:xfrm>
            <a:off x="695325" y="1869140"/>
            <a:ext cx="1584325" cy="1260000"/>
          </a:xfrm>
          <a:solidFill>
            <a:schemeClr val="bg1"/>
          </a:solidFill>
        </p:spPr>
        <p:txBody>
          <a:bodyPr/>
          <a:lstStyle/>
          <a:p>
            <a:r>
              <a:rPr lang="en-US"/>
              <a:t>Click icon to add picture</a:t>
            </a:r>
            <a:endParaRPr lang="da-DK"/>
          </a:p>
        </p:txBody>
      </p:sp>
      <p:sp>
        <p:nvSpPr>
          <p:cNvPr id="14" name="Picture Placeholder 3">
            <a:extLst>
              <a:ext uri="{FF2B5EF4-FFF2-40B4-BE49-F238E27FC236}">
                <a16:creationId xmlns:a16="http://schemas.microsoft.com/office/drawing/2014/main" id="{D3309F70-BF39-9E4F-B5DA-B6D423041EEE}"/>
              </a:ext>
            </a:extLst>
          </p:cNvPr>
          <p:cNvSpPr>
            <a:spLocks noGrp="1"/>
          </p:cNvSpPr>
          <p:nvPr>
            <p:ph type="pic" sz="quarter" idx="12"/>
          </p:nvPr>
        </p:nvSpPr>
        <p:spPr>
          <a:xfrm>
            <a:off x="6240463" y="1869140"/>
            <a:ext cx="1578875" cy="1260000"/>
          </a:xfrm>
          <a:solidFill>
            <a:schemeClr val="bg1"/>
          </a:solidFill>
        </p:spPr>
        <p:txBody>
          <a:bodyPr/>
          <a:lstStyle/>
          <a:p>
            <a:r>
              <a:rPr lang="en-US"/>
              <a:t>Click icon to add picture</a:t>
            </a:r>
            <a:endParaRPr lang="da-DK"/>
          </a:p>
        </p:txBody>
      </p:sp>
      <p:sp>
        <p:nvSpPr>
          <p:cNvPr id="4" name="Text Placeholder 3">
            <a:extLst>
              <a:ext uri="{FF2B5EF4-FFF2-40B4-BE49-F238E27FC236}">
                <a16:creationId xmlns:a16="http://schemas.microsoft.com/office/drawing/2014/main" id="{756A8940-759C-AC48-9CF8-563AFF5B23C4}"/>
              </a:ext>
            </a:extLst>
          </p:cNvPr>
          <p:cNvSpPr>
            <a:spLocks noGrp="1"/>
          </p:cNvSpPr>
          <p:nvPr>
            <p:ph type="body" sz="quarter" idx="14" hasCustomPrompt="1"/>
          </p:nvPr>
        </p:nvSpPr>
        <p:spPr>
          <a:xfrm>
            <a:off x="2387600" y="1868488"/>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1" name="Text Placeholder 3">
            <a:extLst>
              <a:ext uri="{FF2B5EF4-FFF2-40B4-BE49-F238E27FC236}">
                <a16:creationId xmlns:a16="http://schemas.microsoft.com/office/drawing/2014/main" id="{24D7ADF8-24E1-B74F-8B01-78781C93DA0F}"/>
              </a:ext>
            </a:extLst>
          </p:cNvPr>
          <p:cNvSpPr>
            <a:spLocks noGrp="1"/>
          </p:cNvSpPr>
          <p:nvPr>
            <p:ph type="body" sz="quarter" idx="15" hasCustomPrompt="1"/>
          </p:nvPr>
        </p:nvSpPr>
        <p:spPr>
          <a:xfrm>
            <a:off x="7944444" y="1868488"/>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2" name="Picture Placeholder 3">
            <a:extLst>
              <a:ext uri="{FF2B5EF4-FFF2-40B4-BE49-F238E27FC236}">
                <a16:creationId xmlns:a16="http://schemas.microsoft.com/office/drawing/2014/main" id="{E7C37B05-FCB5-4945-9593-E47433B0097F}"/>
              </a:ext>
            </a:extLst>
          </p:cNvPr>
          <p:cNvSpPr>
            <a:spLocks noGrp="1"/>
          </p:cNvSpPr>
          <p:nvPr>
            <p:ph type="pic" sz="quarter" idx="16"/>
          </p:nvPr>
        </p:nvSpPr>
        <p:spPr>
          <a:xfrm>
            <a:off x="695325" y="3795662"/>
            <a:ext cx="1584325" cy="1260000"/>
          </a:xfrm>
          <a:solidFill>
            <a:schemeClr val="bg1"/>
          </a:solidFill>
        </p:spPr>
        <p:txBody>
          <a:bodyPr/>
          <a:lstStyle/>
          <a:p>
            <a:r>
              <a:rPr lang="en-US"/>
              <a:t>Click icon to add picture</a:t>
            </a:r>
            <a:endParaRPr lang="da-DK"/>
          </a:p>
        </p:txBody>
      </p:sp>
      <p:sp>
        <p:nvSpPr>
          <p:cNvPr id="16" name="Picture Placeholder 3">
            <a:extLst>
              <a:ext uri="{FF2B5EF4-FFF2-40B4-BE49-F238E27FC236}">
                <a16:creationId xmlns:a16="http://schemas.microsoft.com/office/drawing/2014/main" id="{15AE28A9-6269-6E4F-8F92-2550BD01273A}"/>
              </a:ext>
            </a:extLst>
          </p:cNvPr>
          <p:cNvSpPr>
            <a:spLocks noGrp="1"/>
          </p:cNvSpPr>
          <p:nvPr>
            <p:ph type="pic" sz="quarter" idx="17"/>
          </p:nvPr>
        </p:nvSpPr>
        <p:spPr>
          <a:xfrm>
            <a:off x="6240463" y="3795662"/>
            <a:ext cx="1578875" cy="1260000"/>
          </a:xfrm>
          <a:solidFill>
            <a:schemeClr val="bg1"/>
          </a:solidFill>
        </p:spPr>
        <p:txBody>
          <a:bodyPr/>
          <a:lstStyle/>
          <a:p>
            <a:r>
              <a:rPr lang="en-US"/>
              <a:t>Click icon to add picture</a:t>
            </a:r>
            <a:endParaRPr lang="da-DK"/>
          </a:p>
        </p:txBody>
      </p:sp>
      <p:sp>
        <p:nvSpPr>
          <p:cNvPr id="17" name="Text Placeholder 3">
            <a:extLst>
              <a:ext uri="{FF2B5EF4-FFF2-40B4-BE49-F238E27FC236}">
                <a16:creationId xmlns:a16="http://schemas.microsoft.com/office/drawing/2014/main" id="{516FCAF1-EB5D-9042-A075-963AA12B3CA9}"/>
              </a:ext>
            </a:extLst>
          </p:cNvPr>
          <p:cNvSpPr>
            <a:spLocks noGrp="1"/>
          </p:cNvSpPr>
          <p:nvPr>
            <p:ph type="body" sz="quarter" idx="18" hasCustomPrompt="1"/>
          </p:nvPr>
        </p:nvSpPr>
        <p:spPr>
          <a:xfrm>
            <a:off x="2387600" y="3795010"/>
            <a:ext cx="356393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18" name="Text Placeholder 3">
            <a:extLst>
              <a:ext uri="{FF2B5EF4-FFF2-40B4-BE49-F238E27FC236}">
                <a16:creationId xmlns:a16="http://schemas.microsoft.com/office/drawing/2014/main" id="{080006B0-68FC-F842-B106-CE9808691A4B}"/>
              </a:ext>
            </a:extLst>
          </p:cNvPr>
          <p:cNvSpPr>
            <a:spLocks noGrp="1"/>
          </p:cNvSpPr>
          <p:nvPr>
            <p:ph type="body" sz="quarter" idx="19" hasCustomPrompt="1"/>
          </p:nvPr>
        </p:nvSpPr>
        <p:spPr>
          <a:xfrm>
            <a:off x="7944444" y="3795010"/>
            <a:ext cx="3540168" cy="1260000"/>
          </a:xfrm>
        </p:spPr>
        <p:txBody>
          <a:bodyPr anchor="ctr" anchorCtr="0"/>
          <a:lstStyle>
            <a:lvl1pPr marL="0" indent="0">
              <a:buNone/>
              <a:defRPr/>
            </a:lvl1pPr>
            <a:lvl2pPr marL="457200" indent="0">
              <a:buNone/>
              <a:defRPr/>
            </a:lvl2pPr>
            <a:lvl3pPr marL="914400" indent="0">
              <a:buNone/>
              <a:defRPr/>
            </a:lvl3pPr>
            <a:lvl4pPr marL="0" indent="0">
              <a:buFont typeface="Arial" panose="020B0604020202020204" pitchFamily="34" charset="0"/>
              <a:buNone/>
              <a:defRPr/>
            </a:lvl4pPr>
            <a:lvl5pPr marL="1828800" indent="0">
              <a:buNone/>
              <a:defRPr/>
            </a:lvl5pPr>
          </a:lstStyle>
          <a:p>
            <a:pPr lvl="0"/>
            <a:r>
              <a:rPr lang="en-US"/>
              <a:t>Edit Master text styles</a:t>
            </a:r>
          </a:p>
        </p:txBody>
      </p:sp>
      <p:sp>
        <p:nvSpPr>
          <p:cNvPr id="3" name="Title 2">
            <a:extLst>
              <a:ext uri="{FF2B5EF4-FFF2-40B4-BE49-F238E27FC236}">
                <a16:creationId xmlns:a16="http://schemas.microsoft.com/office/drawing/2014/main" id="{642C0CDD-E4C2-8A44-9123-F8A2E6DB152D}"/>
              </a:ext>
            </a:extLst>
          </p:cNvPr>
          <p:cNvSpPr>
            <a:spLocks noGrp="1"/>
          </p:cNvSpPr>
          <p:nvPr>
            <p:ph type="title"/>
          </p:nvPr>
        </p:nvSpPr>
        <p:spPr/>
        <p:txBody>
          <a:bodyPr/>
          <a:lstStyle/>
          <a:p>
            <a:r>
              <a:rPr lang="en-US"/>
              <a:t>Click to edit Master title style</a:t>
            </a:r>
            <a:endParaRPr lang="da-DK"/>
          </a:p>
        </p:txBody>
      </p:sp>
      <p:sp>
        <p:nvSpPr>
          <p:cNvPr id="5" name="Footer Placeholder 4">
            <a:extLst>
              <a:ext uri="{FF2B5EF4-FFF2-40B4-BE49-F238E27FC236}">
                <a16:creationId xmlns:a16="http://schemas.microsoft.com/office/drawing/2014/main" id="{98BE3A34-178C-AC47-A92A-DE1A969D3EC3}"/>
              </a:ext>
            </a:extLst>
          </p:cNvPr>
          <p:cNvSpPr>
            <a:spLocks noGrp="1"/>
          </p:cNvSpPr>
          <p:nvPr>
            <p:ph type="ftr" sz="quarter" idx="20"/>
          </p:nvPr>
        </p:nvSpPr>
        <p:spPr/>
        <p:txBody>
          <a:bodyPr/>
          <a:lstStyle/>
          <a:p>
            <a:endParaRPr lang="en-GB"/>
          </a:p>
        </p:txBody>
      </p:sp>
      <p:sp>
        <p:nvSpPr>
          <p:cNvPr id="6" name="Slide Number Placeholder 5">
            <a:extLst>
              <a:ext uri="{FF2B5EF4-FFF2-40B4-BE49-F238E27FC236}">
                <a16:creationId xmlns:a16="http://schemas.microsoft.com/office/drawing/2014/main" id="{B7AC7524-BF7E-B94B-9EE7-911A035B6208}"/>
              </a:ext>
            </a:extLst>
          </p:cNvPr>
          <p:cNvSpPr>
            <a:spLocks noGrp="1"/>
          </p:cNvSpPr>
          <p:nvPr>
            <p:ph type="sldNum" sz="quarter" idx="21"/>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904363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lledside 6 st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9173B-3373-934F-9F99-F3D990AFB2C6}"/>
              </a:ext>
            </a:extLst>
          </p:cNvPr>
          <p:cNvSpPr/>
          <p:nvPr/>
        </p:nvSpPr>
        <p:spPr>
          <a:xfrm>
            <a:off x="442912" y="476250"/>
            <a:ext cx="11306175" cy="5905500"/>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icture Placeholder 3">
            <a:extLst>
              <a:ext uri="{FF2B5EF4-FFF2-40B4-BE49-F238E27FC236}">
                <a16:creationId xmlns:a16="http://schemas.microsoft.com/office/drawing/2014/main" id="{82D68093-DFD8-DF49-9E68-1D337E24EEBC}"/>
              </a:ext>
            </a:extLst>
          </p:cNvPr>
          <p:cNvSpPr>
            <a:spLocks noGrp="1"/>
          </p:cNvSpPr>
          <p:nvPr>
            <p:ph type="pic" sz="quarter" idx="10"/>
          </p:nvPr>
        </p:nvSpPr>
        <p:spPr>
          <a:xfrm>
            <a:off x="707387" y="1581804"/>
            <a:ext cx="2520950" cy="1260000"/>
          </a:xfrm>
          <a:solidFill>
            <a:schemeClr val="bg1"/>
          </a:solidFill>
        </p:spPr>
        <p:txBody>
          <a:bodyPr/>
          <a:lstStyle/>
          <a:p>
            <a:r>
              <a:rPr lang="en-US"/>
              <a:t>Click icon to add picture</a:t>
            </a:r>
            <a:endParaRPr lang="da-DK"/>
          </a:p>
        </p:txBody>
      </p:sp>
      <p:sp>
        <p:nvSpPr>
          <p:cNvPr id="8" name="Text Placeholder 7">
            <a:extLst>
              <a:ext uri="{FF2B5EF4-FFF2-40B4-BE49-F238E27FC236}">
                <a16:creationId xmlns:a16="http://schemas.microsoft.com/office/drawing/2014/main" id="{DEF5645B-3D4E-AE42-80C1-FBD1A850B6AB}"/>
              </a:ext>
            </a:extLst>
          </p:cNvPr>
          <p:cNvSpPr>
            <a:spLocks noGrp="1"/>
          </p:cNvSpPr>
          <p:nvPr>
            <p:ph type="body" sz="quarter" idx="11"/>
          </p:nvPr>
        </p:nvSpPr>
        <p:spPr>
          <a:xfrm>
            <a:off x="707388" y="293623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3" name="Title 2">
            <a:extLst>
              <a:ext uri="{FF2B5EF4-FFF2-40B4-BE49-F238E27FC236}">
                <a16:creationId xmlns:a16="http://schemas.microsoft.com/office/drawing/2014/main" id="{5726F7A2-CDF9-7D41-8F43-1EF10BF89E25}"/>
              </a:ext>
            </a:extLst>
          </p:cNvPr>
          <p:cNvSpPr>
            <a:spLocks noGrp="1"/>
          </p:cNvSpPr>
          <p:nvPr>
            <p:ph type="title"/>
          </p:nvPr>
        </p:nvSpPr>
        <p:spPr/>
        <p:txBody>
          <a:bodyPr/>
          <a:lstStyle/>
          <a:p>
            <a:r>
              <a:rPr lang="en-US"/>
              <a:t>Click to edit Master title style</a:t>
            </a:r>
            <a:endParaRPr lang="da-DK"/>
          </a:p>
        </p:txBody>
      </p:sp>
      <p:sp>
        <p:nvSpPr>
          <p:cNvPr id="5" name="Footer Placeholder 4">
            <a:extLst>
              <a:ext uri="{FF2B5EF4-FFF2-40B4-BE49-F238E27FC236}">
                <a16:creationId xmlns:a16="http://schemas.microsoft.com/office/drawing/2014/main" id="{F2844981-1A61-7246-A6E8-0B10FEA38C78}"/>
              </a:ext>
            </a:extLst>
          </p:cNvPr>
          <p:cNvSpPr>
            <a:spLocks noGrp="1"/>
          </p:cNvSpPr>
          <p:nvPr>
            <p:ph type="ftr" sz="quarter" idx="22"/>
          </p:nvPr>
        </p:nvSpPr>
        <p:spPr/>
        <p:txBody>
          <a:bodyPr/>
          <a:lstStyle/>
          <a:p>
            <a:endParaRPr lang="en-GB"/>
          </a:p>
        </p:txBody>
      </p:sp>
      <p:sp>
        <p:nvSpPr>
          <p:cNvPr id="6" name="Slide Number Placeholder 5">
            <a:extLst>
              <a:ext uri="{FF2B5EF4-FFF2-40B4-BE49-F238E27FC236}">
                <a16:creationId xmlns:a16="http://schemas.microsoft.com/office/drawing/2014/main" id="{BB947A67-CF8B-564A-9F0B-75ECE0A38B7C}"/>
              </a:ext>
            </a:extLst>
          </p:cNvPr>
          <p:cNvSpPr>
            <a:spLocks noGrp="1"/>
          </p:cNvSpPr>
          <p:nvPr>
            <p:ph type="sldNum" sz="quarter" idx="23"/>
          </p:nvPr>
        </p:nvSpPr>
        <p:spPr/>
        <p:txBody>
          <a:bodyPr/>
          <a:lstStyle/>
          <a:p>
            <a:fld id="{8873C856-2D42-774B-9F3D-A3E810E10692}" type="slidenum">
              <a:rPr lang="en-GB" smtClean="0"/>
              <a:t>‹#›</a:t>
            </a:fld>
            <a:endParaRPr lang="en-GB"/>
          </a:p>
        </p:txBody>
      </p:sp>
      <p:sp>
        <p:nvSpPr>
          <p:cNvPr id="30" name="Picture Placeholder 3">
            <a:extLst>
              <a:ext uri="{FF2B5EF4-FFF2-40B4-BE49-F238E27FC236}">
                <a16:creationId xmlns:a16="http://schemas.microsoft.com/office/drawing/2014/main" id="{DEAD1EA2-36EF-EB4F-843E-58E125AB79F3}"/>
              </a:ext>
            </a:extLst>
          </p:cNvPr>
          <p:cNvSpPr>
            <a:spLocks noGrp="1"/>
          </p:cNvSpPr>
          <p:nvPr>
            <p:ph type="pic" sz="quarter" idx="24"/>
          </p:nvPr>
        </p:nvSpPr>
        <p:spPr>
          <a:xfrm>
            <a:off x="707387" y="3814394"/>
            <a:ext cx="2520950" cy="1260000"/>
          </a:xfrm>
          <a:solidFill>
            <a:schemeClr val="bg1"/>
          </a:solidFill>
        </p:spPr>
        <p:txBody>
          <a:bodyPr/>
          <a:lstStyle/>
          <a:p>
            <a:r>
              <a:rPr lang="en-US"/>
              <a:t>Click icon to add picture</a:t>
            </a:r>
            <a:endParaRPr lang="da-DK"/>
          </a:p>
        </p:txBody>
      </p:sp>
      <p:sp>
        <p:nvSpPr>
          <p:cNvPr id="31" name="Text Placeholder 7">
            <a:extLst>
              <a:ext uri="{FF2B5EF4-FFF2-40B4-BE49-F238E27FC236}">
                <a16:creationId xmlns:a16="http://schemas.microsoft.com/office/drawing/2014/main" id="{4ED1254F-6808-4245-B4F0-B9CF6D0A000D}"/>
              </a:ext>
            </a:extLst>
          </p:cNvPr>
          <p:cNvSpPr>
            <a:spLocks noGrp="1"/>
          </p:cNvSpPr>
          <p:nvPr>
            <p:ph type="body" sz="quarter" idx="25"/>
          </p:nvPr>
        </p:nvSpPr>
        <p:spPr>
          <a:xfrm>
            <a:off x="707388" y="516882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39" name="Picture Placeholder 3">
            <a:extLst>
              <a:ext uri="{FF2B5EF4-FFF2-40B4-BE49-F238E27FC236}">
                <a16:creationId xmlns:a16="http://schemas.microsoft.com/office/drawing/2014/main" id="{D1F452BF-FBF4-154A-9AE2-52C438A8041D}"/>
              </a:ext>
            </a:extLst>
          </p:cNvPr>
          <p:cNvSpPr>
            <a:spLocks noGrp="1"/>
          </p:cNvSpPr>
          <p:nvPr>
            <p:ph type="pic" sz="quarter" idx="26"/>
          </p:nvPr>
        </p:nvSpPr>
        <p:spPr>
          <a:xfrm>
            <a:off x="3467100" y="1581804"/>
            <a:ext cx="2520950" cy="1260000"/>
          </a:xfrm>
          <a:solidFill>
            <a:schemeClr val="bg1"/>
          </a:solidFill>
        </p:spPr>
        <p:txBody>
          <a:bodyPr/>
          <a:lstStyle/>
          <a:p>
            <a:r>
              <a:rPr lang="en-US"/>
              <a:t>Click icon to add picture</a:t>
            </a:r>
            <a:endParaRPr lang="da-DK"/>
          </a:p>
        </p:txBody>
      </p:sp>
      <p:sp>
        <p:nvSpPr>
          <p:cNvPr id="40" name="Text Placeholder 7">
            <a:extLst>
              <a:ext uri="{FF2B5EF4-FFF2-40B4-BE49-F238E27FC236}">
                <a16:creationId xmlns:a16="http://schemas.microsoft.com/office/drawing/2014/main" id="{1F874FC4-C8E8-A34D-A00A-031D2ADF0A1A}"/>
              </a:ext>
            </a:extLst>
          </p:cNvPr>
          <p:cNvSpPr>
            <a:spLocks noGrp="1"/>
          </p:cNvSpPr>
          <p:nvPr>
            <p:ph type="body" sz="quarter" idx="27"/>
          </p:nvPr>
        </p:nvSpPr>
        <p:spPr>
          <a:xfrm>
            <a:off x="3467101" y="293623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41" name="Picture Placeholder 3">
            <a:extLst>
              <a:ext uri="{FF2B5EF4-FFF2-40B4-BE49-F238E27FC236}">
                <a16:creationId xmlns:a16="http://schemas.microsoft.com/office/drawing/2014/main" id="{57EBB200-ECC7-9641-86C4-86660F3E31AB}"/>
              </a:ext>
            </a:extLst>
          </p:cNvPr>
          <p:cNvSpPr>
            <a:spLocks noGrp="1"/>
          </p:cNvSpPr>
          <p:nvPr>
            <p:ph type="pic" sz="quarter" idx="28"/>
          </p:nvPr>
        </p:nvSpPr>
        <p:spPr>
          <a:xfrm>
            <a:off x="3467100" y="3814394"/>
            <a:ext cx="2520950" cy="1260000"/>
          </a:xfrm>
          <a:solidFill>
            <a:schemeClr val="bg1"/>
          </a:solidFill>
        </p:spPr>
        <p:txBody>
          <a:bodyPr/>
          <a:lstStyle/>
          <a:p>
            <a:r>
              <a:rPr lang="en-US"/>
              <a:t>Click icon to add picture</a:t>
            </a:r>
            <a:endParaRPr lang="da-DK"/>
          </a:p>
        </p:txBody>
      </p:sp>
      <p:sp>
        <p:nvSpPr>
          <p:cNvPr id="42" name="Text Placeholder 7">
            <a:extLst>
              <a:ext uri="{FF2B5EF4-FFF2-40B4-BE49-F238E27FC236}">
                <a16:creationId xmlns:a16="http://schemas.microsoft.com/office/drawing/2014/main" id="{0CC41086-9437-9840-A523-E2C0CF21ABA7}"/>
              </a:ext>
            </a:extLst>
          </p:cNvPr>
          <p:cNvSpPr>
            <a:spLocks noGrp="1"/>
          </p:cNvSpPr>
          <p:nvPr>
            <p:ph type="body" sz="quarter" idx="29"/>
          </p:nvPr>
        </p:nvSpPr>
        <p:spPr>
          <a:xfrm>
            <a:off x="3467101" y="516882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43" name="Picture Placeholder 3">
            <a:extLst>
              <a:ext uri="{FF2B5EF4-FFF2-40B4-BE49-F238E27FC236}">
                <a16:creationId xmlns:a16="http://schemas.microsoft.com/office/drawing/2014/main" id="{6048C4AF-EC3A-EF40-B3C9-74F2BD765959}"/>
              </a:ext>
            </a:extLst>
          </p:cNvPr>
          <p:cNvSpPr>
            <a:spLocks noGrp="1"/>
          </p:cNvSpPr>
          <p:nvPr>
            <p:ph type="pic" sz="quarter" idx="30"/>
          </p:nvPr>
        </p:nvSpPr>
        <p:spPr>
          <a:xfrm>
            <a:off x="6226813" y="1581804"/>
            <a:ext cx="2520950" cy="1260000"/>
          </a:xfrm>
          <a:solidFill>
            <a:schemeClr val="bg1"/>
          </a:solidFill>
        </p:spPr>
        <p:txBody>
          <a:bodyPr/>
          <a:lstStyle/>
          <a:p>
            <a:r>
              <a:rPr lang="en-US"/>
              <a:t>Click icon to add picture</a:t>
            </a:r>
            <a:endParaRPr lang="da-DK"/>
          </a:p>
        </p:txBody>
      </p:sp>
      <p:sp>
        <p:nvSpPr>
          <p:cNvPr id="44" name="Text Placeholder 7">
            <a:extLst>
              <a:ext uri="{FF2B5EF4-FFF2-40B4-BE49-F238E27FC236}">
                <a16:creationId xmlns:a16="http://schemas.microsoft.com/office/drawing/2014/main" id="{57D291AE-105F-D94A-9D15-B4265EB9E76F}"/>
              </a:ext>
            </a:extLst>
          </p:cNvPr>
          <p:cNvSpPr>
            <a:spLocks noGrp="1"/>
          </p:cNvSpPr>
          <p:nvPr>
            <p:ph type="body" sz="quarter" idx="31"/>
          </p:nvPr>
        </p:nvSpPr>
        <p:spPr>
          <a:xfrm>
            <a:off x="6226814" y="293623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45" name="Picture Placeholder 3">
            <a:extLst>
              <a:ext uri="{FF2B5EF4-FFF2-40B4-BE49-F238E27FC236}">
                <a16:creationId xmlns:a16="http://schemas.microsoft.com/office/drawing/2014/main" id="{74081152-C278-A844-8465-D9EECE8672B4}"/>
              </a:ext>
            </a:extLst>
          </p:cNvPr>
          <p:cNvSpPr>
            <a:spLocks noGrp="1"/>
          </p:cNvSpPr>
          <p:nvPr>
            <p:ph type="pic" sz="quarter" idx="32"/>
          </p:nvPr>
        </p:nvSpPr>
        <p:spPr>
          <a:xfrm>
            <a:off x="6226813" y="3814394"/>
            <a:ext cx="2520950" cy="1260000"/>
          </a:xfrm>
          <a:solidFill>
            <a:schemeClr val="bg1"/>
          </a:solidFill>
        </p:spPr>
        <p:txBody>
          <a:bodyPr/>
          <a:lstStyle/>
          <a:p>
            <a:r>
              <a:rPr lang="en-US"/>
              <a:t>Click icon to add picture</a:t>
            </a:r>
            <a:endParaRPr lang="da-DK"/>
          </a:p>
        </p:txBody>
      </p:sp>
      <p:sp>
        <p:nvSpPr>
          <p:cNvPr id="46" name="Text Placeholder 7">
            <a:extLst>
              <a:ext uri="{FF2B5EF4-FFF2-40B4-BE49-F238E27FC236}">
                <a16:creationId xmlns:a16="http://schemas.microsoft.com/office/drawing/2014/main" id="{3D9D1CA7-87BC-BF4F-9E26-BC9BE871548D}"/>
              </a:ext>
            </a:extLst>
          </p:cNvPr>
          <p:cNvSpPr>
            <a:spLocks noGrp="1"/>
          </p:cNvSpPr>
          <p:nvPr>
            <p:ph type="body" sz="quarter" idx="33"/>
          </p:nvPr>
        </p:nvSpPr>
        <p:spPr>
          <a:xfrm>
            <a:off x="6226814" y="516882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157079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reaker rø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0E46EF-8318-D841-B303-A501C0EBEEEB}"/>
              </a:ext>
            </a:extLst>
          </p:cNvPr>
          <p:cNvSpPr/>
          <p:nvPr/>
        </p:nvSpPr>
        <p:spPr>
          <a:xfrm>
            <a:off x="442913"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47D99E0C-9DDD-C548-8974-EB6B9028E3E8}"/>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1C9B0C79-818E-3D49-B8D7-5DF32C530EE8}"/>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DFA1125-79F9-4C45-A8E1-709E753CDB8A}"/>
              </a:ext>
            </a:extLst>
          </p:cNvPr>
          <p:cNvSpPr>
            <a:spLocks noGrp="1"/>
          </p:cNvSpPr>
          <p:nvPr>
            <p:ph type="ftr" sz="quarter" idx="10"/>
          </p:nvPr>
        </p:nvSpPr>
        <p:spPr/>
        <p:txBody>
          <a:bodyPr/>
          <a:lstStyle/>
          <a:p>
            <a:endParaRPr lang="en-GB"/>
          </a:p>
        </p:txBody>
      </p:sp>
      <p:sp>
        <p:nvSpPr>
          <p:cNvPr id="7" name="Slide Number Placeholder 6">
            <a:extLst>
              <a:ext uri="{FF2B5EF4-FFF2-40B4-BE49-F238E27FC236}">
                <a16:creationId xmlns:a16="http://schemas.microsoft.com/office/drawing/2014/main" id="{F204F720-23EC-F84C-93B3-87F966FCCF5E}"/>
              </a:ext>
            </a:extLst>
          </p:cNvPr>
          <p:cNvSpPr>
            <a:spLocks noGrp="1"/>
          </p:cNvSpPr>
          <p:nvPr>
            <p:ph type="sldNum" sz="quarter" idx="11"/>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243532577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illedside 8 st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9173B-3373-934F-9F99-F3D990AFB2C6}"/>
              </a:ext>
            </a:extLst>
          </p:cNvPr>
          <p:cNvSpPr/>
          <p:nvPr/>
        </p:nvSpPr>
        <p:spPr>
          <a:xfrm>
            <a:off x="442912" y="476250"/>
            <a:ext cx="11306175" cy="5905500"/>
          </a:xfrm>
          <a:prstGeom prst="rect">
            <a:avLst/>
          </a:prstGeom>
          <a:solidFill>
            <a:srgbClr val="D2E1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Picture Placeholder 3">
            <a:extLst>
              <a:ext uri="{FF2B5EF4-FFF2-40B4-BE49-F238E27FC236}">
                <a16:creationId xmlns:a16="http://schemas.microsoft.com/office/drawing/2014/main" id="{82D68093-DFD8-DF49-9E68-1D337E24EEBC}"/>
              </a:ext>
            </a:extLst>
          </p:cNvPr>
          <p:cNvSpPr>
            <a:spLocks noGrp="1"/>
          </p:cNvSpPr>
          <p:nvPr>
            <p:ph type="pic" sz="quarter" idx="10"/>
          </p:nvPr>
        </p:nvSpPr>
        <p:spPr>
          <a:xfrm>
            <a:off x="707387" y="1581804"/>
            <a:ext cx="2520950" cy="1260000"/>
          </a:xfrm>
          <a:solidFill>
            <a:schemeClr val="bg1"/>
          </a:solidFill>
        </p:spPr>
        <p:txBody>
          <a:bodyPr/>
          <a:lstStyle/>
          <a:p>
            <a:r>
              <a:rPr lang="en-US"/>
              <a:t>Click icon to add picture</a:t>
            </a:r>
            <a:endParaRPr lang="da-DK"/>
          </a:p>
        </p:txBody>
      </p:sp>
      <p:sp>
        <p:nvSpPr>
          <p:cNvPr id="8" name="Text Placeholder 7">
            <a:extLst>
              <a:ext uri="{FF2B5EF4-FFF2-40B4-BE49-F238E27FC236}">
                <a16:creationId xmlns:a16="http://schemas.microsoft.com/office/drawing/2014/main" id="{DEF5645B-3D4E-AE42-80C1-FBD1A850B6AB}"/>
              </a:ext>
            </a:extLst>
          </p:cNvPr>
          <p:cNvSpPr>
            <a:spLocks noGrp="1"/>
          </p:cNvSpPr>
          <p:nvPr>
            <p:ph type="body" sz="quarter" idx="11"/>
          </p:nvPr>
        </p:nvSpPr>
        <p:spPr>
          <a:xfrm>
            <a:off x="707388" y="293623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3" name="Title 2">
            <a:extLst>
              <a:ext uri="{FF2B5EF4-FFF2-40B4-BE49-F238E27FC236}">
                <a16:creationId xmlns:a16="http://schemas.microsoft.com/office/drawing/2014/main" id="{5726F7A2-CDF9-7D41-8F43-1EF10BF89E25}"/>
              </a:ext>
            </a:extLst>
          </p:cNvPr>
          <p:cNvSpPr>
            <a:spLocks noGrp="1"/>
          </p:cNvSpPr>
          <p:nvPr>
            <p:ph type="title"/>
          </p:nvPr>
        </p:nvSpPr>
        <p:spPr/>
        <p:txBody>
          <a:bodyPr/>
          <a:lstStyle/>
          <a:p>
            <a:r>
              <a:rPr lang="en-US"/>
              <a:t>Click to edit Master title style</a:t>
            </a:r>
            <a:endParaRPr lang="da-DK"/>
          </a:p>
        </p:txBody>
      </p:sp>
      <p:sp>
        <p:nvSpPr>
          <p:cNvPr id="5" name="Footer Placeholder 4">
            <a:extLst>
              <a:ext uri="{FF2B5EF4-FFF2-40B4-BE49-F238E27FC236}">
                <a16:creationId xmlns:a16="http://schemas.microsoft.com/office/drawing/2014/main" id="{F2844981-1A61-7246-A6E8-0B10FEA38C78}"/>
              </a:ext>
            </a:extLst>
          </p:cNvPr>
          <p:cNvSpPr>
            <a:spLocks noGrp="1"/>
          </p:cNvSpPr>
          <p:nvPr>
            <p:ph type="ftr" sz="quarter" idx="22"/>
          </p:nvPr>
        </p:nvSpPr>
        <p:spPr/>
        <p:txBody>
          <a:bodyPr/>
          <a:lstStyle/>
          <a:p>
            <a:endParaRPr lang="en-GB"/>
          </a:p>
        </p:txBody>
      </p:sp>
      <p:sp>
        <p:nvSpPr>
          <p:cNvPr id="6" name="Slide Number Placeholder 5">
            <a:extLst>
              <a:ext uri="{FF2B5EF4-FFF2-40B4-BE49-F238E27FC236}">
                <a16:creationId xmlns:a16="http://schemas.microsoft.com/office/drawing/2014/main" id="{BB947A67-CF8B-564A-9F0B-75ECE0A38B7C}"/>
              </a:ext>
            </a:extLst>
          </p:cNvPr>
          <p:cNvSpPr>
            <a:spLocks noGrp="1"/>
          </p:cNvSpPr>
          <p:nvPr>
            <p:ph type="sldNum" sz="quarter" idx="23"/>
          </p:nvPr>
        </p:nvSpPr>
        <p:spPr/>
        <p:txBody>
          <a:bodyPr/>
          <a:lstStyle/>
          <a:p>
            <a:fld id="{8873C856-2D42-774B-9F3D-A3E810E10692}" type="slidenum">
              <a:rPr lang="en-GB" smtClean="0"/>
              <a:t>‹#›</a:t>
            </a:fld>
            <a:endParaRPr lang="en-GB"/>
          </a:p>
        </p:txBody>
      </p:sp>
      <p:sp>
        <p:nvSpPr>
          <p:cNvPr id="30" name="Picture Placeholder 3">
            <a:extLst>
              <a:ext uri="{FF2B5EF4-FFF2-40B4-BE49-F238E27FC236}">
                <a16:creationId xmlns:a16="http://schemas.microsoft.com/office/drawing/2014/main" id="{DEAD1EA2-36EF-EB4F-843E-58E125AB79F3}"/>
              </a:ext>
            </a:extLst>
          </p:cNvPr>
          <p:cNvSpPr>
            <a:spLocks noGrp="1"/>
          </p:cNvSpPr>
          <p:nvPr>
            <p:ph type="pic" sz="quarter" idx="24"/>
          </p:nvPr>
        </p:nvSpPr>
        <p:spPr>
          <a:xfrm>
            <a:off x="707387" y="3814394"/>
            <a:ext cx="2520950" cy="1260000"/>
          </a:xfrm>
          <a:solidFill>
            <a:schemeClr val="bg1"/>
          </a:solidFill>
        </p:spPr>
        <p:txBody>
          <a:bodyPr/>
          <a:lstStyle/>
          <a:p>
            <a:r>
              <a:rPr lang="en-US"/>
              <a:t>Click icon to add picture</a:t>
            </a:r>
            <a:endParaRPr lang="da-DK"/>
          </a:p>
        </p:txBody>
      </p:sp>
      <p:sp>
        <p:nvSpPr>
          <p:cNvPr id="31" name="Text Placeholder 7">
            <a:extLst>
              <a:ext uri="{FF2B5EF4-FFF2-40B4-BE49-F238E27FC236}">
                <a16:creationId xmlns:a16="http://schemas.microsoft.com/office/drawing/2014/main" id="{4ED1254F-6808-4245-B4F0-B9CF6D0A000D}"/>
              </a:ext>
            </a:extLst>
          </p:cNvPr>
          <p:cNvSpPr>
            <a:spLocks noGrp="1"/>
          </p:cNvSpPr>
          <p:nvPr>
            <p:ph type="body" sz="quarter" idx="25"/>
          </p:nvPr>
        </p:nvSpPr>
        <p:spPr>
          <a:xfrm>
            <a:off x="707388" y="516882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39" name="Picture Placeholder 3">
            <a:extLst>
              <a:ext uri="{FF2B5EF4-FFF2-40B4-BE49-F238E27FC236}">
                <a16:creationId xmlns:a16="http://schemas.microsoft.com/office/drawing/2014/main" id="{D1F452BF-FBF4-154A-9AE2-52C438A8041D}"/>
              </a:ext>
            </a:extLst>
          </p:cNvPr>
          <p:cNvSpPr>
            <a:spLocks noGrp="1"/>
          </p:cNvSpPr>
          <p:nvPr>
            <p:ph type="pic" sz="quarter" idx="26"/>
          </p:nvPr>
        </p:nvSpPr>
        <p:spPr>
          <a:xfrm>
            <a:off x="3467100" y="1581804"/>
            <a:ext cx="2520950" cy="1260000"/>
          </a:xfrm>
          <a:solidFill>
            <a:schemeClr val="bg1"/>
          </a:solidFill>
        </p:spPr>
        <p:txBody>
          <a:bodyPr/>
          <a:lstStyle/>
          <a:p>
            <a:r>
              <a:rPr lang="en-US"/>
              <a:t>Click icon to add picture</a:t>
            </a:r>
            <a:endParaRPr lang="da-DK"/>
          </a:p>
        </p:txBody>
      </p:sp>
      <p:sp>
        <p:nvSpPr>
          <p:cNvPr id="40" name="Text Placeholder 7">
            <a:extLst>
              <a:ext uri="{FF2B5EF4-FFF2-40B4-BE49-F238E27FC236}">
                <a16:creationId xmlns:a16="http://schemas.microsoft.com/office/drawing/2014/main" id="{1F874FC4-C8E8-A34D-A00A-031D2ADF0A1A}"/>
              </a:ext>
            </a:extLst>
          </p:cNvPr>
          <p:cNvSpPr>
            <a:spLocks noGrp="1"/>
          </p:cNvSpPr>
          <p:nvPr>
            <p:ph type="body" sz="quarter" idx="27"/>
          </p:nvPr>
        </p:nvSpPr>
        <p:spPr>
          <a:xfrm>
            <a:off x="3467101" y="293623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41" name="Picture Placeholder 3">
            <a:extLst>
              <a:ext uri="{FF2B5EF4-FFF2-40B4-BE49-F238E27FC236}">
                <a16:creationId xmlns:a16="http://schemas.microsoft.com/office/drawing/2014/main" id="{57EBB200-ECC7-9641-86C4-86660F3E31AB}"/>
              </a:ext>
            </a:extLst>
          </p:cNvPr>
          <p:cNvSpPr>
            <a:spLocks noGrp="1"/>
          </p:cNvSpPr>
          <p:nvPr>
            <p:ph type="pic" sz="quarter" idx="28"/>
          </p:nvPr>
        </p:nvSpPr>
        <p:spPr>
          <a:xfrm>
            <a:off x="3467100" y="3814394"/>
            <a:ext cx="2520950" cy="1260000"/>
          </a:xfrm>
          <a:solidFill>
            <a:schemeClr val="bg1"/>
          </a:solidFill>
        </p:spPr>
        <p:txBody>
          <a:bodyPr/>
          <a:lstStyle/>
          <a:p>
            <a:r>
              <a:rPr lang="en-US"/>
              <a:t>Click icon to add picture</a:t>
            </a:r>
            <a:endParaRPr lang="da-DK"/>
          </a:p>
        </p:txBody>
      </p:sp>
      <p:sp>
        <p:nvSpPr>
          <p:cNvPr id="42" name="Text Placeholder 7">
            <a:extLst>
              <a:ext uri="{FF2B5EF4-FFF2-40B4-BE49-F238E27FC236}">
                <a16:creationId xmlns:a16="http://schemas.microsoft.com/office/drawing/2014/main" id="{0CC41086-9437-9840-A523-E2C0CF21ABA7}"/>
              </a:ext>
            </a:extLst>
          </p:cNvPr>
          <p:cNvSpPr>
            <a:spLocks noGrp="1"/>
          </p:cNvSpPr>
          <p:nvPr>
            <p:ph type="body" sz="quarter" idx="29"/>
          </p:nvPr>
        </p:nvSpPr>
        <p:spPr>
          <a:xfrm>
            <a:off x="3467101" y="516882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43" name="Picture Placeholder 3">
            <a:extLst>
              <a:ext uri="{FF2B5EF4-FFF2-40B4-BE49-F238E27FC236}">
                <a16:creationId xmlns:a16="http://schemas.microsoft.com/office/drawing/2014/main" id="{6048C4AF-EC3A-EF40-B3C9-74F2BD765959}"/>
              </a:ext>
            </a:extLst>
          </p:cNvPr>
          <p:cNvSpPr>
            <a:spLocks noGrp="1"/>
          </p:cNvSpPr>
          <p:nvPr>
            <p:ph type="pic" sz="quarter" idx="30"/>
          </p:nvPr>
        </p:nvSpPr>
        <p:spPr>
          <a:xfrm>
            <a:off x="6226813" y="1581804"/>
            <a:ext cx="2520950" cy="1260000"/>
          </a:xfrm>
          <a:solidFill>
            <a:schemeClr val="bg1"/>
          </a:solidFill>
        </p:spPr>
        <p:txBody>
          <a:bodyPr/>
          <a:lstStyle/>
          <a:p>
            <a:r>
              <a:rPr lang="en-US"/>
              <a:t>Click icon to add picture</a:t>
            </a:r>
            <a:endParaRPr lang="da-DK"/>
          </a:p>
        </p:txBody>
      </p:sp>
      <p:sp>
        <p:nvSpPr>
          <p:cNvPr id="44" name="Text Placeholder 7">
            <a:extLst>
              <a:ext uri="{FF2B5EF4-FFF2-40B4-BE49-F238E27FC236}">
                <a16:creationId xmlns:a16="http://schemas.microsoft.com/office/drawing/2014/main" id="{57D291AE-105F-D94A-9D15-B4265EB9E76F}"/>
              </a:ext>
            </a:extLst>
          </p:cNvPr>
          <p:cNvSpPr>
            <a:spLocks noGrp="1"/>
          </p:cNvSpPr>
          <p:nvPr>
            <p:ph type="body" sz="quarter" idx="31"/>
          </p:nvPr>
        </p:nvSpPr>
        <p:spPr>
          <a:xfrm>
            <a:off x="6226814" y="293623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45" name="Picture Placeholder 3">
            <a:extLst>
              <a:ext uri="{FF2B5EF4-FFF2-40B4-BE49-F238E27FC236}">
                <a16:creationId xmlns:a16="http://schemas.microsoft.com/office/drawing/2014/main" id="{74081152-C278-A844-8465-D9EECE8672B4}"/>
              </a:ext>
            </a:extLst>
          </p:cNvPr>
          <p:cNvSpPr>
            <a:spLocks noGrp="1"/>
          </p:cNvSpPr>
          <p:nvPr>
            <p:ph type="pic" sz="quarter" idx="32"/>
          </p:nvPr>
        </p:nvSpPr>
        <p:spPr>
          <a:xfrm>
            <a:off x="6226813" y="3814394"/>
            <a:ext cx="2520950" cy="1260000"/>
          </a:xfrm>
          <a:solidFill>
            <a:schemeClr val="bg1"/>
          </a:solidFill>
        </p:spPr>
        <p:txBody>
          <a:bodyPr/>
          <a:lstStyle/>
          <a:p>
            <a:r>
              <a:rPr lang="en-US"/>
              <a:t>Click icon to add picture</a:t>
            </a:r>
            <a:endParaRPr lang="da-DK"/>
          </a:p>
        </p:txBody>
      </p:sp>
      <p:sp>
        <p:nvSpPr>
          <p:cNvPr id="46" name="Text Placeholder 7">
            <a:extLst>
              <a:ext uri="{FF2B5EF4-FFF2-40B4-BE49-F238E27FC236}">
                <a16:creationId xmlns:a16="http://schemas.microsoft.com/office/drawing/2014/main" id="{3D9D1CA7-87BC-BF4F-9E26-BC9BE871548D}"/>
              </a:ext>
            </a:extLst>
          </p:cNvPr>
          <p:cNvSpPr>
            <a:spLocks noGrp="1"/>
          </p:cNvSpPr>
          <p:nvPr>
            <p:ph type="body" sz="quarter" idx="33"/>
          </p:nvPr>
        </p:nvSpPr>
        <p:spPr>
          <a:xfrm>
            <a:off x="6226814" y="516882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18" name="Picture Placeholder 3">
            <a:extLst>
              <a:ext uri="{FF2B5EF4-FFF2-40B4-BE49-F238E27FC236}">
                <a16:creationId xmlns:a16="http://schemas.microsoft.com/office/drawing/2014/main" id="{7DD00037-4C19-354C-9DF2-75E4FBA4A999}"/>
              </a:ext>
            </a:extLst>
          </p:cNvPr>
          <p:cNvSpPr>
            <a:spLocks noGrp="1"/>
          </p:cNvSpPr>
          <p:nvPr>
            <p:ph type="pic" sz="quarter" idx="34"/>
          </p:nvPr>
        </p:nvSpPr>
        <p:spPr>
          <a:xfrm>
            <a:off x="8986526" y="1581804"/>
            <a:ext cx="2520950" cy="1260000"/>
          </a:xfrm>
          <a:solidFill>
            <a:schemeClr val="bg1"/>
          </a:solidFill>
        </p:spPr>
        <p:txBody>
          <a:bodyPr/>
          <a:lstStyle/>
          <a:p>
            <a:r>
              <a:rPr lang="en-US"/>
              <a:t>Click icon to add picture</a:t>
            </a:r>
            <a:endParaRPr lang="da-DK"/>
          </a:p>
        </p:txBody>
      </p:sp>
      <p:sp>
        <p:nvSpPr>
          <p:cNvPr id="19" name="Text Placeholder 7">
            <a:extLst>
              <a:ext uri="{FF2B5EF4-FFF2-40B4-BE49-F238E27FC236}">
                <a16:creationId xmlns:a16="http://schemas.microsoft.com/office/drawing/2014/main" id="{8476360D-DE3A-BC4B-A80D-17FEF246622E}"/>
              </a:ext>
            </a:extLst>
          </p:cNvPr>
          <p:cNvSpPr>
            <a:spLocks noGrp="1"/>
          </p:cNvSpPr>
          <p:nvPr>
            <p:ph type="body" sz="quarter" idx="35"/>
          </p:nvPr>
        </p:nvSpPr>
        <p:spPr>
          <a:xfrm>
            <a:off x="8986527" y="293623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20" name="Picture Placeholder 3">
            <a:extLst>
              <a:ext uri="{FF2B5EF4-FFF2-40B4-BE49-F238E27FC236}">
                <a16:creationId xmlns:a16="http://schemas.microsoft.com/office/drawing/2014/main" id="{9FD317D8-FF02-9F4F-BF09-114B090160AD}"/>
              </a:ext>
            </a:extLst>
          </p:cNvPr>
          <p:cNvSpPr>
            <a:spLocks noGrp="1"/>
          </p:cNvSpPr>
          <p:nvPr>
            <p:ph type="pic" sz="quarter" idx="36"/>
          </p:nvPr>
        </p:nvSpPr>
        <p:spPr>
          <a:xfrm>
            <a:off x="8986526" y="3814394"/>
            <a:ext cx="2520950" cy="1260000"/>
          </a:xfrm>
          <a:solidFill>
            <a:schemeClr val="bg1"/>
          </a:solidFill>
        </p:spPr>
        <p:txBody>
          <a:bodyPr/>
          <a:lstStyle/>
          <a:p>
            <a:r>
              <a:rPr lang="en-US"/>
              <a:t>Click icon to add picture</a:t>
            </a:r>
            <a:endParaRPr lang="da-DK"/>
          </a:p>
        </p:txBody>
      </p:sp>
      <p:sp>
        <p:nvSpPr>
          <p:cNvPr id="21" name="Text Placeholder 7">
            <a:extLst>
              <a:ext uri="{FF2B5EF4-FFF2-40B4-BE49-F238E27FC236}">
                <a16:creationId xmlns:a16="http://schemas.microsoft.com/office/drawing/2014/main" id="{A6303835-E4A7-6F4C-8416-4BE0B53B2D90}"/>
              </a:ext>
            </a:extLst>
          </p:cNvPr>
          <p:cNvSpPr>
            <a:spLocks noGrp="1"/>
          </p:cNvSpPr>
          <p:nvPr>
            <p:ph type="body" sz="quarter" idx="37"/>
          </p:nvPr>
        </p:nvSpPr>
        <p:spPr>
          <a:xfrm>
            <a:off x="8986527" y="5168823"/>
            <a:ext cx="2520950" cy="758712"/>
          </a:xfrm>
        </p:spPr>
        <p:txBody>
          <a:bodyPr/>
          <a:lstStyle>
            <a:lvl1pPr marL="0" indent="0">
              <a:buNone/>
              <a:defRPr sz="13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Tree>
    <p:extLst>
      <p:ext uri="{BB962C8B-B14F-4D97-AF65-F5344CB8AC3E}">
        <p14:creationId xmlns:p14="http://schemas.microsoft.com/office/powerpoint/2010/main" val="2282061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verskrift + beige s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Footer Placeholder 3">
            <a:extLst>
              <a:ext uri="{FF2B5EF4-FFF2-40B4-BE49-F238E27FC236}">
                <a16:creationId xmlns:a16="http://schemas.microsoft.com/office/drawing/2014/main" id="{D591B2E0-A663-D04E-BEC8-F2E9C6222138}"/>
              </a:ext>
            </a:extLst>
          </p:cNvPr>
          <p:cNvSpPr>
            <a:spLocks noGrp="1"/>
          </p:cNvSpPr>
          <p:nvPr>
            <p:ph type="ftr" sz="quarter" idx="10"/>
          </p:nvPr>
        </p:nvSpPr>
        <p:spPr/>
        <p:txBody>
          <a:bodyPr/>
          <a:lstStyle/>
          <a:p>
            <a:endParaRPr lang="en-GB"/>
          </a:p>
        </p:txBody>
      </p:sp>
      <p:sp>
        <p:nvSpPr>
          <p:cNvPr id="8" name="Slide Number Placeholder 7">
            <a:extLst>
              <a:ext uri="{FF2B5EF4-FFF2-40B4-BE49-F238E27FC236}">
                <a16:creationId xmlns:a16="http://schemas.microsoft.com/office/drawing/2014/main" id="{BF06D1AD-86B6-934B-A52C-4692CD71992B}"/>
              </a:ext>
            </a:extLst>
          </p:cNvPr>
          <p:cNvSpPr>
            <a:spLocks noGrp="1"/>
          </p:cNvSpPr>
          <p:nvPr>
            <p:ph type="sldNum" sz="quarter" idx="11"/>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1651031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Visuals + tekst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7" name="Footer Placeholder 6">
            <a:extLst>
              <a:ext uri="{FF2B5EF4-FFF2-40B4-BE49-F238E27FC236}">
                <a16:creationId xmlns:a16="http://schemas.microsoft.com/office/drawing/2014/main" id="{A9A5870E-98D5-8146-B0C4-20630FAD6F71}"/>
              </a:ext>
            </a:extLst>
          </p:cNvPr>
          <p:cNvSpPr>
            <a:spLocks noGrp="1"/>
          </p:cNvSpPr>
          <p:nvPr>
            <p:ph type="ftr" sz="quarter" idx="12"/>
          </p:nvPr>
        </p:nvSpPr>
        <p:spPr/>
        <p:txBody>
          <a:bodyPr/>
          <a:lstStyle/>
          <a:p>
            <a:endParaRPr lang="en-GB"/>
          </a:p>
        </p:txBody>
      </p:sp>
      <p:sp>
        <p:nvSpPr>
          <p:cNvPr id="8" name="Slide Number Placeholder 7">
            <a:extLst>
              <a:ext uri="{FF2B5EF4-FFF2-40B4-BE49-F238E27FC236}">
                <a16:creationId xmlns:a16="http://schemas.microsoft.com/office/drawing/2014/main" id="{501479B7-718F-4445-A5D3-16876398639D}"/>
              </a:ext>
            </a:extLst>
          </p:cNvPr>
          <p:cNvSpPr>
            <a:spLocks noGrp="1"/>
          </p:cNvSpPr>
          <p:nvPr>
            <p:ph type="sldNum" sz="quarter" idx="13"/>
          </p:nvPr>
        </p:nvSpPr>
        <p:spPr/>
        <p:txBody>
          <a:bodyPr/>
          <a:lstStyle/>
          <a:p>
            <a:fld id="{8873C856-2D42-774B-9F3D-A3E810E10692}" type="slidenum">
              <a:rPr lang="en-GB" smtClean="0"/>
              <a:t>‹#›</a:t>
            </a:fld>
            <a:endParaRPr lang="en-GB"/>
          </a:p>
        </p:txBody>
      </p:sp>
      <p:sp>
        <p:nvSpPr>
          <p:cNvPr id="11" name="Content Placeholder 9">
            <a:extLst>
              <a:ext uri="{FF2B5EF4-FFF2-40B4-BE49-F238E27FC236}">
                <a16:creationId xmlns:a16="http://schemas.microsoft.com/office/drawing/2014/main" id="{79614527-5D80-4346-BEB8-5826F4623FA4}"/>
              </a:ext>
            </a:extLst>
          </p:cNvPr>
          <p:cNvSpPr>
            <a:spLocks noGrp="1"/>
          </p:cNvSpPr>
          <p:nvPr>
            <p:ph sz="quarter" idx="16" hasCustomPrompt="1"/>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Visual</a:t>
            </a:r>
            <a:endParaRPr lang="da-DK"/>
          </a:p>
        </p:txBody>
      </p:sp>
      <p:sp>
        <p:nvSpPr>
          <p:cNvPr id="9" name="Content Placeholder 9">
            <a:extLst>
              <a:ext uri="{FF2B5EF4-FFF2-40B4-BE49-F238E27FC236}">
                <a16:creationId xmlns:a16="http://schemas.microsoft.com/office/drawing/2014/main" id="{4B52061D-3254-6947-A8F2-6FA65049A46A}"/>
              </a:ext>
            </a:extLst>
          </p:cNvPr>
          <p:cNvSpPr>
            <a:spLocks noGrp="1"/>
          </p:cNvSpPr>
          <p:nvPr>
            <p:ph sz="quarter" idx="14"/>
          </p:nvPr>
        </p:nvSpPr>
        <p:spPr>
          <a:xfrm>
            <a:off x="6253162"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858393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 sektioner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89502"/>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Content Placeholder 3">
            <a:extLst>
              <a:ext uri="{FF2B5EF4-FFF2-40B4-BE49-F238E27FC236}">
                <a16:creationId xmlns:a16="http://schemas.microsoft.com/office/drawing/2014/main" id="{129F070C-6DE2-9348-98FE-F6D1D0AB984C}"/>
              </a:ext>
            </a:extLst>
          </p:cNvPr>
          <p:cNvSpPr>
            <a:spLocks noGrp="1"/>
          </p:cNvSpPr>
          <p:nvPr>
            <p:ph sz="quarter" idx="10"/>
          </p:nvPr>
        </p:nvSpPr>
        <p:spPr>
          <a:xfrm>
            <a:off x="708025"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0" name="Content Placeholder 3">
            <a:extLst>
              <a:ext uri="{FF2B5EF4-FFF2-40B4-BE49-F238E27FC236}">
                <a16:creationId xmlns:a16="http://schemas.microsoft.com/office/drawing/2014/main" id="{4134C715-3928-4F49-989D-94BD425FB5C9}"/>
              </a:ext>
            </a:extLst>
          </p:cNvPr>
          <p:cNvSpPr>
            <a:spLocks noGrp="1"/>
          </p:cNvSpPr>
          <p:nvPr>
            <p:ph sz="quarter" idx="11"/>
          </p:nvPr>
        </p:nvSpPr>
        <p:spPr>
          <a:xfrm>
            <a:off x="708025" y="4017637"/>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1" name="Content Placeholder 3">
            <a:extLst>
              <a:ext uri="{FF2B5EF4-FFF2-40B4-BE49-F238E27FC236}">
                <a16:creationId xmlns:a16="http://schemas.microsoft.com/office/drawing/2014/main" id="{79D89141-4624-3B4F-B86A-6D591F161DC2}"/>
              </a:ext>
            </a:extLst>
          </p:cNvPr>
          <p:cNvSpPr>
            <a:spLocks noGrp="1"/>
          </p:cNvSpPr>
          <p:nvPr>
            <p:ph sz="quarter" idx="12"/>
          </p:nvPr>
        </p:nvSpPr>
        <p:spPr>
          <a:xfrm>
            <a:off x="6240462" y="1581150"/>
            <a:ext cx="5243513"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2" name="Content Placeholder 3">
            <a:extLst>
              <a:ext uri="{FF2B5EF4-FFF2-40B4-BE49-F238E27FC236}">
                <a16:creationId xmlns:a16="http://schemas.microsoft.com/office/drawing/2014/main" id="{826D4B8B-3C4A-0A40-BE25-9132E8F20925}"/>
              </a:ext>
            </a:extLst>
          </p:cNvPr>
          <p:cNvSpPr>
            <a:spLocks noGrp="1"/>
          </p:cNvSpPr>
          <p:nvPr>
            <p:ph sz="quarter" idx="13"/>
          </p:nvPr>
        </p:nvSpPr>
        <p:spPr>
          <a:xfrm>
            <a:off x="6240463" y="4017637"/>
            <a:ext cx="5243512" cy="2111701"/>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Footer Placeholder 12">
            <a:extLst>
              <a:ext uri="{FF2B5EF4-FFF2-40B4-BE49-F238E27FC236}">
                <a16:creationId xmlns:a16="http://schemas.microsoft.com/office/drawing/2014/main" id="{EC727FF5-5E9F-C248-A831-E869965C49C5}"/>
              </a:ext>
            </a:extLst>
          </p:cNvPr>
          <p:cNvSpPr>
            <a:spLocks noGrp="1"/>
          </p:cNvSpPr>
          <p:nvPr>
            <p:ph type="ftr" sz="quarter" idx="14"/>
          </p:nvPr>
        </p:nvSpPr>
        <p:spPr/>
        <p:txBody>
          <a:bodyPr/>
          <a:lstStyle/>
          <a:p>
            <a:endParaRPr lang="en-GB"/>
          </a:p>
        </p:txBody>
      </p:sp>
      <p:sp>
        <p:nvSpPr>
          <p:cNvPr id="14" name="Slide Number Placeholder 13">
            <a:extLst>
              <a:ext uri="{FF2B5EF4-FFF2-40B4-BE49-F238E27FC236}">
                <a16:creationId xmlns:a16="http://schemas.microsoft.com/office/drawing/2014/main" id="{8FEB1A8B-A59D-AD48-B756-2CE1C5F09405}"/>
              </a:ext>
            </a:extLst>
          </p:cNvPr>
          <p:cNvSpPr>
            <a:spLocks noGrp="1"/>
          </p:cNvSpPr>
          <p:nvPr>
            <p:ph type="sldNum" sz="quarter" idx="15"/>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438224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 billeder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7" name="Picture Placeholder 6">
            <a:extLst>
              <a:ext uri="{FF2B5EF4-FFF2-40B4-BE49-F238E27FC236}">
                <a16:creationId xmlns:a16="http://schemas.microsoft.com/office/drawing/2014/main" id="{7C312103-29BD-CE43-9062-875A365C3958}"/>
              </a:ext>
            </a:extLst>
          </p:cNvPr>
          <p:cNvSpPr>
            <a:spLocks noGrp="1"/>
          </p:cNvSpPr>
          <p:nvPr>
            <p:ph type="pic" sz="quarter" idx="10"/>
          </p:nvPr>
        </p:nvSpPr>
        <p:spPr>
          <a:xfrm>
            <a:off x="695325" y="1581804"/>
            <a:ext cx="5256213" cy="4547534"/>
          </a:xfrm>
        </p:spPr>
        <p:txBody>
          <a:bodyPr/>
          <a:lstStyle/>
          <a:p>
            <a:r>
              <a:rPr lang="en-US"/>
              <a:t>Click icon to add picture</a:t>
            </a:r>
            <a:endParaRPr lang="da-DK"/>
          </a:p>
        </p:txBody>
      </p:sp>
      <p:sp>
        <p:nvSpPr>
          <p:cNvPr id="8" name="Picture Placeholder 6">
            <a:extLst>
              <a:ext uri="{FF2B5EF4-FFF2-40B4-BE49-F238E27FC236}">
                <a16:creationId xmlns:a16="http://schemas.microsoft.com/office/drawing/2014/main" id="{6CD8D0A6-8CC3-7D4D-B0D3-5F7B10C01789}"/>
              </a:ext>
            </a:extLst>
          </p:cNvPr>
          <p:cNvSpPr>
            <a:spLocks noGrp="1"/>
          </p:cNvSpPr>
          <p:nvPr>
            <p:ph type="pic" sz="quarter" idx="11"/>
          </p:nvPr>
        </p:nvSpPr>
        <p:spPr>
          <a:xfrm>
            <a:off x="6240464" y="1581804"/>
            <a:ext cx="5376385" cy="4547534"/>
          </a:xfrm>
        </p:spPr>
        <p:txBody>
          <a:bodyPr/>
          <a:lstStyle/>
          <a:p>
            <a:r>
              <a:rPr lang="en-US"/>
              <a:t>Click icon to add picture</a:t>
            </a:r>
            <a:endParaRPr lang="da-DK"/>
          </a:p>
        </p:txBody>
      </p:sp>
      <p:sp>
        <p:nvSpPr>
          <p:cNvPr id="9" name="Footer Placeholder 8">
            <a:extLst>
              <a:ext uri="{FF2B5EF4-FFF2-40B4-BE49-F238E27FC236}">
                <a16:creationId xmlns:a16="http://schemas.microsoft.com/office/drawing/2014/main" id="{54112EA1-DFD4-BF45-8C34-AC1FA43B4E4F}"/>
              </a:ext>
            </a:extLst>
          </p:cNvPr>
          <p:cNvSpPr>
            <a:spLocks noGrp="1"/>
          </p:cNvSpPr>
          <p:nvPr>
            <p:ph type="ftr" sz="quarter" idx="12"/>
          </p:nvPr>
        </p:nvSpPr>
        <p:spPr/>
        <p:txBody>
          <a:bodyPr/>
          <a:lstStyle/>
          <a:p>
            <a:endParaRPr lang="en-GB"/>
          </a:p>
        </p:txBody>
      </p:sp>
      <p:sp>
        <p:nvSpPr>
          <p:cNvPr id="10" name="Slide Number Placeholder 9">
            <a:extLst>
              <a:ext uri="{FF2B5EF4-FFF2-40B4-BE49-F238E27FC236}">
                <a16:creationId xmlns:a16="http://schemas.microsoft.com/office/drawing/2014/main" id="{5506EA84-BF2D-2741-B275-55D73FE3E590}"/>
              </a:ext>
            </a:extLst>
          </p:cNvPr>
          <p:cNvSpPr>
            <a:spLocks noGrp="1"/>
          </p:cNvSpPr>
          <p:nvPr>
            <p:ph type="sldNum" sz="quarter" idx="13"/>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582873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hart med tekst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Chart Placeholder 3">
            <a:extLst>
              <a:ext uri="{FF2B5EF4-FFF2-40B4-BE49-F238E27FC236}">
                <a16:creationId xmlns:a16="http://schemas.microsoft.com/office/drawing/2014/main" id="{AA77409F-F7B4-464A-BA38-E251D6BBF48B}"/>
              </a:ext>
            </a:extLst>
          </p:cNvPr>
          <p:cNvSpPr>
            <a:spLocks noGrp="1"/>
          </p:cNvSpPr>
          <p:nvPr>
            <p:ph type="chart" sz="quarter" idx="10"/>
          </p:nvPr>
        </p:nvSpPr>
        <p:spPr>
          <a:xfrm>
            <a:off x="695325" y="1581804"/>
            <a:ext cx="5256213" cy="4547534"/>
          </a:xfrm>
        </p:spPr>
        <p:txBody>
          <a:bodyPr/>
          <a:lstStyle/>
          <a:p>
            <a:r>
              <a:rPr lang="en-US"/>
              <a:t>Click icon to add chart</a:t>
            </a:r>
            <a:endParaRPr lang="da-DK"/>
          </a:p>
        </p:txBody>
      </p:sp>
      <p:sp>
        <p:nvSpPr>
          <p:cNvPr id="7" name="Footer Placeholder 6">
            <a:extLst>
              <a:ext uri="{FF2B5EF4-FFF2-40B4-BE49-F238E27FC236}">
                <a16:creationId xmlns:a16="http://schemas.microsoft.com/office/drawing/2014/main" id="{A9A5870E-98D5-8146-B0C4-20630FAD6F71}"/>
              </a:ext>
            </a:extLst>
          </p:cNvPr>
          <p:cNvSpPr>
            <a:spLocks noGrp="1"/>
          </p:cNvSpPr>
          <p:nvPr>
            <p:ph type="ftr" sz="quarter" idx="12"/>
          </p:nvPr>
        </p:nvSpPr>
        <p:spPr/>
        <p:txBody>
          <a:bodyPr/>
          <a:lstStyle/>
          <a:p>
            <a:endParaRPr lang="en-GB"/>
          </a:p>
        </p:txBody>
      </p:sp>
      <p:sp>
        <p:nvSpPr>
          <p:cNvPr id="8" name="Slide Number Placeholder 7">
            <a:extLst>
              <a:ext uri="{FF2B5EF4-FFF2-40B4-BE49-F238E27FC236}">
                <a16:creationId xmlns:a16="http://schemas.microsoft.com/office/drawing/2014/main" id="{501479B7-718F-4445-A5D3-16876398639D}"/>
              </a:ext>
            </a:extLst>
          </p:cNvPr>
          <p:cNvSpPr>
            <a:spLocks noGrp="1"/>
          </p:cNvSpPr>
          <p:nvPr>
            <p:ph type="sldNum" sz="quarter" idx="13"/>
          </p:nvPr>
        </p:nvSpPr>
        <p:spPr/>
        <p:txBody>
          <a:bodyPr/>
          <a:lstStyle/>
          <a:p>
            <a:fld id="{8873C856-2D42-774B-9F3D-A3E810E10692}" type="slidenum">
              <a:rPr lang="en-GB" smtClean="0"/>
              <a:t>‹#›</a:t>
            </a:fld>
            <a:endParaRPr lang="en-GB"/>
          </a:p>
        </p:txBody>
      </p:sp>
      <p:sp>
        <p:nvSpPr>
          <p:cNvPr id="10" name="Content Placeholder 9">
            <a:extLst>
              <a:ext uri="{FF2B5EF4-FFF2-40B4-BE49-F238E27FC236}">
                <a16:creationId xmlns:a16="http://schemas.microsoft.com/office/drawing/2014/main" id="{AAD7B2C5-F069-AF43-9BEA-5A9754BE7707}"/>
              </a:ext>
            </a:extLst>
          </p:cNvPr>
          <p:cNvSpPr>
            <a:spLocks noGrp="1"/>
          </p:cNvSpPr>
          <p:nvPr>
            <p:ph sz="quarter" idx="14"/>
          </p:nvPr>
        </p:nvSpPr>
        <p:spPr>
          <a:xfrm>
            <a:off x="6253162"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847900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hart side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Chart Placeholder 3">
            <a:extLst>
              <a:ext uri="{FF2B5EF4-FFF2-40B4-BE49-F238E27FC236}">
                <a16:creationId xmlns:a16="http://schemas.microsoft.com/office/drawing/2014/main" id="{AA77409F-F7B4-464A-BA38-E251D6BBF48B}"/>
              </a:ext>
            </a:extLst>
          </p:cNvPr>
          <p:cNvSpPr>
            <a:spLocks noGrp="1"/>
          </p:cNvSpPr>
          <p:nvPr>
            <p:ph type="chart" sz="quarter" idx="10"/>
          </p:nvPr>
        </p:nvSpPr>
        <p:spPr>
          <a:xfrm>
            <a:off x="695325" y="1581804"/>
            <a:ext cx="10801350" cy="4547534"/>
          </a:xfrm>
        </p:spPr>
        <p:txBody>
          <a:bodyPr/>
          <a:lstStyle/>
          <a:p>
            <a:r>
              <a:rPr lang="en-US"/>
              <a:t>Click icon to add chart</a:t>
            </a:r>
            <a:endParaRPr lang="da-DK"/>
          </a:p>
        </p:txBody>
      </p:sp>
      <p:sp>
        <p:nvSpPr>
          <p:cNvPr id="5" name="Footer Placeholder 4">
            <a:extLst>
              <a:ext uri="{FF2B5EF4-FFF2-40B4-BE49-F238E27FC236}">
                <a16:creationId xmlns:a16="http://schemas.microsoft.com/office/drawing/2014/main" id="{45E9A45B-F713-3244-871C-CB89DD3847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60C1C4-CCD9-8846-8489-6FD3278C272F}"/>
              </a:ext>
            </a:extLst>
          </p:cNvPr>
          <p:cNvSpPr>
            <a:spLocks noGrp="1"/>
          </p:cNvSpPr>
          <p:nvPr>
            <p:ph type="sldNum" sz="quarter" idx="12"/>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960361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bel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7" name="Footer Placeholder 6">
            <a:extLst>
              <a:ext uri="{FF2B5EF4-FFF2-40B4-BE49-F238E27FC236}">
                <a16:creationId xmlns:a16="http://schemas.microsoft.com/office/drawing/2014/main" id="{6D9E86B7-2CD2-284F-80E5-11A93B20929D}"/>
              </a:ext>
            </a:extLst>
          </p:cNvPr>
          <p:cNvSpPr>
            <a:spLocks noGrp="1"/>
          </p:cNvSpPr>
          <p:nvPr>
            <p:ph type="ftr" sz="quarter" idx="12"/>
          </p:nvPr>
        </p:nvSpPr>
        <p:spPr/>
        <p:txBody>
          <a:bodyPr/>
          <a:lstStyle/>
          <a:p>
            <a:endParaRPr lang="en-GB"/>
          </a:p>
        </p:txBody>
      </p:sp>
      <p:sp>
        <p:nvSpPr>
          <p:cNvPr id="8" name="Slide Number Placeholder 7">
            <a:extLst>
              <a:ext uri="{FF2B5EF4-FFF2-40B4-BE49-F238E27FC236}">
                <a16:creationId xmlns:a16="http://schemas.microsoft.com/office/drawing/2014/main" id="{63ACBED1-8D9B-084E-B055-D2B1C07E10A0}"/>
              </a:ext>
            </a:extLst>
          </p:cNvPr>
          <p:cNvSpPr>
            <a:spLocks noGrp="1"/>
          </p:cNvSpPr>
          <p:nvPr>
            <p:ph type="sldNum" sz="quarter" idx="13"/>
          </p:nvPr>
        </p:nvSpPr>
        <p:spPr/>
        <p:txBody>
          <a:bodyPr/>
          <a:lstStyle/>
          <a:p>
            <a:fld id="{8873C856-2D42-774B-9F3D-A3E810E10692}" type="slidenum">
              <a:rPr lang="en-GB" smtClean="0"/>
              <a:t>‹#›</a:t>
            </a:fld>
            <a:endParaRPr lang="en-GB"/>
          </a:p>
        </p:txBody>
      </p:sp>
      <p:sp>
        <p:nvSpPr>
          <p:cNvPr id="10" name="Table Placeholder 9">
            <a:extLst>
              <a:ext uri="{FF2B5EF4-FFF2-40B4-BE49-F238E27FC236}">
                <a16:creationId xmlns:a16="http://schemas.microsoft.com/office/drawing/2014/main" id="{BA864874-8701-0542-82ED-E0DCCDD94861}"/>
              </a:ext>
            </a:extLst>
          </p:cNvPr>
          <p:cNvSpPr>
            <a:spLocks noGrp="1"/>
          </p:cNvSpPr>
          <p:nvPr>
            <p:ph type="tbl" sz="quarter" idx="14"/>
          </p:nvPr>
        </p:nvSpPr>
        <p:spPr>
          <a:xfrm>
            <a:off x="708024" y="1581804"/>
            <a:ext cx="10776587" cy="4547533"/>
          </a:xfrm>
        </p:spPr>
        <p:txBody>
          <a:bodyPr/>
          <a:lstStyle/>
          <a:p>
            <a:r>
              <a:rPr lang="en-US"/>
              <a:t>Click icon to add table</a:t>
            </a:r>
            <a:endParaRPr lang="da-DK"/>
          </a:p>
        </p:txBody>
      </p:sp>
    </p:spTree>
    <p:extLst>
      <p:ext uri="{BB962C8B-B14F-4D97-AF65-F5344CB8AC3E}">
        <p14:creationId xmlns:p14="http://schemas.microsoft.com/office/powerpoint/2010/main" val="260867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Model bei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F8DE1D4-B271-EF45-BFF6-61F8F704C0CF}"/>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icture 5">
            <a:extLst>
              <a:ext uri="{FF2B5EF4-FFF2-40B4-BE49-F238E27FC236}">
                <a16:creationId xmlns:a16="http://schemas.microsoft.com/office/drawing/2014/main" id="{42A6998B-D2D9-0B4B-839D-4F0EA75DBBB1}"/>
              </a:ext>
            </a:extLst>
          </p:cNvPr>
          <p:cNvPicPr>
            <a:picLocks noChangeAspect="1"/>
          </p:cNvPicPr>
          <p:nvPr/>
        </p:nvPicPr>
        <p:blipFill>
          <a:blip r:embed="rId2"/>
          <a:stretch>
            <a:fillRect/>
          </a:stretch>
        </p:blipFill>
        <p:spPr>
          <a:xfrm>
            <a:off x="4164800" y="1697226"/>
            <a:ext cx="3862398" cy="3875672"/>
          </a:xfrm>
          <a:prstGeom prst="rect">
            <a:avLst/>
          </a:prstGeom>
        </p:spPr>
      </p:pic>
      <p:sp>
        <p:nvSpPr>
          <p:cNvPr id="8" name="Text Placeholder 7">
            <a:extLst>
              <a:ext uri="{FF2B5EF4-FFF2-40B4-BE49-F238E27FC236}">
                <a16:creationId xmlns:a16="http://schemas.microsoft.com/office/drawing/2014/main" id="{D949F326-3A8C-814A-8904-7C855F6A9699}"/>
              </a:ext>
            </a:extLst>
          </p:cNvPr>
          <p:cNvSpPr>
            <a:spLocks noGrp="1"/>
          </p:cNvSpPr>
          <p:nvPr>
            <p:ph type="body" sz="quarter" idx="11"/>
          </p:nvPr>
        </p:nvSpPr>
        <p:spPr>
          <a:xfrm>
            <a:off x="4958040" y="1109494"/>
            <a:ext cx="2275918" cy="465344"/>
          </a:xfrm>
          <a:ln>
            <a:noFill/>
          </a:ln>
        </p:spPr>
        <p:txBody>
          <a:bodyPr anchor="b" anchorCtr="0"/>
          <a:lstStyle>
            <a:lvl1pPr marL="0" indent="0" algn="ctr">
              <a:buNone/>
              <a:defRPr sz="10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10" name="Text Placeholder 7">
            <a:extLst>
              <a:ext uri="{FF2B5EF4-FFF2-40B4-BE49-F238E27FC236}">
                <a16:creationId xmlns:a16="http://schemas.microsoft.com/office/drawing/2014/main" id="{60C682C6-F992-CD4E-9E68-1167429921A2}"/>
              </a:ext>
            </a:extLst>
          </p:cNvPr>
          <p:cNvSpPr>
            <a:spLocks noGrp="1"/>
          </p:cNvSpPr>
          <p:nvPr>
            <p:ph type="body" sz="quarter" idx="12"/>
          </p:nvPr>
        </p:nvSpPr>
        <p:spPr>
          <a:xfrm>
            <a:off x="1744119" y="2425963"/>
            <a:ext cx="2275918" cy="465344"/>
          </a:xfrm>
          <a:ln>
            <a:noFill/>
          </a:ln>
        </p:spPr>
        <p:txBody>
          <a:bodyPr anchor="t" anchorCtr="0"/>
          <a:lstStyle>
            <a:lvl1pPr marL="0" indent="0" algn="r">
              <a:buNone/>
              <a:defRPr sz="10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11" name="Text Placeholder 7">
            <a:extLst>
              <a:ext uri="{FF2B5EF4-FFF2-40B4-BE49-F238E27FC236}">
                <a16:creationId xmlns:a16="http://schemas.microsoft.com/office/drawing/2014/main" id="{709583AE-91D3-4C47-8D0D-BCC28A056519}"/>
              </a:ext>
            </a:extLst>
          </p:cNvPr>
          <p:cNvSpPr>
            <a:spLocks noGrp="1"/>
          </p:cNvSpPr>
          <p:nvPr>
            <p:ph type="body" sz="quarter" idx="13"/>
          </p:nvPr>
        </p:nvSpPr>
        <p:spPr>
          <a:xfrm>
            <a:off x="1744119" y="4378818"/>
            <a:ext cx="2275918" cy="465344"/>
          </a:xfrm>
          <a:ln>
            <a:noFill/>
          </a:ln>
        </p:spPr>
        <p:txBody>
          <a:bodyPr anchor="t" anchorCtr="0"/>
          <a:lstStyle>
            <a:lvl1pPr marL="0" indent="0" algn="r">
              <a:buNone/>
              <a:defRPr sz="10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12" name="Text Placeholder 7">
            <a:extLst>
              <a:ext uri="{FF2B5EF4-FFF2-40B4-BE49-F238E27FC236}">
                <a16:creationId xmlns:a16="http://schemas.microsoft.com/office/drawing/2014/main" id="{C657AFA0-73B5-AA4C-A8A3-A1B3366F0297}"/>
              </a:ext>
            </a:extLst>
          </p:cNvPr>
          <p:cNvSpPr>
            <a:spLocks noGrp="1"/>
          </p:cNvSpPr>
          <p:nvPr>
            <p:ph type="body" sz="quarter" idx="14"/>
          </p:nvPr>
        </p:nvSpPr>
        <p:spPr>
          <a:xfrm>
            <a:off x="4958040" y="5716480"/>
            <a:ext cx="2275918" cy="465344"/>
          </a:xfrm>
          <a:ln>
            <a:noFill/>
          </a:ln>
        </p:spPr>
        <p:txBody>
          <a:bodyPr anchor="t" anchorCtr="0"/>
          <a:lstStyle>
            <a:lvl1pPr marL="0" indent="0" algn="ctr">
              <a:buNone/>
              <a:defRPr sz="10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13" name="Text Placeholder 7">
            <a:extLst>
              <a:ext uri="{FF2B5EF4-FFF2-40B4-BE49-F238E27FC236}">
                <a16:creationId xmlns:a16="http://schemas.microsoft.com/office/drawing/2014/main" id="{A786555B-A8E5-7842-8D61-FD7CDF970AD3}"/>
              </a:ext>
            </a:extLst>
          </p:cNvPr>
          <p:cNvSpPr>
            <a:spLocks noGrp="1"/>
          </p:cNvSpPr>
          <p:nvPr>
            <p:ph type="body" sz="quarter" idx="15"/>
          </p:nvPr>
        </p:nvSpPr>
        <p:spPr>
          <a:xfrm>
            <a:off x="8083005" y="2425963"/>
            <a:ext cx="2275918" cy="465344"/>
          </a:xfrm>
          <a:ln>
            <a:noFill/>
          </a:ln>
        </p:spPr>
        <p:txBody>
          <a:bodyPr anchor="t" anchorCtr="0"/>
          <a:lstStyle>
            <a:lvl1pPr marL="0" indent="0" algn="l">
              <a:buNone/>
              <a:defRPr sz="10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14" name="Text Placeholder 7">
            <a:extLst>
              <a:ext uri="{FF2B5EF4-FFF2-40B4-BE49-F238E27FC236}">
                <a16:creationId xmlns:a16="http://schemas.microsoft.com/office/drawing/2014/main" id="{FDC44F88-B496-F244-89D0-A0DCADCCF531}"/>
              </a:ext>
            </a:extLst>
          </p:cNvPr>
          <p:cNvSpPr>
            <a:spLocks noGrp="1"/>
          </p:cNvSpPr>
          <p:nvPr>
            <p:ph type="body" sz="quarter" idx="16"/>
          </p:nvPr>
        </p:nvSpPr>
        <p:spPr>
          <a:xfrm>
            <a:off x="8083005" y="4378818"/>
            <a:ext cx="2275918" cy="465344"/>
          </a:xfrm>
          <a:ln>
            <a:noFill/>
          </a:ln>
        </p:spPr>
        <p:txBody>
          <a:bodyPr anchor="t" anchorCtr="0"/>
          <a:lstStyle>
            <a:lvl1pPr marL="0" indent="0" algn="l">
              <a:buNone/>
              <a:defRPr sz="1000"/>
            </a:lvl1pPr>
            <a:lvl2pPr marL="457200" indent="0">
              <a:buNone/>
              <a:defRPr sz="1000"/>
            </a:lvl2pPr>
            <a:lvl3pPr marL="914400" indent="0">
              <a:buNone/>
              <a:defRPr sz="1000"/>
            </a:lvl3pPr>
            <a:lvl4pPr marL="0" indent="0">
              <a:buFont typeface="Arial" panose="020B0604020202020204" pitchFamily="34" charset="0"/>
              <a:buNone/>
              <a:defRPr sz="1000"/>
            </a:lvl4pPr>
            <a:lvl5pPr marL="1828800" indent="0">
              <a:buNone/>
              <a:defRPr sz="1000"/>
            </a:lvl5pPr>
          </a:lstStyle>
          <a:p>
            <a:pPr lvl="0"/>
            <a:r>
              <a:rPr lang="en-US"/>
              <a:t>Click to edit Master text styles</a:t>
            </a:r>
          </a:p>
        </p:txBody>
      </p:sp>
      <p:sp>
        <p:nvSpPr>
          <p:cNvPr id="4" name="Text Placeholder 3">
            <a:extLst>
              <a:ext uri="{FF2B5EF4-FFF2-40B4-BE49-F238E27FC236}">
                <a16:creationId xmlns:a16="http://schemas.microsoft.com/office/drawing/2014/main" id="{A6404ACD-BDE2-8E41-AE84-D4D4ECDEC6D8}"/>
              </a:ext>
            </a:extLst>
          </p:cNvPr>
          <p:cNvSpPr>
            <a:spLocks noGrp="1"/>
          </p:cNvSpPr>
          <p:nvPr>
            <p:ph type="body" sz="quarter" idx="17" hasCustomPrompt="1"/>
          </p:nvPr>
        </p:nvSpPr>
        <p:spPr>
          <a:xfrm>
            <a:off x="4557951" y="2425963"/>
            <a:ext cx="3048798" cy="2418199"/>
          </a:xfrm>
        </p:spPr>
        <p:txBody>
          <a:bodyPr anchor="ctr" anchorCtr="0"/>
          <a:lstStyle>
            <a:lvl1pPr marL="0" indent="0" algn="ctr">
              <a:buNone/>
              <a:defRPr sz="2400">
                <a:solidFill>
                  <a:schemeClr val="tx2"/>
                </a:solidFill>
              </a:defRPr>
            </a:lvl1pPr>
          </a:lstStyle>
          <a:p>
            <a:pPr lvl="0"/>
            <a:r>
              <a:rPr lang="en-US" err="1"/>
              <a:t>Modelnavn</a:t>
            </a:r>
            <a:endParaRPr lang="da-DK"/>
          </a:p>
        </p:txBody>
      </p:sp>
      <p:sp>
        <p:nvSpPr>
          <p:cNvPr id="3" name="Footer Placeholder 2">
            <a:extLst>
              <a:ext uri="{FF2B5EF4-FFF2-40B4-BE49-F238E27FC236}">
                <a16:creationId xmlns:a16="http://schemas.microsoft.com/office/drawing/2014/main" id="{C91676C5-4045-A749-8BE9-3394BFCC1DF3}"/>
              </a:ext>
            </a:extLst>
          </p:cNvPr>
          <p:cNvSpPr>
            <a:spLocks noGrp="1"/>
          </p:cNvSpPr>
          <p:nvPr>
            <p:ph type="ftr" sz="quarter" idx="18"/>
          </p:nvPr>
        </p:nvSpPr>
        <p:spPr/>
        <p:txBody>
          <a:bodyPr/>
          <a:lstStyle/>
          <a:p>
            <a:endParaRPr lang="en-GB"/>
          </a:p>
        </p:txBody>
      </p:sp>
      <p:sp>
        <p:nvSpPr>
          <p:cNvPr id="5" name="Slide Number Placeholder 4">
            <a:extLst>
              <a:ext uri="{FF2B5EF4-FFF2-40B4-BE49-F238E27FC236}">
                <a16:creationId xmlns:a16="http://schemas.microsoft.com/office/drawing/2014/main" id="{843AC80C-D8D9-5042-A110-1380449A03BC}"/>
              </a:ext>
            </a:extLst>
          </p:cNvPr>
          <p:cNvSpPr>
            <a:spLocks noGrp="1"/>
          </p:cNvSpPr>
          <p:nvPr>
            <p:ph type="sldNum" sz="quarter" idx="19"/>
          </p:nvPr>
        </p:nvSpPr>
        <p:spPr/>
        <p:txBody>
          <a:bodyPr/>
          <a:lstStyle/>
          <a:p>
            <a:fld id="{8873C856-2D42-774B-9F3D-A3E810E10692}" type="slidenum">
              <a:rPr lang="en-GB" smtClean="0"/>
              <a:t>‹#›</a:t>
            </a:fld>
            <a:endParaRPr lang="en-GB"/>
          </a:p>
        </p:txBody>
      </p:sp>
      <p:sp>
        <p:nvSpPr>
          <p:cNvPr id="9" name="Title 8">
            <a:extLst>
              <a:ext uri="{FF2B5EF4-FFF2-40B4-BE49-F238E27FC236}">
                <a16:creationId xmlns:a16="http://schemas.microsoft.com/office/drawing/2014/main" id="{131F6E74-8A5F-4547-BAD2-FCBF81D8CA2A}"/>
              </a:ext>
            </a:extLst>
          </p:cNvPr>
          <p:cNvSpPr>
            <a:spLocks noGrp="1"/>
          </p:cNvSpPr>
          <p:nvPr>
            <p:ph type="title"/>
          </p:nvPr>
        </p:nvSpPr>
        <p:spPr/>
        <p:txBody>
          <a:bodyPr/>
          <a:lstStyle/>
          <a:p>
            <a:r>
              <a:rPr lang="en-US"/>
              <a:t>Click to edit Master title style</a:t>
            </a:r>
            <a:endParaRPr lang="da-DK"/>
          </a:p>
        </p:txBody>
      </p:sp>
    </p:spTree>
    <p:extLst>
      <p:ext uri="{BB962C8B-B14F-4D97-AF65-F5344CB8AC3E}">
        <p14:creationId xmlns:p14="http://schemas.microsoft.com/office/powerpoint/2010/main" val="11865636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Lagkage hvi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6D68204-A31F-6C47-AD19-7091492649C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44700" y="1810977"/>
            <a:ext cx="3902598" cy="3902598"/>
          </a:xfrm>
          <a:prstGeom prst="rect">
            <a:avLst/>
          </a:prstGeom>
        </p:spPr>
      </p:pic>
      <p:sp>
        <p:nvSpPr>
          <p:cNvPr id="5" name="Text Placeholder 4">
            <a:extLst>
              <a:ext uri="{FF2B5EF4-FFF2-40B4-BE49-F238E27FC236}">
                <a16:creationId xmlns:a16="http://schemas.microsoft.com/office/drawing/2014/main" id="{86616447-5DB8-F34D-84B9-726308B94038}"/>
              </a:ext>
            </a:extLst>
          </p:cNvPr>
          <p:cNvSpPr>
            <a:spLocks noGrp="1"/>
          </p:cNvSpPr>
          <p:nvPr>
            <p:ph type="body" sz="quarter" idx="10"/>
          </p:nvPr>
        </p:nvSpPr>
        <p:spPr>
          <a:xfrm>
            <a:off x="5240337" y="5055120"/>
            <a:ext cx="1908175" cy="742950"/>
          </a:xfrm>
        </p:spPr>
        <p:txBody>
          <a:bodyPr/>
          <a:lstStyle>
            <a:lvl1pPr marL="0" indent="0" algn="ctr">
              <a:buFontTx/>
              <a:buNone/>
              <a:defRPr/>
            </a:lvl1pPr>
            <a:lvl2pPr marL="457200" indent="0">
              <a:buFontTx/>
              <a:buNone/>
              <a:defRPr/>
            </a:lvl2pPr>
            <a:lvl3pPr marL="914400" indent="0">
              <a:buFontTx/>
              <a:buNone/>
              <a:defRPr/>
            </a:lvl3pPr>
            <a:lvl4pPr marL="0" indent="0">
              <a:buFontTx/>
              <a:buNone/>
              <a:defRPr/>
            </a:lvl4pPr>
            <a:lvl5pPr marL="1828800" indent="0">
              <a:buFontTx/>
              <a:buNone/>
              <a:defRPr/>
            </a:lvl5pPr>
          </a:lstStyle>
          <a:p>
            <a:pPr lvl="0"/>
            <a:r>
              <a:rPr lang="en-US"/>
              <a:t>Click to edit Master text styles</a:t>
            </a:r>
          </a:p>
        </p:txBody>
      </p:sp>
      <p:sp>
        <p:nvSpPr>
          <p:cNvPr id="6" name="Text Placeholder 4">
            <a:extLst>
              <a:ext uri="{FF2B5EF4-FFF2-40B4-BE49-F238E27FC236}">
                <a16:creationId xmlns:a16="http://schemas.microsoft.com/office/drawing/2014/main" id="{955C2289-D69C-1B4D-98BA-0967D20FC8FB}"/>
              </a:ext>
            </a:extLst>
          </p:cNvPr>
          <p:cNvSpPr>
            <a:spLocks noGrp="1"/>
          </p:cNvSpPr>
          <p:nvPr>
            <p:ph type="body" sz="quarter" idx="11"/>
          </p:nvPr>
        </p:nvSpPr>
        <p:spPr>
          <a:xfrm>
            <a:off x="4378326" y="3306330"/>
            <a:ext cx="1613908" cy="742950"/>
          </a:xfrm>
        </p:spPr>
        <p:txBody>
          <a:bodyPr/>
          <a:lstStyle>
            <a:lvl1pPr marL="0" indent="0" algn="ctr">
              <a:buFontTx/>
              <a:buNone/>
              <a:defRPr/>
            </a:lvl1pPr>
            <a:lvl2pPr marL="457200" indent="0">
              <a:buFontTx/>
              <a:buNone/>
              <a:defRPr/>
            </a:lvl2pPr>
            <a:lvl3pPr marL="914400" indent="0">
              <a:buFontTx/>
              <a:buNone/>
              <a:defRPr/>
            </a:lvl3pPr>
            <a:lvl4pPr marL="0" indent="0">
              <a:buFontTx/>
              <a:buNone/>
              <a:defRPr/>
            </a:lvl4pPr>
            <a:lvl5pPr marL="1828800" indent="0">
              <a:buFontTx/>
              <a:buNone/>
              <a:defRPr/>
            </a:lvl5pPr>
          </a:lstStyle>
          <a:p>
            <a:pPr lvl="0"/>
            <a:r>
              <a:rPr lang="en-US"/>
              <a:t>Click to edit Master text styles</a:t>
            </a:r>
          </a:p>
        </p:txBody>
      </p:sp>
      <p:sp>
        <p:nvSpPr>
          <p:cNvPr id="9" name="Text Placeholder 4">
            <a:extLst>
              <a:ext uri="{FF2B5EF4-FFF2-40B4-BE49-F238E27FC236}">
                <a16:creationId xmlns:a16="http://schemas.microsoft.com/office/drawing/2014/main" id="{23D8DC9B-0C29-E849-8C09-9E455181276F}"/>
              </a:ext>
            </a:extLst>
          </p:cNvPr>
          <p:cNvSpPr>
            <a:spLocks noGrp="1"/>
          </p:cNvSpPr>
          <p:nvPr>
            <p:ph type="body" sz="quarter" idx="12"/>
          </p:nvPr>
        </p:nvSpPr>
        <p:spPr>
          <a:xfrm>
            <a:off x="6225860" y="3306330"/>
            <a:ext cx="1670364" cy="742950"/>
          </a:xfrm>
        </p:spPr>
        <p:txBody>
          <a:bodyPr/>
          <a:lstStyle>
            <a:lvl1pPr marL="0" indent="0" algn="ctr">
              <a:buFontTx/>
              <a:buNone/>
              <a:defRPr/>
            </a:lvl1pPr>
            <a:lvl2pPr marL="457200" indent="0">
              <a:buFontTx/>
              <a:buNone/>
              <a:defRPr/>
            </a:lvl2pPr>
            <a:lvl3pPr marL="914400" indent="0">
              <a:buFontTx/>
              <a:buNone/>
              <a:defRPr/>
            </a:lvl3pPr>
            <a:lvl4pPr marL="0" indent="0">
              <a:buFontTx/>
              <a:buNone/>
              <a:defRPr/>
            </a:lvl4pPr>
            <a:lvl5pPr marL="1828800" indent="0">
              <a:buFontTx/>
              <a:buNone/>
              <a:defRPr/>
            </a:lvl5pPr>
          </a:lstStyle>
          <a:p>
            <a:pPr lvl="0"/>
            <a:r>
              <a:rPr lang="en-US"/>
              <a:t>Click to edit Master text styles</a:t>
            </a:r>
          </a:p>
        </p:txBody>
      </p:sp>
      <p:sp>
        <p:nvSpPr>
          <p:cNvPr id="11" name="Picture Placeholder 10">
            <a:extLst>
              <a:ext uri="{FF2B5EF4-FFF2-40B4-BE49-F238E27FC236}">
                <a16:creationId xmlns:a16="http://schemas.microsoft.com/office/drawing/2014/main" id="{58A19030-CF6D-494B-B033-06E50AA13E1C}"/>
              </a:ext>
            </a:extLst>
          </p:cNvPr>
          <p:cNvSpPr>
            <a:spLocks noGrp="1"/>
          </p:cNvSpPr>
          <p:nvPr>
            <p:ph type="pic" sz="quarter" idx="13"/>
          </p:nvPr>
        </p:nvSpPr>
        <p:spPr>
          <a:xfrm>
            <a:off x="4702809" y="2563398"/>
            <a:ext cx="1188403" cy="742950"/>
          </a:xfrm>
        </p:spPr>
        <p:txBody>
          <a:bodyPr/>
          <a:lstStyle/>
          <a:p>
            <a:r>
              <a:rPr lang="en-US"/>
              <a:t>Click icon to add picture</a:t>
            </a:r>
            <a:endParaRPr lang="en-GB"/>
          </a:p>
        </p:txBody>
      </p:sp>
      <p:sp>
        <p:nvSpPr>
          <p:cNvPr id="12" name="Picture Placeholder 10">
            <a:extLst>
              <a:ext uri="{FF2B5EF4-FFF2-40B4-BE49-F238E27FC236}">
                <a16:creationId xmlns:a16="http://schemas.microsoft.com/office/drawing/2014/main" id="{9C11F710-7CF9-364E-BAAC-B3C2EB2A70DE}"/>
              </a:ext>
            </a:extLst>
          </p:cNvPr>
          <p:cNvSpPr>
            <a:spLocks noGrp="1"/>
          </p:cNvSpPr>
          <p:nvPr>
            <p:ph type="pic" sz="quarter" idx="14"/>
          </p:nvPr>
        </p:nvSpPr>
        <p:spPr>
          <a:xfrm>
            <a:off x="6337299" y="2563398"/>
            <a:ext cx="1188403" cy="742950"/>
          </a:xfrm>
        </p:spPr>
        <p:txBody>
          <a:bodyPr/>
          <a:lstStyle/>
          <a:p>
            <a:r>
              <a:rPr lang="en-US"/>
              <a:t>Click icon to add picture</a:t>
            </a:r>
            <a:endParaRPr lang="en-GB"/>
          </a:p>
        </p:txBody>
      </p:sp>
      <p:sp>
        <p:nvSpPr>
          <p:cNvPr id="13" name="Picture Placeholder 10">
            <a:extLst>
              <a:ext uri="{FF2B5EF4-FFF2-40B4-BE49-F238E27FC236}">
                <a16:creationId xmlns:a16="http://schemas.microsoft.com/office/drawing/2014/main" id="{815D5CE4-5E2F-934A-AD61-DE1242989B9B}"/>
              </a:ext>
            </a:extLst>
          </p:cNvPr>
          <p:cNvSpPr>
            <a:spLocks noGrp="1"/>
          </p:cNvSpPr>
          <p:nvPr>
            <p:ph type="pic" sz="quarter" idx="15"/>
          </p:nvPr>
        </p:nvSpPr>
        <p:spPr>
          <a:xfrm>
            <a:off x="5571489" y="4243608"/>
            <a:ext cx="1188403" cy="742950"/>
          </a:xfrm>
        </p:spPr>
        <p:txBody>
          <a:bodyPr/>
          <a:lstStyle/>
          <a:p>
            <a:r>
              <a:rPr lang="en-US"/>
              <a:t>Click icon to add picture</a:t>
            </a:r>
            <a:endParaRPr lang="en-GB"/>
          </a:p>
        </p:txBody>
      </p:sp>
      <p:sp>
        <p:nvSpPr>
          <p:cNvPr id="4" name="Footer Placeholder 3">
            <a:extLst>
              <a:ext uri="{FF2B5EF4-FFF2-40B4-BE49-F238E27FC236}">
                <a16:creationId xmlns:a16="http://schemas.microsoft.com/office/drawing/2014/main" id="{1DB0709D-BD30-1B4F-AFCD-2DE838299931}"/>
              </a:ext>
            </a:extLst>
          </p:cNvPr>
          <p:cNvSpPr>
            <a:spLocks noGrp="1"/>
          </p:cNvSpPr>
          <p:nvPr>
            <p:ph type="ftr" sz="quarter" idx="16"/>
          </p:nvPr>
        </p:nvSpPr>
        <p:spPr/>
        <p:txBody>
          <a:bodyPr/>
          <a:lstStyle/>
          <a:p>
            <a:endParaRPr lang="en-GB"/>
          </a:p>
        </p:txBody>
      </p:sp>
      <p:sp>
        <p:nvSpPr>
          <p:cNvPr id="7" name="Slide Number Placeholder 6">
            <a:extLst>
              <a:ext uri="{FF2B5EF4-FFF2-40B4-BE49-F238E27FC236}">
                <a16:creationId xmlns:a16="http://schemas.microsoft.com/office/drawing/2014/main" id="{B1F4D026-5952-4042-8A68-161C922BE673}"/>
              </a:ext>
            </a:extLst>
          </p:cNvPr>
          <p:cNvSpPr>
            <a:spLocks noGrp="1"/>
          </p:cNvSpPr>
          <p:nvPr>
            <p:ph type="sldNum" sz="quarter" idx="17"/>
          </p:nvPr>
        </p:nvSpPr>
        <p:spPr/>
        <p:txBody>
          <a:bodyPr/>
          <a:lstStyle/>
          <a:p>
            <a:fld id="{8873C856-2D42-774B-9F3D-A3E810E10692}" type="slidenum">
              <a:rPr lang="en-GB" smtClean="0"/>
              <a:t>‹#›</a:t>
            </a:fld>
            <a:endParaRPr lang="en-GB"/>
          </a:p>
        </p:txBody>
      </p:sp>
      <p:sp>
        <p:nvSpPr>
          <p:cNvPr id="8" name="Title 7">
            <a:extLst>
              <a:ext uri="{FF2B5EF4-FFF2-40B4-BE49-F238E27FC236}">
                <a16:creationId xmlns:a16="http://schemas.microsoft.com/office/drawing/2014/main" id="{42D26788-4515-8C43-9D09-D0947DEA0FEF}"/>
              </a:ext>
            </a:extLst>
          </p:cNvPr>
          <p:cNvSpPr>
            <a:spLocks noGrp="1"/>
          </p:cNvSpPr>
          <p:nvPr>
            <p:ph type="title"/>
          </p:nvPr>
        </p:nvSpPr>
        <p:spPr>
          <a:xfrm>
            <a:off x="707387" y="728663"/>
            <a:ext cx="10777225" cy="853141"/>
          </a:xfrm>
        </p:spPr>
        <p:txBody>
          <a:bodyPr/>
          <a:lstStyle/>
          <a:p>
            <a:r>
              <a:rPr lang="en-US"/>
              <a:t>Click to edit Master title style</a:t>
            </a:r>
            <a:endParaRPr lang="da-DK"/>
          </a:p>
        </p:txBody>
      </p:sp>
    </p:spTree>
    <p:extLst>
      <p:ext uri="{BB962C8B-B14F-4D97-AF65-F5344CB8AC3E}">
        <p14:creationId xmlns:p14="http://schemas.microsoft.com/office/powerpoint/2010/main" val="124625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reaker beig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0E46EF-8318-D841-B303-A501C0EBEEEB}"/>
              </a:ext>
            </a:extLst>
          </p:cNvPr>
          <p:cNvSpPr/>
          <p:nvPr/>
        </p:nvSpPr>
        <p:spPr>
          <a:xfrm>
            <a:off x="442913"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AED02F63-F484-DB46-9B42-1536CD11A874}"/>
              </a:ext>
            </a:extLst>
          </p:cNvPr>
          <p:cNvSpPr>
            <a:spLocks noGrp="1"/>
          </p:cNvSpPr>
          <p:nvPr>
            <p:ph type="ctrTitle" hasCustomPrompt="1"/>
          </p:nvPr>
        </p:nvSpPr>
        <p:spPr>
          <a:xfrm>
            <a:off x="695325" y="2235469"/>
            <a:ext cx="8064500" cy="1666875"/>
          </a:xfrm>
        </p:spPr>
        <p:txBody>
          <a:bodyPr anchor="b" anchorCtr="0">
            <a:normAutofit/>
          </a:bodyPr>
          <a:lstStyle>
            <a:lvl1pPr algn="l">
              <a:defRPr sz="6000" b="1" i="0">
                <a:solidFill>
                  <a:schemeClr val="tx2"/>
                </a:solidFill>
                <a:latin typeface="COOP" pitchFamily="2" charset="0"/>
              </a:defRPr>
            </a:lvl1pPr>
          </a:lstStyle>
          <a:p>
            <a:r>
              <a:rPr lang="en-US" err="1"/>
              <a:t>Overskrift</a:t>
            </a:r>
            <a:endParaRPr lang="da-DK"/>
          </a:p>
        </p:txBody>
      </p:sp>
      <p:sp>
        <p:nvSpPr>
          <p:cNvPr id="6" name="Subtitle 2">
            <a:extLst>
              <a:ext uri="{FF2B5EF4-FFF2-40B4-BE49-F238E27FC236}">
                <a16:creationId xmlns:a16="http://schemas.microsoft.com/office/drawing/2014/main" id="{241232D5-67BF-F241-9443-CDA869B7784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Footer Placeholder 3">
            <a:extLst>
              <a:ext uri="{FF2B5EF4-FFF2-40B4-BE49-F238E27FC236}">
                <a16:creationId xmlns:a16="http://schemas.microsoft.com/office/drawing/2014/main" id="{79ECB311-AFAF-2B4D-9D41-08AD1BF58F51}"/>
              </a:ext>
            </a:extLst>
          </p:cNvPr>
          <p:cNvSpPr>
            <a:spLocks noGrp="1"/>
          </p:cNvSpPr>
          <p:nvPr>
            <p:ph type="ftr" sz="quarter" idx="10"/>
          </p:nvPr>
        </p:nvSpPr>
        <p:spPr/>
        <p:txBody>
          <a:bodyPr/>
          <a:lstStyle/>
          <a:p>
            <a:endParaRPr lang="en-GB"/>
          </a:p>
        </p:txBody>
      </p:sp>
      <p:sp>
        <p:nvSpPr>
          <p:cNvPr id="7" name="Slide Number Placeholder 6">
            <a:extLst>
              <a:ext uri="{FF2B5EF4-FFF2-40B4-BE49-F238E27FC236}">
                <a16:creationId xmlns:a16="http://schemas.microsoft.com/office/drawing/2014/main" id="{9B229928-1379-D147-A3CF-4CB67338796A}"/>
              </a:ext>
            </a:extLst>
          </p:cNvPr>
          <p:cNvSpPr>
            <a:spLocks noGrp="1"/>
          </p:cNvSpPr>
          <p:nvPr>
            <p:ph type="sldNum" sz="quarter" idx="11"/>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16527231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med overskrift hvi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B405232-5FB6-CF4A-9C3E-8003DD2D6673}"/>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D43263A0-AE08-604A-886A-8CF455924191}"/>
              </a:ext>
            </a:extLst>
          </p:cNvPr>
          <p:cNvSpPr>
            <a:spLocks noGrp="1"/>
          </p:cNvSpPr>
          <p:nvPr>
            <p:ph type="sldNum" sz="quarter" idx="11"/>
          </p:nvPr>
        </p:nvSpPr>
        <p:spPr/>
        <p:txBody>
          <a:bodyPr/>
          <a:lstStyle/>
          <a:p>
            <a:fld id="{8873C856-2D42-774B-9F3D-A3E810E10692}" type="slidenum">
              <a:rPr lang="en-GB" smtClean="0"/>
              <a:t>‹#›</a:t>
            </a:fld>
            <a:endParaRPr lang="en-GB"/>
          </a:p>
        </p:txBody>
      </p:sp>
      <p:sp>
        <p:nvSpPr>
          <p:cNvPr id="5" name="Title 4">
            <a:extLst>
              <a:ext uri="{FF2B5EF4-FFF2-40B4-BE49-F238E27FC236}">
                <a16:creationId xmlns:a16="http://schemas.microsoft.com/office/drawing/2014/main" id="{10194955-420D-BF40-8D07-CD27447985B4}"/>
              </a:ext>
            </a:extLst>
          </p:cNvPr>
          <p:cNvSpPr>
            <a:spLocks noGrp="1"/>
          </p:cNvSpPr>
          <p:nvPr>
            <p:ph type="title"/>
          </p:nvPr>
        </p:nvSpPr>
        <p:spPr/>
        <p:txBody>
          <a:bodyPr/>
          <a:lstStyle/>
          <a:p>
            <a:r>
              <a:rPr lang="en-US"/>
              <a:t>Click to edit Master title style</a:t>
            </a:r>
            <a:endParaRPr lang="da-DK"/>
          </a:p>
        </p:txBody>
      </p:sp>
    </p:spTree>
    <p:extLst>
      <p:ext uri="{BB962C8B-B14F-4D97-AF65-F5344CB8AC3E}">
        <p14:creationId xmlns:p14="http://schemas.microsoft.com/office/powerpoint/2010/main" val="25109864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hvi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310E70-1EDF-9642-A68A-1ADE1CADD4B9}"/>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17F874BB-EC59-3E43-BA0D-28ADF39F9E0F}"/>
              </a:ext>
            </a:extLst>
          </p:cNvPr>
          <p:cNvSpPr>
            <a:spLocks noGrp="1"/>
          </p:cNvSpPr>
          <p:nvPr>
            <p:ph type="sldNum" sz="quarter" idx="11"/>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2253084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Film">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2CEEA8F8-BE8A-9B49-874B-389CF9136EDA}"/>
              </a:ext>
            </a:extLst>
          </p:cNvPr>
          <p:cNvSpPr>
            <a:spLocks noGrp="1"/>
          </p:cNvSpPr>
          <p:nvPr>
            <p:ph type="media" sz="quarter" idx="10" hasCustomPrompt="1"/>
          </p:nvPr>
        </p:nvSpPr>
        <p:spPr>
          <a:xfrm>
            <a:off x="0" y="0"/>
            <a:ext cx="12192000" cy="6858000"/>
          </a:xfrm>
        </p:spPr>
        <p:txBody>
          <a:bodyPr/>
          <a:lstStyle/>
          <a:p>
            <a:r>
              <a:rPr lang="da-DK"/>
              <a:t>Indsæt film</a:t>
            </a:r>
          </a:p>
        </p:txBody>
      </p:sp>
      <p:sp>
        <p:nvSpPr>
          <p:cNvPr id="4" name="Text Placeholder 10">
            <a:extLst>
              <a:ext uri="{FF2B5EF4-FFF2-40B4-BE49-F238E27FC236}">
                <a16:creationId xmlns:a16="http://schemas.microsoft.com/office/drawing/2014/main" id="{A52AEBD5-3EDF-D64E-AEF1-9786FC015E83}"/>
              </a:ext>
            </a:extLst>
          </p:cNvPr>
          <p:cNvSpPr>
            <a:spLocks noGrp="1"/>
          </p:cNvSpPr>
          <p:nvPr>
            <p:ph type="body" sz="quarter" idx="15" hasCustomPrompt="1"/>
          </p:nvPr>
        </p:nvSpPr>
        <p:spPr>
          <a:xfrm>
            <a:off x="5752200" y="6555600"/>
            <a:ext cx="687600" cy="19800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Tree>
    <p:extLst>
      <p:ext uri="{BB962C8B-B14F-4D97-AF65-F5344CB8AC3E}">
        <p14:creationId xmlns:p14="http://schemas.microsoft.com/office/powerpoint/2010/main" val="2029151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ak for i dag med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DD37223-EF6D-984D-BCD0-D2A7B1970B03}"/>
              </a:ext>
            </a:extLst>
          </p:cNvPr>
          <p:cNvSpPr/>
          <p:nvPr/>
        </p:nvSpPr>
        <p:spPr>
          <a:xfrm rot="16200000">
            <a:off x="5874543" y="985986"/>
            <a:ext cx="442913" cy="113061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le 1">
            <a:extLst>
              <a:ext uri="{FF2B5EF4-FFF2-40B4-BE49-F238E27FC236}">
                <a16:creationId xmlns:a16="http://schemas.microsoft.com/office/drawing/2014/main" id="{A28BB79B-5C80-4440-B287-19AF353E42D7}"/>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0046F17E-412A-D244-A943-9E11EE61E108}"/>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C49C888D-DCEA-1A43-9019-708D97D2BC55}"/>
              </a:ext>
            </a:extLst>
          </p:cNvPr>
          <p:cNvSpPr>
            <a:spLocks noGrp="1"/>
          </p:cNvSpPr>
          <p:nvPr>
            <p:ph type="sldNum" sz="quarter" idx="11"/>
          </p:nvPr>
        </p:nvSpPr>
        <p:spPr/>
        <p:txBody>
          <a:bodyPr/>
          <a:lstStyle/>
          <a:p>
            <a:fld id="{8873C856-2D42-774B-9F3D-A3E810E10692}" type="slidenum">
              <a:rPr lang="en-GB" smtClean="0"/>
              <a:t>‹#›</a:t>
            </a:fld>
            <a:endParaRPr lang="en-GB"/>
          </a:p>
        </p:txBody>
      </p:sp>
      <p:sp>
        <p:nvSpPr>
          <p:cNvPr id="4" name="Rectangle 3">
            <a:extLst>
              <a:ext uri="{FF2B5EF4-FFF2-40B4-BE49-F238E27FC236}">
                <a16:creationId xmlns:a16="http://schemas.microsoft.com/office/drawing/2014/main" id="{1DC45BDD-BD79-7C4C-AA60-5E7FAD47E97D}"/>
              </a:ext>
            </a:extLst>
          </p:cNvPr>
          <p:cNvSpPr/>
          <p:nvPr/>
        </p:nvSpPr>
        <p:spPr>
          <a:xfrm>
            <a:off x="-1" y="0"/>
            <a:ext cx="4429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19E78AEE-A811-674B-AF15-F7E65BD8AA74}"/>
              </a:ext>
            </a:extLst>
          </p:cNvPr>
          <p:cNvSpPr/>
          <p:nvPr/>
        </p:nvSpPr>
        <p:spPr>
          <a:xfrm>
            <a:off x="11749088" y="0"/>
            <a:ext cx="44291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60AFDB64-E049-BE4D-8B8C-9E49BA1B6F92}"/>
              </a:ext>
            </a:extLst>
          </p:cNvPr>
          <p:cNvSpPr/>
          <p:nvPr/>
        </p:nvSpPr>
        <p:spPr>
          <a:xfrm rot="16200000">
            <a:off x="5857874" y="-5414965"/>
            <a:ext cx="476251" cy="113061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Graphic 11">
            <a:extLst>
              <a:ext uri="{FF2B5EF4-FFF2-40B4-BE49-F238E27FC236}">
                <a16:creationId xmlns:a16="http://schemas.microsoft.com/office/drawing/2014/main" id="{517669CF-2199-0345-8914-52AB950C7A1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53369" y="6554968"/>
            <a:ext cx="685262" cy="196831"/>
          </a:xfrm>
          <a:prstGeom prst="rect">
            <a:avLst/>
          </a:prstGeom>
        </p:spPr>
      </p:pic>
      <p:sp>
        <p:nvSpPr>
          <p:cNvPr id="13" name="TextBox 12">
            <a:extLst>
              <a:ext uri="{FF2B5EF4-FFF2-40B4-BE49-F238E27FC236}">
                <a16:creationId xmlns:a16="http://schemas.microsoft.com/office/drawing/2014/main" id="{2FFAE54E-746D-E648-B1FA-AD751DD4B434}"/>
              </a:ext>
            </a:extLst>
          </p:cNvPr>
          <p:cNvSpPr txBox="1"/>
          <p:nvPr/>
        </p:nvSpPr>
        <p:spPr>
          <a:xfrm>
            <a:off x="12370682" y="2043795"/>
            <a:ext cx="2819788" cy="615553"/>
          </a:xfrm>
          <a:prstGeom prst="rect">
            <a:avLst/>
          </a:prstGeom>
          <a:noFill/>
        </p:spPr>
        <p:txBody>
          <a:bodyPr wrap="square" lIns="0" tIns="0" rIns="0" bIns="0" rtlCol="0">
            <a:spAutoFit/>
          </a:bodyPr>
          <a:lstStyle/>
          <a:p>
            <a:pPr algn="l"/>
            <a:r>
              <a:rPr lang="da-DK" sz="1000" b="1">
                <a:latin typeface="+mj-lt"/>
              </a:rPr>
              <a:t>Skift billede:</a:t>
            </a:r>
          </a:p>
          <a:p>
            <a:pPr algn="l"/>
            <a:r>
              <a:rPr lang="da-DK" sz="1000">
                <a:latin typeface="+mj-lt"/>
              </a:rPr>
              <a:t>Højre klik uden for format</a:t>
            </a:r>
          </a:p>
          <a:p>
            <a:pPr algn="l"/>
            <a:r>
              <a:rPr lang="da-DK" sz="1000">
                <a:latin typeface="+mj-lt"/>
              </a:rPr>
              <a:t>Klik på formatér baggrund</a:t>
            </a:r>
          </a:p>
          <a:p>
            <a:pPr algn="l"/>
            <a:r>
              <a:rPr lang="da-DK" sz="1000">
                <a:latin typeface="+mj-lt"/>
              </a:rPr>
              <a:t>Klik på indsæt fra fil og indsæt dit billede</a:t>
            </a:r>
          </a:p>
        </p:txBody>
      </p:sp>
    </p:spTree>
    <p:extLst>
      <p:ext uri="{BB962C8B-B14F-4D97-AF65-F5344CB8AC3E}">
        <p14:creationId xmlns:p14="http://schemas.microsoft.com/office/powerpoint/2010/main" val="36685056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ak for i dag rø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9BB247-7981-9741-859D-B8C30704E5DE}"/>
              </a:ext>
            </a:extLst>
          </p:cNvPr>
          <p:cNvSpPr/>
          <p:nvPr/>
        </p:nvSpPr>
        <p:spPr>
          <a:xfrm>
            <a:off x="442912" y="476250"/>
            <a:ext cx="11306175" cy="5905500"/>
          </a:xfrm>
          <a:prstGeom prst="rect">
            <a:avLst/>
          </a:prstGeom>
          <a:solidFill>
            <a:schemeClr val="tx2"/>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le 1">
            <a:extLst>
              <a:ext uri="{FF2B5EF4-FFF2-40B4-BE49-F238E27FC236}">
                <a16:creationId xmlns:a16="http://schemas.microsoft.com/office/drawing/2014/main" id="{0319DBAC-767C-D342-854F-60DA79756E2C}"/>
              </a:ext>
            </a:extLst>
          </p:cNvPr>
          <p:cNvSpPr>
            <a:spLocks noGrp="1"/>
          </p:cNvSpPr>
          <p:nvPr>
            <p:ph type="ctrTitle" hasCustomPrompt="1"/>
          </p:nvPr>
        </p:nvSpPr>
        <p:spPr>
          <a:xfrm>
            <a:off x="695325" y="3352695"/>
            <a:ext cx="8064500" cy="2076031"/>
          </a:xfrm>
        </p:spPr>
        <p:txBody>
          <a:bodyPr anchor="t" anchorCtr="0">
            <a:noAutofit/>
          </a:bodyPr>
          <a:lstStyle>
            <a:lvl1pPr algn="l">
              <a:defRPr sz="6000" b="1" i="0">
                <a:solidFill>
                  <a:schemeClr val="bg1"/>
                </a:solidFill>
                <a:latin typeface="COOP" pitchFamily="2" charset="0"/>
              </a:defRPr>
            </a:lvl1pPr>
          </a:lstStyle>
          <a:p>
            <a:r>
              <a:rPr lang="en-US" err="1"/>
              <a:t>Tak</a:t>
            </a:r>
            <a:r>
              <a:rPr lang="en-US"/>
              <a:t> for </a:t>
            </a:r>
            <a:r>
              <a:rPr lang="en-US" err="1"/>
              <a:t>i</a:t>
            </a:r>
            <a:r>
              <a:rPr lang="en-US"/>
              <a:t> </a:t>
            </a:r>
            <a:r>
              <a:rPr lang="en-US" err="1"/>
              <a:t>dag</a:t>
            </a:r>
            <a:endParaRPr lang="da-DK"/>
          </a:p>
        </p:txBody>
      </p:sp>
      <p:sp>
        <p:nvSpPr>
          <p:cNvPr id="2" name="Footer Placeholder 1">
            <a:extLst>
              <a:ext uri="{FF2B5EF4-FFF2-40B4-BE49-F238E27FC236}">
                <a16:creationId xmlns:a16="http://schemas.microsoft.com/office/drawing/2014/main" id="{603B50A2-70DB-3847-A903-CB54983A80CC}"/>
              </a:ext>
            </a:extLst>
          </p:cNvPr>
          <p:cNvSpPr>
            <a:spLocks noGrp="1"/>
          </p:cNvSpPr>
          <p:nvPr>
            <p:ph type="ftr" sz="quarter" idx="10"/>
          </p:nvPr>
        </p:nvSpPr>
        <p:spPr/>
        <p:txBody>
          <a:bodyPr/>
          <a:lstStyle/>
          <a:p>
            <a:endParaRPr lang="en-GB"/>
          </a:p>
        </p:txBody>
      </p:sp>
      <p:sp>
        <p:nvSpPr>
          <p:cNvPr id="3" name="Slide Number Placeholder 2">
            <a:extLst>
              <a:ext uri="{FF2B5EF4-FFF2-40B4-BE49-F238E27FC236}">
                <a16:creationId xmlns:a16="http://schemas.microsoft.com/office/drawing/2014/main" id="{2E22BD8E-A71F-9446-A801-EAE160B92DF1}"/>
              </a:ext>
            </a:extLst>
          </p:cNvPr>
          <p:cNvSpPr>
            <a:spLocks noGrp="1"/>
          </p:cNvSpPr>
          <p:nvPr>
            <p:ph type="sldNum" sz="quarter" idx="11"/>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569457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61CC4-78AA-0547-94EA-2A3B79B0C1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E472A03-4166-0D4D-8F5B-E7DD9D2C2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7C1B044-877C-BE46-B133-DA3BA7212687}"/>
              </a:ext>
            </a:extLst>
          </p:cNvPr>
          <p:cNvSpPr>
            <a:spLocks noGrp="1"/>
          </p:cNvSpPr>
          <p:nvPr>
            <p:ph type="dt" sz="half" idx="10"/>
          </p:nvPr>
        </p:nvSpPr>
        <p:spPr/>
        <p:txBody>
          <a:bodyPr/>
          <a:lstStyle/>
          <a:p>
            <a:fld id="{9305D919-9790-7146-8C15-EDB00F92ADD5}" type="datetimeFigureOut">
              <a:rPr lang="en-GB" smtClean="0"/>
              <a:t>23/12/2021</a:t>
            </a:fld>
            <a:endParaRPr lang="en-GB"/>
          </a:p>
        </p:txBody>
      </p:sp>
      <p:sp>
        <p:nvSpPr>
          <p:cNvPr id="5" name="Footer Placeholder 4">
            <a:extLst>
              <a:ext uri="{FF2B5EF4-FFF2-40B4-BE49-F238E27FC236}">
                <a16:creationId xmlns:a16="http://schemas.microsoft.com/office/drawing/2014/main" id="{805578C2-11EE-AA42-B07A-E9D9B84A26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968BBA-DEAA-AF49-BAC1-D5CEE0F20969}"/>
              </a:ext>
            </a:extLst>
          </p:cNvPr>
          <p:cNvSpPr>
            <a:spLocks noGrp="1"/>
          </p:cNvSpPr>
          <p:nvPr>
            <p:ph type="sldNum" sz="quarter" idx="12"/>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1750188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kstside hvid 4 spal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8873C856-2D42-774B-9F3D-A3E810E10692}" type="slidenum">
              <a:rPr lang="en-GB" smtClean="0"/>
              <a:t>‹#›</a:t>
            </a:fld>
            <a:endParaRPr lang="en-GB"/>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p:txBody>
          <a:bodyPr/>
          <a:lstStyle/>
          <a:p>
            <a:r>
              <a:rPr lang="en-US"/>
              <a:t>Click to edit Master title style</a:t>
            </a:r>
            <a:endParaRPr lang="da-DK"/>
          </a:p>
        </p:txBody>
      </p:sp>
      <p:sp>
        <p:nvSpPr>
          <p:cNvPr id="9" name="Content Placeholder 9">
            <a:extLst>
              <a:ext uri="{FF2B5EF4-FFF2-40B4-BE49-F238E27FC236}">
                <a16:creationId xmlns:a16="http://schemas.microsoft.com/office/drawing/2014/main" id="{2904631D-F2C3-BE47-91DC-079BC2DB9662}"/>
              </a:ext>
            </a:extLst>
          </p:cNvPr>
          <p:cNvSpPr>
            <a:spLocks noGrp="1"/>
          </p:cNvSpPr>
          <p:nvPr>
            <p:ph sz="quarter" idx="14"/>
          </p:nvPr>
        </p:nvSpPr>
        <p:spPr>
          <a:xfrm>
            <a:off x="706751" y="1581804"/>
            <a:ext cx="10777225"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3654373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kstside hvid 3 spalt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54A15AD-EF0D-3E49-B9B2-2F4AE2D65ED6}"/>
              </a:ext>
            </a:extLst>
          </p:cNvPr>
          <p:cNvSpPr>
            <a:spLocks noGrp="1"/>
          </p:cNvSpPr>
          <p:nvPr>
            <p:ph type="ftr" sz="quarter" idx="10"/>
          </p:nvPr>
        </p:nvSpPr>
        <p:spPr/>
        <p:txBody>
          <a:bodyPr/>
          <a:lstStyle/>
          <a:p>
            <a:endParaRPr lang="en-GB"/>
          </a:p>
        </p:txBody>
      </p:sp>
      <p:sp>
        <p:nvSpPr>
          <p:cNvPr id="6" name="Slide Number Placeholder 5">
            <a:extLst>
              <a:ext uri="{FF2B5EF4-FFF2-40B4-BE49-F238E27FC236}">
                <a16:creationId xmlns:a16="http://schemas.microsoft.com/office/drawing/2014/main" id="{DC65EDD3-9574-FF47-8C45-D50753986B7E}"/>
              </a:ext>
            </a:extLst>
          </p:cNvPr>
          <p:cNvSpPr>
            <a:spLocks noGrp="1"/>
          </p:cNvSpPr>
          <p:nvPr>
            <p:ph type="sldNum" sz="quarter" idx="11"/>
          </p:nvPr>
        </p:nvSpPr>
        <p:spPr/>
        <p:txBody>
          <a:bodyPr/>
          <a:lstStyle/>
          <a:p>
            <a:fld id="{8873C856-2D42-774B-9F3D-A3E810E10692}" type="slidenum">
              <a:rPr lang="en-GB" smtClean="0"/>
              <a:t>‹#›</a:t>
            </a:fld>
            <a:endParaRPr lang="en-GB"/>
          </a:p>
        </p:txBody>
      </p:sp>
      <p:sp>
        <p:nvSpPr>
          <p:cNvPr id="2" name="Title 1">
            <a:extLst>
              <a:ext uri="{FF2B5EF4-FFF2-40B4-BE49-F238E27FC236}">
                <a16:creationId xmlns:a16="http://schemas.microsoft.com/office/drawing/2014/main" id="{2D1892AE-A022-AA43-B4C9-7650F7445338}"/>
              </a:ext>
            </a:extLst>
          </p:cNvPr>
          <p:cNvSpPr>
            <a:spLocks noGrp="1"/>
          </p:cNvSpPr>
          <p:nvPr>
            <p:ph type="title"/>
          </p:nvPr>
        </p:nvSpPr>
        <p:spPr/>
        <p:txBody>
          <a:bodyPr/>
          <a:lstStyle/>
          <a:p>
            <a:r>
              <a:rPr lang="en-US"/>
              <a:t>Click to edit Master title style</a:t>
            </a:r>
            <a:endParaRPr lang="da-DK"/>
          </a:p>
        </p:txBody>
      </p:sp>
      <p:sp>
        <p:nvSpPr>
          <p:cNvPr id="7" name="Content Placeholder 9">
            <a:extLst>
              <a:ext uri="{FF2B5EF4-FFF2-40B4-BE49-F238E27FC236}">
                <a16:creationId xmlns:a16="http://schemas.microsoft.com/office/drawing/2014/main" id="{BCB9AA9C-2838-1E45-B44C-B273ADE92370}"/>
              </a:ext>
            </a:extLst>
          </p:cNvPr>
          <p:cNvSpPr>
            <a:spLocks noGrp="1"/>
          </p:cNvSpPr>
          <p:nvPr>
            <p:ph sz="quarter" idx="14"/>
          </p:nvPr>
        </p:nvSpPr>
        <p:spPr>
          <a:xfrm>
            <a:off x="3467101" y="1581804"/>
            <a:ext cx="8016876"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2579679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kst 2 spalter hvi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106F08-AF8E-2149-B369-71DF3EDCF836}"/>
              </a:ext>
            </a:extLst>
          </p:cNvPr>
          <p:cNvSpPr>
            <a:spLocks noGrp="1"/>
          </p:cNvSpPr>
          <p:nvPr>
            <p:ph type="title"/>
          </p:nvPr>
        </p:nvSpPr>
        <p:spPr/>
        <p:txBody>
          <a:bodyPr/>
          <a:lstStyle/>
          <a:p>
            <a:r>
              <a:rPr lang="en-US"/>
              <a:t>Click to edit Master title style</a:t>
            </a:r>
            <a:endParaRPr lang="da-DK"/>
          </a:p>
        </p:txBody>
      </p:sp>
      <p:sp>
        <p:nvSpPr>
          <p:cNvPr id="8" name="Footer Placeholder 7">
            <a:extLst>
              <a:ext uri="{FF2B5EF4-FFF2-40B4-BE49-F238E27FC236}">
                <a16:creationId xmlns:a16="http://schemas.microsoft.com/office/drawing/2014/main" id="{6959F5AA-B5EF-B347-B26A-6C0D8F1C4AC3}"/>
              </a:ext>
            </a:extLst>
          </p:cNvPr>
          <p:cNvSpPr>
            <a:spLocks noGrp="1"/>
          </p:cNvSpPr>
          <p:nvPr>
            <p:ph type="ftr" sz="quarter" idx="12"/>
          </p:nvPr>
        </p:nvSpPr>
        <p:spPr/>
        <p:txBody>
          <a:bodyPr/>
          <a:lstStyle/>
          <a:p>
            <a:endParaRPr lang="en-GB"/>
          </a:p>
        </p:txBody>
      </p:sp>
      <p:sp>
        <p:nvSpPr>
          <p:cNvPr id="9" name="Slide Number Placeholder 8">
            <a:extLst>
              <a:ext uri="{FF2B5EF4-FFF2-40B4-BE49-F238E27FC236}">
                <a16:creationId xmlns:a16="http://schemas.microsoft.com/office/drawing/2014/main" id="{DBF5FDFC-53C8-E446-9128-03DA51416C36}"/>
              </a:ext>
            </a:extLst>
          </p:cNvPr>
          <p:cNvSpPr>
            <a:spLocks noGrp="1"/>
          </p:cNvSpPr>
          <p:nvPr>
            <p:ph type="sldNum" sz="quarter" idx="13"/>
          </p:nvPr>
        </p:nvSpPr>
        <p:spPr/>
        <p:txBody>
          <a:bodyPr/>
          <a:lstStyle/>
          <a:p>
            <a:fld id="{8873C856-2D42-774B-9F3D-A3E810E10692}" type="slidenum">
              <a:rPr lang="en-GB" smtClean="0"/>
              <a:t>‹#›</a:t>
            </a:fld>
            <a:endParaRPr lang="en-GB"/>
          </a:p>
        </p:txBody>
      </p:sp>
      <p:sp>
        <p:nvSpPr>
          <p:cNvPr id="12" name="Content Placeholder 9">
            <a:extLst>
              <a:ext uri="{FF2B5EF4-FFF2-40B4-BE49-F238E27FC236}">
                <a16:creationId xmlns:a16="http://schemas.microsoft.com/office/drawing/2014/main" id="{28DA2D07-5569-1842-93A9-EE073821DFDD}"/>
              </a:ext>
            </a:extLst>
          </p:cNvPr>
          <p:cNvSpPr>
            <a:spLocks noGrp="1"/>
          </p:cNvSpPr>
          <p:nvPr>
            <p:ph sz="quarter" idx="15"/>
          </p:nvPr>
        </p:nvSpPr>
        <p:spPr>
          <a:xfrm>
            <a:off x="6240463"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13" name="Content Placeholder 9">
            <a:extLst>
              <a:ext uri="{FF2B5EF4-FFF2-40B4-BE49-F238E27FC236}">
                <a16:creationId xmlns:a16="http://schemas.microsoft.com/office/drawing/2014/main" id="{75304ADB-F2E5-704F-A127-8A30128C671E}"/>
              </a:ext>
            </a:extLst>
          </p:cNvPr>
          <p:cNvSpPr>
            <a:spLocks noGrp="1"/>
          </p:cNvSpPr>
          <p:nvPr>
            <p:ph sz="quarter" idx="16"/>
          </p:nvPr>
        </p:nvSpPr>
        <p:spPr>
          <a:xfrm>
            <a:off x="708025" y="1581804"/>
            <a:ext cx="5243513" cy="45475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Tree>
    <p:extLst>
      <p:ext uri="{BB962C8B-B14F-4D97-AF65-F5344CB8AC3E}">
        <p14:creationId xmlns:p14="http://schemas.microsoft.com/office/powerpoint/2010/main" val="137429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kst bei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10091-636B-B844-BB41-40CC8B817826}"/>
              </a:ext>
            </a:extLst>
          </p:cNvPr>
          <p:cNvSpPr/>
          <p:nvPr/>
        </p:nvSpPr>
        <p:spPr>
          <a:xfrm>
            <a:off x="442912" y="476250"/>
            <a:ext cx="11306175" cy="59055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le 2">
            <a:extLst>
              <a:ext uri="{FF2B5EF4-FFF2-40B4-BE49-F238E27FC236}">
                <a16:creationId xmlns:a16="http://schemas.microsoft.com/office/drawing/2014/main" id="{153E5E53-26FB-C84E-8F7D-6238E33894EF}"/>
              </a:ext>
            </a:extLst>
          </p:cNvPr>
          <p:cNvSpPr>
            <a:spLocks noGrp="1"/>
          </p:cNvSpPr>
          <p:nvPr>
            <p:ph type="title"/>
          </p:nvPr>
        </p:nvSpPr>
        <p:spPr/>
        <p:txBody>
          <a:bodyPr/>
          <a:lstStyle/>
          <a:p>
            <a:r>
              <a:rPr lang="en-US"/>
              <a:t>Click to edit Master title style</a:t>
            </a:r>
            <a:endParaRPr lang="da-DK"/>
          </a:p>
        </p:txBody>
      </p:sp>
      <p:sp>
        <p:nvSpPr>
          <p:cNvPr id="4" name="Text Placeholder 3">
            <a:extLst>
              <a:ext uri="{FF2B5EF4-FFF2-40B4-BE49-F238E27FC236}">
                <a16:creationId xmlns:a16="http://schemas.microsoft.com/office/drawing/2014/main" id="{D56A1827-F159-CB49-92BF-388039122EA5}"/>
              </a:ext>
            </a:extLst>
          </p:cNvPr>
          <p:cNvSpPr>
            <a:spLocks noGrp="1"/>
          </p:cNvSpPr>
          <p:nvPr>
            <p:ph type="body" sz="quarter" idx="10"/>
          </p:nvPr>
        </p:nvSpPr>
        <p:spPr>
          <a:xfrm>
            <a:off x="707386" y="1590675"/>
            <a:ext cx="5244151" cy="1417638"/>
          </a:xfrm>
        </p:spPr>
        <p:txBody>
          <a:bodyPr/>
          <a:lstStyle>
            <a:lvl1pPr marL="0" indent="0">
              <a:buFontTx/>
              <a:buNone/>
              <a:defRPr sz="1600"/>
            </a:lvl1pPr>
            <a:lvl2pPr marL="457200" indent="0">
              <a:buFontTx/>
              <a:buNone/>
              <a:defRPr/>
            </a:lvl2pPr>
            <a:lvl3pPr marL="914400" indent="0">
              <a:buFontTx/>
              <a:buNone/>
              <a:defRPr/>
            </a:lvl3pPr>
            <a:lvl4pPr>
              <a:buFontTx/>
              <a:buNone/>
              <a:defRPr/>
            </a:lvl4pPr>
            <a:lvl5pPr marL="1828800" indent="0">
              <a:buFontTx/>
              <a:buNone/>
              <a:defRPr/>
            </a:lvl5pPr>
          </a:lstStyle>
          <a:p>
            <a:pPr lvl="0"/>
            <a:r>
              <a:rPr lang="en-US"/>
              <a:t>Click to edit Master text styles</a:t>
            </a:r>
          </a:p>
        </p:txBody>
      </p:sp>
      <p:sp>
        <p:nvSpPr>
          <p:cNvPr id="5" name="Footer Placeholder 4">
            <a:extLst>
              <a:ext uri="{FF2B5EF4-FFF2-40B4-BE49-F238E27FC236}">
                <a16:creationId xmlns:a16="http://schemas.microsoft.com/office/drawing/2014/main" id="{FD0798B7-3320-B147-9B29-444461B6F1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88AC43-F953-884B-97FC-A33DF604F411}"/>
              </a:ext>
            </a:extLst>
          </p:cNvPr>
          <p:cNvSpPr>
            <a:spLocks noGrp="1"/>
          </p:cNvSpPr>
          <p:nvPr>
            <p:ph type="sldNum" sz="quarter" idx="12"/>
          </p:nvPr>
        </p:nvSpPr>
        <p:spPr/>
        <p:txBody>
          <a:bodyPr/>
          <a:lstStyle/>
          <a:p>
            <a:fld id="{8873C856-2D42-774B-9F3D-A3E810E10692}" type="slidenum">
              <a:rPr lang="en-GB" smtClean="0"/>
              <a:t>‹#›</a:t>
            </a:fld>
            <a:endParaRPr lang="en-GB"/>
          </a:p>
        </p:txBody>
      </p:sp>
    </p:spTree>
    <p:extLst>
      <p:ext uri="{BB962C8B-B14F-4D97-AF65-F5344CB8AC3E}">
        <p14:creationId xmlns:p14="http://schemas.microsoft.com/office/powerpoint/2010/main" val="372889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tatement tekst + billede logo rød">
    <p:bg>
      <p:bgPr>
        <a:solidFill>
          <a:schemeClr val="bg2"/>
        </a:solidFill>
        <a:effectLst/>
      </p:bgPr>
    </p:bg>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r>
              <a:rPr lang="en-US"/>
              <a:t>Click icon to add picture</a:t>
            </a:r>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11" name="Title 1">
            <a:extLst>
              <a:ext uri="{FF2B5EF4-FFF2-40B4-BE49-F238E27FC236}">
                <a16:creationId xmlns:a16="http://schemas.microsoft.com/office/drawing/2014/main" id="{A6414B98-22BA-F643-92D2-2B76B96A3E73}"/>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3" name="Subtitle 2">
            <a:extLst>
              <a:ext uri="{FF2B5EF4-FFF2-40B4-BE49-F238E27FC236}">
                <a16:creationId xmlns:a16="http://schemas.microsoft.com/office/drawing/2014/main" id="{EF1165FB-E3AF-D249-979A-93771E14F83D}"/>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138793995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tatement tekst + billede logo hvid">
    <p:bg>
      <p:bgPr>
        <a:solidFill>
          <a:schemeClr val="bg2"/>
        </a:solidFill>
        <a:effectLst/>
      </p:bgPr>
    </p:bg>
    <p:spTree>
      <p:nvGrpSpPr>
        <p:cNvPr id="1" name=""/>
        <p:cNvGrpSpPr/>
        <p:nvPr/>
      </p:nvGrpSpPr>
      <p:grpSpPr>
        <a:xfrm>
          <a:off x="0" y="0"/>
          <a:ext cx="0" cy="0"/>
          <a:chOff x="0" y="0"/>
          <a:chExt cx="0" cy="0"/>
        </a:xfrm>
      </p:grpSpPr>
      <p:sp>
        <p:nvSpPr>
          <p:cNvPr id="12" name="Picture Placeholder 4">
            <a:extLst>
              <a:ext uri="{FF2B5EF4-FFF2-40B4-BE49-F238E27FC236}">
                <a16:creationId xmlns:a16="http://schemas.microsoft.com/office/drawing/2014/main" id="{702D1789-7A82-3044-9A43-EC44F952EEF5}"/>
              </a:ext>
            </a:extLst>
          </p:cNvPr>
          <p:cNvSpPr>
            <a:spLocks noGrp="1"/>
          </p:cNvSpPr>
          <p:nvPr>
            <p:ph type="pic" sz="quarter" idx="17"/>
          </p:nvPr>
        </p:nvSpPr>
        <p:spPr>
          <a:xfrm>
            <a:off x="0" y="0"/>
            <a:ext cx="12192000" cy="6858000"/>
          </a:xfrm>
          <a:solidFill>
            <a:schemeClr val="accent5"/>
          </a:solidFill>
        </p:spPr>
        <p:txBody>
          <a:bodyPr/>
          <a:lstStyle/>
          <a:p>
            <a:r>
              <a:rPr lang="en-US"/>
              <a:t>Click icon to add picture</a:t>
            </a:r>
            <a:endParaRPr lang="da-DK"/>
          </a:p>
        </p:txBody>
      </p:sp>
      <p:sp>
        <p:nvSpPr>
          <p:cNvPr id="9" name="Text Placeholder 10">
            <a:extLst>
              <a:ext uri="{FF2B5EF4-FFF2-40B4-BE49-F238E27FC236}">
                <a16:creationId xmlns:a16="http://schemas.microsoft.com/office/drawing/2014/main" id="{5D364358-C036-844C-8DDD-C9951E70F90D}"/>
              </a:ext>
            </a:extLst>
          </p:cNvPr>
          <p:cNvSpPr>
            <a:spLocks noGrp="1"/>
          </p:cNvSpPr>
          <p:nvPr>
            <p:ph type="body" sz="quarter" idx="15" hasCustomPrompt="1"/>
          </p:nvPr>
        </p:nvSpPr>
        <p:spPr>
          <a:xfrm>
            <a:off x="5752200" y="6555600"/>
            <a:ext cx="687600" cy="19800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bIns="7200">
            <a:normAutofit/>
          </a:bodyPr>
          <a:lstStyle>
            <a:lvl1pPr marL="0" indent="0">
              <a:buFontTx/>
              <a:buNone/>
              <a:defRPr sz="100">
                <a:solidFill>
                  <a:schemeClr val="bg1"/>
                </a:solidFill>
              </a:defRPr>
            </a:lvl1pPr>
          </a:lstStyle>
          <a:p>
            <a:pPr lvl="0"/>
            <a:r>
              <a:rPr lang="en-GB"/>
              <a:t>.</a:t>
            </a:r>
          </a:p>
        </p:txBody>
      </p:sp>
      <p:sp>
        <p:nvSpPr>
          <p:cNvPr id="6" name="Title 1">
            <a:extLst>
              <a:ext uri="{FF2B5EF4-FFF2-40B4-BE49-F238E27FC236}">
                <a16:creationId xmlns:a16="http://schemas.microsoft.com/office/drawing/2014/main" id="{B3B33704-1AA4-A74C-9414-0CACC24A5B87}"/>
              </a:ext>
            </a:extLst>
          </p:cNvPr>
          <p:cNvSpPr>
            <a:spLocks noGrp="1"/>
          </p:cNvSpPr>
          <p:nvPr>
            <p:ph type="ctrTitle" hasCustomPrompt="1"/>
          </p:nvPr>
        </p:nvSpPr>
        <p:spPr>
          <a:xfrm>
            <a:off x="695325" y="2235469"/>
            <a:ext cx="5056875" cy="1666875"/>
          </a:xfrm>
        </p:spPr>
        <p:txBody>
          <a:bodyPr anchor="b" anchorCtr="0">
            <a:normAutofit/>
          </a:bodyPr>
          <a:lstStyle>
            <a:lvl1pPr algn="l">
              <a:defRPr sz="6000" b="1" i="0">
                <a:solidFill>
                  <a:schemeClr val="bg1"/>
                </a:solidFill>
                <a:latin typeface="COOP" pitchFamily="2" charset="0"/>
              </a:defRPr>
            </a:lvl1pPr>
          </a:lstStyle>
          <a:p>
            <a:r>
              <a:rPr lang="en-US" err="1"/>
              <a:t>Overskrift</a:t>
            </a:r>
            <a:endParaRPr lang="da-DK"/>
          </a:p>
        </p:txBody>
      </p:sp>
      <p:sp>
        <p:nvSpPr>
          <p:cNvPr id="10" name="Subtitle 2">
            <a:extLst>
              <a:ext uri="{FF2B5EF4-FFF2-40B4-BE49-F238E27FC236}">
                <a16:creationId xmlns:a16="http://schemas.microsoft.com/office/drawing/2014/main" id="{4C396AD9-8E5D-FC43-BCC9-E9EF05846CFF}"/>
              </a:ext>
            </a:extLst>
          </p:cNvPr>
          <p:cNvSpPr>
            <a:spLocks noGrp="1"/>
          </p:cNvSpPr>
          <p:nvPr>
            <p:ph type="subTitle" idx="1"/>
          </p:nvPr>
        </p:nvSpPr>
        <p:spPr>
          <a:xfrm>
            <a:off x="695325" y="4067444"/>
            <a:ext cx="8064500" cy="1655762"/>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Tree>
    <p:extLst>
      <p:ext uri="{BB962C8B-B14F-4D97-AF65-F5344CB8AC3E}">
        <p14:creationId xmlns:p14="http://schemas.microsoft.com/office/powerpoint/2010/main" val="25220349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oleObject" Target="../embeddings/oleObject1.bin"/><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vmlDrawing" Target="../drawings/vmlDrawing1.v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21E2004E-D16C-4D92-A76B-521AAFFA3709}"/>
              </a:ext>
            </a:extLst>
          </p:cNvPr>
          <p:cNvGraphicFramePr>
            <a:graphicFrameLocks noChangeAspect="1"/>
          </p:cNvGraphicFramePr>
          <p:nvPr userDrawn="1">
            <p:custDataLst>
              <p:tags r:id="rId38"/>
            </p:custDataLst>
            <p:extLst>
              <p:ext uri="{D42A27DB-BD31-4B8C-83A1-F6EECF244321}">
                <p14:modId xmlns:p14="http://schemas.microsoft.com/office/powerpoint/2010/main" val="3392212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8" name="think-cell Slide" r:id="rId39" imgW="395" imgH="394" progId="TCLayout.ActiveDocument.1">
                  <p:embed/>
                </p:oleObj>
              </mc:Choice>
              <mc:Fallback>
                <p:oleObj name="think-cell Slide" r:id="rId39" imgW="395" imgH="394" progId="TCLayout.ActiveDocument.1">
                  <p:embed/>
                  <p:pic>
                    <p:nvPicPr>
                      <p:cNvPr id="5" name="Objekt 4" hidden="1">
                        <a:extLst>
                          <a:ext uri="{FF2B5EF4-FFF2-40B4-BE49-F238E27FC236}">
                            <a16:creationId xmlns:a16="http://schemas.microsoft.com/office/drawing/2014/main" id="{21E2004E-D16C-4D92-A76B-521AAFFA3709}"/>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9231D68-19DD-41BC-9C7E-EA2049A18F99}"/>
              </a:ext>
            </a:extLst>
          </p:cNvPr>
          <p:cNvSpPr>
            <a:spLocks noGrp="1"/>
          </p:cNvSpPr>
          <p:nvPr>
            <p:ph type="title"/>
          </p:nvPr>
        </p:nvSpPr>
        <p:spPr>
          <a:xfrm>
            <a:off x="707387" y="728663"/>
            <a:ext cx="10777225" cy="853141"/>
          </a:xfrm>
          <a:prstGeom prst="rect">
            <a:avLst/>
          </a:prstGeom>
        </p:spPr>
        <p:txBody>
          <a:bodyPr vert="horz" lIns="0" tIns="0" rIns="0" bIns="0" rtlCol="0" anchor="t" anchorCtr="0">
            <a:normAutofit/>
          </a:bodyPr>
          <a:lstStyle/>
          <a:p>
            <a:r>
              <a:rPr lang="en-US" err="1"/>
              <a:t>Overskrift</a:t>
            </a:r>
            <a:endParaRPr lang="da-DK"/>
          </a:p>
        </p:txBody>
      </p:sp>
      <p:sp>
        <p:nvSpPr>
          <p:cNvPr id="3" name="Text Placeholder 2">
            <a:extLst>
              <a:ext uri="{FF2B5EF4-FFF2-40B4-BE49-F238E27FC236}">
                <a16:creationId xmlns:a16="http://schemas.microsoft.com/office/drawing/2014/main" id="{07B71385-73A5-476C-9F9A-F8F0B17F8089}"/>
              </a:ext>
            </a:extLst>
          </p:cNvPr>
          <p:cNvSpPr>
            <a:spLocks noGrp="1"/>
          </p:cNvSpPr>
          <p:nvPr>
            <p:ph type="body" idx="1"/>
          </p:nvPr>
        </p:nvSpPr>
        <p:spPr>
          <a:xfrm>
            <a:off x="707387" y="1581804"/>
            <a:ext cx="8052437" cy="454753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Slide Number Placeholder 5">
            <a:extLst>
              <a:ext uri="{FF2B5EF4-FFF2-40B4-BE49-F238E27FC236}">
                <a16:creationId xmlns:a16="http://schemas.microsoft.com/office/drawing/2014/main" id="{4CA25B33-E8F2-4275-BE5B-5F9C61EC22DF}"/>
              </a:ext>
            </a:extLst>
          </p:cNvPr>
          <p:cNvSpPr>
            <a:spLocks noGrp="1"/>
          </p:cNvSpPr>
          <p:nvPr>
            <p:ph type="sldNum" sz="quarter" idx="4"/>
          </p:nvPr>
        </p:nvSpPr>
        <p:spPr>
          <a:xfrm>
            <a:off x="10640626" y="6551733"/>
            <a:ext cx="856049" cy="174685"/>
          </a:xfrm>
          <a:prstGeom prst="rect">
            <a:avLst/>
          </a:prstGeom>
        </p:spPr>
        <p:txBody>
          <a:bodyPr vert="horz" lIns="0" tIns="0" rIns="0" bIns="0" rtlCol="0" anchor="b" anchorCtr="0"/>
          <a:lstStyle>
            <a:lvl1pPr algn="r">
              <a:defRPr sz="600">
                <a:solidFill>
                  <a:schemeClr val="tx1"/>
                </a:solidFill>
                <a:latin typeface="+mj-lt"/>
              </a:defRPr>
            </a:lvl1pPr>
          </a:lstStyle>
          <a:p>
            <a:fld id="{8873C856-2D42-774B-9F3D-A3E810E10692}" type="slidenum">
              <a:rPr lang="en-GB" smtClean="0"/>
              <a:t>‹#›</a:t>
            </a:fld>
            <a:endParaRPr lang="en-GB"/>
          </a:p>
        </p:txBody>
      </p:sp>
      <p:pic>
        <p:nvPicPr>
          <p:cNvPr id="8" name="Graphic 7">
            <a:extLst>
              <a:ext uri="{FF2B5EF4-FFF2-40B4-BE49-F238E27FC236}">
                <a16:creationId xmlns:a16="http://schemas.microsoft.com/office/drawing/2014/main" id="{6C0AD088-394C-F741-97F1-90AE5DA9DC24}"/>
              </a:ext>
            </a:extLst>
          </p:cNvPr>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5753369" y="6554968"/>
            <a:ext cx="685262" cy="196831"/>
          </a:xfrm>
          <a:prstGeom prst="rect">
            <a:avLst/>
          </a:prstGeom>
        </p:spPr>
      </p:pic>
      <p:sp>
        <p:nvSpPr>
          <p:cNvPr id="13" name="Footer Placeholder 12">
            <a:extLst>
              <a:ext uri="{FF2B5EF4-FFF2-40B4-BE49-F238E27FC236}">
                <a16:creationId xmlns:a16="http://schemas.microsoft.com/office/drawing/2014/main" id="{247794A7-0409-4A44-9441-CCC620193A68}"/>
              </a:ext>
            </a:extLst>
          </p:cNvPr>
          <p:cNvSpPr>
            <a:spLocks noGrp="1"/>
          </p:cNvSpPr>
          <p:nvPr>
            <p:ph type="ftr" sz="quarter" idx="3"/>
          </p:nvPr>
        </p:nvSpPr>
        <p:spPr>
          <a:xfrm>
            <a:off x="707387" y="6551733"/>
            <a:ext cx="3850563" cy="174685"/>
          </a:xfrm>
          <a:prstGeom prst="rect">
            <a:avLst/>
          </a:prstGeom>
        </p:spPr>
        <p:txBody>
          <a:bodyPr vert="horz" lIns="0" tIns="0" rIns="0" bIns="0" rtlCol="0" anchor="b" anchorCtr="0"/>
          <a:lstStyle>
            <a:lvl1pPr algn="l">
              <a:defRPr sz="600">
                <a:solidFill>
                  <a:schemeClr val="tx1"/>
                </a:solidFill>
                <a:latin typeface="+mj-lt"/>
              </a:defRPr>
            </a:lvl1pPr>
          </a:lstStyle>
          <a:p>
            <a:endParaRPr lang="en-GB"/>
          </a:p>
        </p:txBody>
      </p:sp>
    </p:spTree>
    <p:extLst>
      <p:ext uri="{BB962C8B-B14F-4D97-AF65-F5344CB8AC3E}">
        <p14:creationId xmlns:p14="http://schemas.microsoft.com/office/powerpoint/2010/main" val="343090130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Lst>
  <p:txStyles>
    <p:title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p:titleStyle>
    <p:body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438">
          <p15:clr>
            <a:srgbClr val="F26B43"/>
          </p15:clr>
        </p15:guide>
        <p15:guide id="3" pos="2184">
          <p15:clr>
            <a:srgbClr val="F26B43"/>
          </p15:clr>
        </p15:guide>
        <p15:guide id="4" pos="2026">
          <p15:clr>
            <a:srgbClr val="F26B43"/>
          </p15:clr>
        </p15:guide>
        <p15:guide id="5" pos="3931">
          <p15:clr>
            <a:srgbClr val="F26B43"/>
          </p15:clr>
        </p15:guide>
        <p15:guide id="6" pos="3749">
          <p15:clr>
            <a:srgbClr val="F26B43"/>
          </p15:clr>
        </p15:guide>
        <p15:guide id="7" pos="5677">
          <p15:clr>
            <a:srgbClr val="F26B43"/>
          </p15:clr>
        </p15:guide>
        <p15:guide id="8" pos="5518">
          <p15:clr>
            <a:srgbClr val="F26B43"/>
          </p15:clr>
        </p15:guide>
        <p15:guide id="13" pos="7242">
          <p15:clr>
            <a:srgbClr val="F26B43"/>
          </p15:clr>
        </p15:guide>
        <p15:guide id="14" pos="7401">
          <p15:clr>
            <a:srgbClr val="F26B43"/>
          </p15:clr>
        </p15:guide>
        <p15:guide id="15" orient="horz" pos="300">
          <p15:clr>
            <a:srgbClr val="F26B43"/>
          </p15:clr>
        </p15:guide>
        <p15:guide id="16" orient="horz" pos="3861">
          <p15:clr>
            <a:srgbClr val="F26B43"/>
          </p15:clr>
        </p15:guide>
        <p15:guide id="17" orient="horz" pos="4020">
          <p15:clr>
            <a:srgbClr val="F26B43"/>
          </p15:clr>
        </p15:guide>
        <p15:guide id="18" orient="horz" pos="459">
          <p15:clr>
            <a:srgbClr val="F26B43"/>
          </p15:clr>
        </p15:guide>
        <p15:guide id="19" orient="horz" pos="422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3.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emf"/><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24.jpg"/><Relationship Id="rId4" Type="http://schemas.openxmlformats.org/officeDocument/2006/relationships/notesSlide" Target="../notesSlides/notesSlide10.xml"/><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2.pn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image" Target="../media/image27.jpg"/><Relationship Id="rId4" Type="http://schemas.openxmlformats.org/officeDocument/2006/relationships/notesSlide" Target="../notesSlides/notesSlide13.xml"/><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image" Target="../media/image31.jp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16.xml"/><Relationship Id="rId9"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33.jpg"/><Relationship Id="rId4" Type="http://schemas.openxmlformats.org/officeDocument/2006/relationships/notesSlide" Target="../notesSlides/notesSlide18.xml"/><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emf"/><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image" Target="../media/image34.jpg"/><Relationship Id="rId4" Type="http://schemas.openxmlformats.org/officeDocument/2006/relationships/notesSlide" Target="../notesSlides/notesSlide19.xml"/><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image" Target="../media/image35.jpg"/><Relationship Id="rId4" Type="http://schemas.openxmlformats.org/officeDocument/2006/relationships/notesSlide" Target="../notesSlides/notesSlide20.xml"/><Relationship Id="rId9" Type="http://schemas.openxmlformats.org/officeDocument/2006/relationships/image" Target="../media/image1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19.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1.jpg"/><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15.emf"/><Relationship Id="rId5" Type="http://schemas.openxmlformats.org/officeDocument/2006/relationships/image" Target="../media/image42.jpg"/><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43.jpg"/><Relationship Id="rId4" Type="http://schemas.openxmlformats.org/officeDocument/2006/relationships/image" Target="../media/image19.sv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19.sv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19.sv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image" Target="../media/image46.jp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notesSlide" Target="../notesSlides/notesSlide28.xml"/><Relationship Id="rId9" Type="http://schemas.openxmlformats.org/officeDocument/2006/relationships/image" Target="../media/image17.sv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8.emf"/><Relationship Id="rId4" Type="http://schemas.openxmlformats.org/officeDocument/2006/relationships/image" Target="../media/image15.emf"/></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6.jpg"/><Relationship Id="rId4" Type="http://schemas.openxmlformats.org/officeDocument/2006/relationships/notesSlide" Target="../notesSlides/notesSlide3.xml"/><Relationship Id="rId9"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8.emf"/></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8.emf"/></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8.emf"/></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37.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image" Target="../media/image1.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8.jpg"/><Relationship Id="rId4" Type="http://schemas.openxmlformats.org/officeDocument/2006/relationships/notesSlide" Target="../notesSlides/notesSlide4.xml"/><Relationship Id="rId9" Type="http://schemas.openxmlformats.org/officeDocument/2006/relationships/image" Target="../media/image19.svg"/></Relationships>
</file>

<file path=ppt/slides/_rels/slide4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50.emf"/></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4.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2.emf"/></Relationships>
</file>

<file path=ppt/slides/_rels/slide4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2.emf"/></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52.emf"/></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5.xml"/><Relationship Id="rId7" Type="http://schemas.openxmlformats.org/officeDocument/2006/relationships/image" Target="../media/image1.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0.jpg"/><Relationship Id="rId4" Type="http://schemas.openxmlformats.org/officeDocument/2006/relationships/notesSlide" Target="../notesSlides/notesSlide5.xml"/><Relationship Id="rId9" Type="http://schemas.openxmlformats.org/officeDocument/2006/relationships/image" Target="../media/image13.sv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51.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58.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61.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e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image" Target="../media/image21.jp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1.emf"/></Relationships>
</file>

<file path=ppt/slides/_rels/slide6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61.emf"/></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61.emf"/></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65.emf"/><Relationship Id="rId5" Type="http://schemas.microsoft.com/office/2007/relationships/hdphoto" Target="../media/hdphoto1.wdp"/><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66.png"/><Relationship Id="rId7"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65.emf"/></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5.emf"/><Relationship Id="rId4" Type="http://schemas.openxmlformats.org/officeDocument/2006/relationships/image" Target="../media/image55.jpe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65.emf"/><Relationship Id="rId4" Type="http://schemas.openxmlformats.org/officeDocument/2006/relationships/image" Target="../media/image56.jpeg"/></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4.xml"/><Relationship Id="rId5" Type="http://schemas.openxmlformats.org/officeDocument/2006/relationships/image" Target="../media/image65.emf"/><Relationship Id="rId4" Type="http://schemas.openxmlformats.org/officeDocument/2006/relationships/image" Target="../media/image67.pn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65.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65.emf"/><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72.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70.emf"/></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70.emf"/></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70.emf"/></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70.emf"/></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70.emf"/></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7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jpeg"/><Relationship Id="rId7" Type="http://schemas.openxmlformats.org/officeDocument/2006/relationships/image" Target="../media/image72.emf"/><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image" Target="../media/image22.jp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notesSlide" Target="../notesSlides/notesSlide8.xml"/><Relationship Id="rId9" Type="http://schemas.openxmlformats.org/officeDocument/2006/relationships/image" Target="../media/image17.svg"/></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73.emf"/></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73.emf"/></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73.emf"/></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73.emf"/></Relationships>
</file>

<file path=ppt/slides/_rels/slide8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84.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74.png"/></Relationships>
</file>

<file path=ppt/slides/_rels/slide8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image" Target="../media/image1.emf"/><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image" Target="../media/image75.jpeg"/><Relationship Id="rId4" Type="http://schemas.openxmlformats.org/officeDocument/2006/relationships/notesSlide" Target="../notesSlides/notesSlide85.xml"/><Relationship Id="rId9" Type="http://schemas.openxmlformats.org/officeDocument/2006/relationships/image" Target="../media/image17.svg"/></Relationships>
</file>

<file path=ppt/slides/_rels/slide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emf"/><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image" Target="../media/image76.jpeg"/><Relationship Id="rId4" Type="http://schemas.openxmlformats.org/officeDocument/2006/relationships/notesSlide" Target="../notesSlides/notesSlide86.xml"/><Relationship Id="rId9" Type="http://schemas.openxmlformats.org/officeDocument/2006/relationships/image" Target="../media/image19.svg"/></Relationships>
</file>

<file path=ppt/slides/_rels/slide8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9.svg"/><Relationship Id="rId3" Type="http://schemas.openxmlformats.org/officeDocument/2006/relationships/image" Target="../media/image77.png"/><Relationship Id="rId7" Type="http://schemas.openxmlformats.org/officeDocument/2006/relationships/image" Target="../media/image79.png"/><Relationship Id="rId12"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microsoft.com/office/2007/relationships/hdphoto" Target="../media/hdphoto3.wdp"/><Relationship Id="rId11" Type="http://schemas.openxmlformats.org/officeDocument/2006/relationships/image" Target="../media/image81.jpeg"/><Relationship Id="rId5" Type="http://schemas.openxmlformats.org/officeDocument/2006/relationships/image" Target="../media/image7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80.png"/></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23.jp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9.xml"/><Relationship Id="rId9" Type="http://schemas.openxmlformats.org/officeDocument/2006/relationships/image" Target="../media/image19.svg"/></Relationships>
</file>

<file path=ppt/slides/_rels/slide9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0.xml"/><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image" Target="../media/image1.emf"/><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87.jpeg"/><Relationship Id="rId4" Type="http://schemas.openxmlformats.org/officeDocument/2006/relationships/notesSlide" Target="../notesSlides/notesSlide93.xml"/><Relationship Id="rId9" Type="http://schemas.openxmlformats.org/officeDocument/2006/relationships/image" Target="../media/image17.svg"/></Relationships>
</file>

<file path=ppt/slides/_rels/slide94.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31.xml"/></Relationships>
</file>

<file path=ppt/slides/_rels/slide9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emf"/><Relationship Id="rId1" Type="http://schemas.openxmlformats.org/officeDocument/2006/relationships/slideLayout" Target="../slideLayouts/slideLayout31.xml"/><Relationship Id="rId4" Type="http://schemas.openxmlformats.org/officeDocument/2006/relationships/image" Target="../media/image13.svg"/></Relationships>
</file>

<file path=ppt/slides/_rels/slide9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emf"/><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image" Target="../media/image92.emf"/><Relationship Id="rId4" Type="http://schemas.openxmlformats.org/officeDocument/2006/relationships/notesSlide" Target="../notesSlides/notesSlide94.xml"/><Relationship Id="rId9"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F9CC13-8865-E440-81F7-2A55F96BF601}"/>
              </a:ext>
            </a:extLst>
          </p:cNvPr>
          <p:cNvPicPr>
            <a:picLocks noChangeAspect="1"/>
          </p:cNvPicPr>
          <p:nvPr/>
        </p:nvPicPr>
        <p:blipFill>
          <a:blip r:embed="rId3"/>
          <a:srcRect/>
          <a:stretch/>
        </p:blipFill>
        <p:spPr>
          <a:xfrm>
            <a:off x="0" y="-1"/>
            <a:ext cx="12192001" cy="6858001"/>
          </a:xfrm>
          <a:prstGeom prst="rect">
            <a:avLst/>
          </a:prstGeom>
        </p:spPr>
      </p:pic>
      <p:sp>
        <p:nvSpPr>
          <p:cNvPr id="3" name="Titel 3">
            <a:extLst>
              <a:ext uri="{FF2B5EF4-FFF2-40B4-BE49-F238E27FC236}">
                <a16:creationId xmlns:a16="http://schemas.microsoft.com/office/drawing/2014/main" id="{A8BB048A-D466-E645-A567-128974C7A2BF}"/>
              </a:ext>
            </a:extLst>
          </p:cNvPr>
          <p:cNvSpPr txBox="1">
            <a:spLocks/>
          </p:cNvSpPr>
          <p:nvPr/>
        </p:nvSpPr>
        <p:spPr>
          <a:xfrm>
            <a:off x="1966462" y="2298609"/>
            <a:ext cx="8259076" cy="2491788"/>
          </a:xfrm>
          <a:prstGeom prst="rect">
            <a:avLst/>
          </a:prstGeom>
        </p:spPr>
        <p:txBody>
          <a:bodyPr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ts val="12000"/>
              </a:lnSpc>
            </a:pPr>
            <a:r>
              <a:rPr lang="da-DK" sz="14000">
                <a:solidFill>
                  <a:schemeClr val="bg1"/>
                </a:solidFill>
              </a:rPr>
              <a:t>Vores Coop</a:t>
            </a:r>
          </a:p>
        </p:txBody>
      </p:sp>
      <p:pic>
        <p:nvPicPr>
          <p:cNvPr id="5" name="Graphic 4">
            <a:extLst>
              <a:ext uri="{FF2B5EF4-FFF2-40B4-BE49-F238E27FC236}">
                <a16:creationId xmlns:a16="http://schemas.microsoft.com/office/drawing/2014/main" id="{A5E3212B-F16B-7F4D-9A8A-E96541D3224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447542" y="6089696"/>
            <a:ext cx="1296916" cy="372519"/>
          </a:xfrm>
          <a:prstGeom prst="rect">
            <a:avLst/>
          </a:prstGeom>
        </p:spPr>
      </p:pic>
    </p:spTree>
    <p:extLst>
      <p:ext uri="{BB962C8B-B14F-4D97-AF65-F5344CB8AC3E}">
        <p14:creationId xmlns:p14="http://schemas.microsoft.com/office/powerpoint/2010/main" val="3134959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965FA-37AB-4F4F-BD1B-D9386C8B12F7}"/>
              </a:ext>
            </a:extLst>
          </p:cNvPr>
          <p:cNvPicPr>
            <a:picLocks noChangeAspect="1"/>
          </p:cNvPicPr>
          <p:nvPr/>
        </p:nvPicPr>
        <p:blipFill>
          <a:blip r:embed="rId5"/>
          <a:srcRect/>
          <a:stretch/>
        </p:blipFill>
        <p:spPr>
          <a:xfrm>
            <a:off x="-1" y="5522"/>
            <a:ext cx="6095999" cy="6846955"/>
          </a:xfrm>
          <a:prstGeom prst="rect">
            <a:avLst/>
          </a:prstGeom>
        </p:spPr>
      </p:pic>
      <p:sp>
        <p:nvSpPr>
          <p:cNvPr id="12" name="Rektangel 1">
            <a:extLst>
              <a:ext uri="{FF2B5EF4-FFF2-40B4-BE49-F238E27FC236}">
                <a16:creationId xmlns:a16="http://schemas.microsoft.com/office/drawing/2014/main" id="{94AC0AF3-1B24-A54A-9331-6AE561276841}"/>
              </a:ext>
            </a:extLst>
          </p:cNvPr>
          <p:cNvSpPr/>
          <p:nvPr/>
        </p:nvSpPr>
        <p:spPr>
          <a:xfrm>
            <a:off x="6096000" y="0"/>
            <a:ext cx="6095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Objekt 6" hidden="1">
            <a:extLst>
              <a:ext uri="{FF2B5EF4-FFF2-40B4-BE49-F238E27FC236}">
                <a16:creationId xmlns:a16="http://schemas.microsoft.com/office/drawing/2014/main" id="{BFBD1CEA-3001-4F8A-9950-62F76A4127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0" name="think-cell Slide" r:id="rId6" imgW="395" imgH="394" progId="TCLayout.ActiveDocument.1">
                  <p:embed/>
                </p:oleObj>
              </mc:Choice>
              <mc:Fallback>
                <p:oleObj name="think-cell Slide" r:id="rId6" imgW="395" imgH="394" progId="TCLayout.ActiveDocument.1">
                  <p:embed/>
                  <p:pic>
                    <p:nvPicPr>
                      <p:cNvPr id="7" name="Objekt 6" hidden="1">
                        <a:extLst>
                          <a:ext uri="{FF2B5EF4-FFF2-40B4-BE49-F238E27FC236}">
                            <a16:creationId xmlns:a16="http://schemas.microsoft.com/office/drawing/2014/main" id="{BFBD1CEA-3001-4F8A-9950-62F76A4127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Pladsholder til indhold 5">
            <a:extLst>
              <a:ext uri="{FF2B5EF4-FFF2-40B4-BE49-F238E27FC236}">
                <a16:creationId xmlns:a16="http://schemas.microsoft.com/office/drawing/2014/main" id="{E97FA6F2-246A-44BE-99D3-85D84B5CCECE}"/>
              </a:ext>
            </a:extLst>
          </p:cNvPr>
          <p:cNvSpPr>
            <a:spLocks noGrp="1"/>
          </p:cNvSpPr>
          <p:nvPr>
            <p:ph sz="quarter" idx="14"/>
          </p:nvPr>
        </p:nvSpPr>
        <p:spPr>
          <a:xfrm>
            <a:off x="7400118" y="3429000"/>
            <a:ext cx="3487757" cy="2205986"/>
          </a:xfrm>
        </p:spPr>
        <p:txBody>
          <a:bodyPr/>
          <a:lstStyle/>
          <a:p>
            <a:pPr marL="0" indent="0" algn="ctr">
              <a:spcAft>
                <a:spcPts val="600"/>
              </a:spcAft>
              <a:buNone/>
            </a:pPr>
            <a:r>
              <a:rPr lang="da-DK" sz="1400" b="1" dirty="0">
                <a:solidFill>
                  <a:srgbClr val="C0252E"/>
                </a:solidFill>
              </a:rPr>
              <a:t>Hver dag kommer næsten</a:t>
            </a:r>
            <a:br>
              <a:rPr lang="da-DK" sz="1400" b="1" dirty="0">
                <a:solidFill>
                  <a:srgbClr val="C0252E"/>
                </a:solidFill>
              </a:rPr>
            </a:br>
            <a:r>
              <a:rPr lang="da-DK" sz="1400" b="1" dirty="0">
                <a:solidFill>
                  <a:srgbClr val="C0252E"/>
                </a:solidFill>
              </a:rPr>
              <a:t> 1 million danskere i Coops butikker</a:t>
            </a:r>
          </a:p>
          <a:p>
            <a:pPr marL="0" indent="0" algn="ctr">
              <a:spcAft>
                <a:spcPts val="600"/>
              </a:spcAft>
              <a:buNone/>
            </a:pPr>
            <a:r>
              <a:rPr lang="da-DK" sz="1400" b="1" dirty="0">
                <a:solidFill>
                  <a:srgbClr val="C0252E"/>
                </a:solidFill>
              </a:rPr>
              <a:t>Kunder og medarbejdere, unge og gamle og dem midtimellem</a:t>
            </a:r>
          </a:p>
          <a:p>
            <a:pPr marL="0" indent="0" algn="ctr">
              <a:spcAft>
                <a:spcPts val="600"/>
              </a:spcAft>
              <a:buNone/>
            </a:pPr>
            <a:r>
              <a:rPr lang="da-DK" sz="1400" b="1" dirty="0">
                <a:solidFill>
                  <a:srgbClr val="C0252E"/>
                </a:solidFill>
              </a:rPr>
              <a:t>Det er det, det hele handler om</a:t>
            </a:r>
          </a:p>
          <a:p>
            <a:pPr marL="0" indent="0" algn="ctr">
              <a:spcAft>
                <a:spcPts val="600"/>
              </a:spcAft>
              <a:buNone/>
            </a:pPr>
            <a:r>
              <a:rPr lang="da-DK" sz="1400" b="1" dirty="0">
                <a:solidFill>
                  <a:srgbClr val="C0252E"/>
                </a:solidFill>
              </a:rPr>
              <a:t>Mødet mellem mennesker, vores møde med vores kunder</a:t>
            </a:r>
          </a:p>
          <a:p>
            <a:pPr marL="0" indent="0" algn="ctr">
              <a:spcAft>
                <a:spcPts val="600"/>
              </a:spcAft>
              <a:buNone/>
            </a:pPr>
            <a:endParaRPr lang="da-DK" sz="1400" b="1" dirty="0">
              <a:solidFill>
                <a:srgbClr val="C0252E"/>
              </a:solidFill>
            </a:endParaRPr>
          </a:p>
          <a:p>
            <a:pPr marL="0" algn="ctr">
              <a:spcAft>
                <a:spcPts val="600"/>
              </a:spcAft>
            </a:pPr>
            <a:endParaRPr lang="da-DK" sz="1400" b="1" dirty="0">
              <a:solidFill>
                <a:srgbClr val="C0252E"/>
              </a:solidFill>
            </a:endParaRPr>
          </a:p>
        </p:txBody>
      </p:sp>
      <p:sp>
        <p:nvSpPr>
          <p:cNvPr id="8" name="Content Placeholder 8">
            <a:extLst>
              <a:ext uri="{FF2B5EF4-FFF2-40B4-BE49-F238E27FC236}">
                <a16:creationId xmlns:a16="http://schemas.microsoft.com/office/drawing/2014/main" id="{299823F3-9926-8F43-BFE5-378CBAAA7AF9}"/>
              </a:ext>
            </a:extLst>
          </p:cNvPr>
          <p:cNvSpPr txBox="1">
            <a:spLocks/>
          </p:cNvSpPr>
          <p:nvPr/>
        </p:nvSpPr>
        <p:spPr>
          <a:xfrm>
            <a:off x="6769508" y="747992"/>
            <a:ext cx="4748981" cy="1995208"/>
          </a:xfrm>
          <a:prstGeom prst="rect">
            <a:avLst/>
          </a:prstGeom>
        </p:spPr>
        <p:txBody>
          <a:bodyPr vert="horz" lIns="0" tIns="0" rIns="0" bIns="0" rtlCol="0" anchor="ctr" anchorCtr="0"/>
          <a:lstStyle>
            <a:defPPr>
              <a:defRPr lang="en-US"/>
            </a:defPPr>
            <a:lvl1pPr marL="0" algn="l"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pPr>
            <a:r>
              <a:rPr lang="da-DK" sz="2800" b="1">
                <a:solidFill>
                  <a:srgbClr val="C00000"/>
                </a:solidFill>
                <a:latin typeface="COOP" pitchFamily="2" charset="0"/>
                <a:ea typeface="+mj-ea"/>
                <a:cs typeface="+mj-cs"/>
              </a:rPr>
              <a:t>Du er nemlig forudsætningen for,</a:t>
            </a:r>
            <a:br>
              <a:rPr lang="da-DK" sz="2800" b="1">
                <a:solidFill>
                  <a:srgbClr val="C00000"/>
                </a:solidFill>
                <a:latin typeface="COOP" pitchFamily="2" charset="0"/>
                <a:ea typeface="+mj-ea"/>
                <a:cs typeface="+mj-cs"/>
              </a:rPr>
            </a:br>
            <a:r>
              <a:rPr lang="da-DK" sz="2800" b="1">
                <a:solidFill>
                  <a:srgbClr val="C00000"/>
                </a:solidFill>
                <a:latin typeface="COOP" pitchFamily="2" charset="0"/>
                <a:ea typeface="+mj-ea"/>
                <a:cs typeface="+mj-cs"/>
              </a:rPr>
              <a:t> at vi kan få Danmarks gladeste kunder</a:t>
            </a:r>
          </a:p>
        </p:txBody>
      </p:sp>
      <p:pic>
        <p:nvPicPr>
          <p:cNvPr id="9" name="Picture 20">
            <a:extLst>
              <a:ext uri="{FF2B5EF4-FFF2-40B4-BE49-F238E27FC236}">
                <a16:creationId xmlns:a16="http://schemas.microsoft.com/office/drawing/2014/main" id="{8C6522C3-8BCA-864E-9489-1A64DD68BCE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703778" y="6380304"/>
            <a:ext cx="880439" cy="252892"/>
          </a:xfrm>
          <a:prstGeom prst="rect">
            <a:avLst/>
          </a:prstGeom>
        </p:spPr>
      </p:pic>
    </p:spTree>
    <p:extLst>
      <p:ext uri="{BB962C8B-B14F-4D97-AF65-F5344CB8AC3E}">
        <p14:creationId xmlns:p14="http://schemas.microsoft.com/office/powerpoint/2010/main" val="88721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D0766E-D625-0046-A3DE-5C69C05AE1C1}"/>
              </a:ext>
            </a:extLst>
          </p:cNvPr>
          <p:cNvSpPr/>
          <p:nvPr/>
        </p:nvSpPr>
        <p:spPr>
          <a:xfrm>
            <a:off x="0" y="0"/>
            <a:ext cx="6096000" cy="6858000"/>
          </a:xfrm>
          <a:prstGeom prst="rect">
            <a:avLst/>
          </a:prstGeom>
          <a:solidFill>
            <a:srgbClr val="E6C3BD"/>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0" rtlCol="0" anchor="ctr" anchorCtr="0"/>
          <a:lstStyle/>
          <a:p>
            <a:pPr algn="ctr">
              <a:spcAft>
                <a:spcPts val="600"/>
              </a:spcAft>
            </a:pPr>
            <a:endParaRPr lang="en-DK" b="1">
              <a:solidFill>
                <a:srgbClr val="930016"/>
              </a:solidFill>
              <a:latin typeface="+mj-lt"/>
              <a:ea typeface="Times New Roman" panose="02020603050405020304" pitchFamily="18" charset="0"/>
            </a:endParaRPr>
          </a:p>
          <a:p>
            <a:pPr algn="ctr">
              <a:spcAft>
                <a:spcPts val="600"/>
              </a:spcAft>
            </a:pPr>
            <a:endParaRPr lang="en-DK" sz="1400">
              <a:latin typeface="+mj-lt"/>
            </a:endParaRPr>
          </a:p>
        </p:txBody>
      </p:sp>
      <p:sp>
        <p:nvSpPr>
          <p:cNvPr id="5" name="Content Placeholder 4">
            <a:extLst>
              <a:ext uri="{FF2B5EF4-FFF2-40B4-BE49-F238E27FC236}">
                <a16:creationId xmlns:a16="http://schemas.microsoft.com/office/drawing/2014/main" id="{F20FCEBA-2402-2D43-8A90-E072BB48B571}"/>
              </a:ext>
            </a:extLst>
          </p:cNvPr>
          <p:cNvSpPr>
            <a:spLocks noGrp="1"/>
          </p:cNvSpPr>
          <p:nvPr>
            <p:ph type="subTitle" idx="1"/>
          </p:nvPr>
        </p:nvSpPr>
        <p:spPr>
          <a:xfrm>
            <a:off x="417409" y="1372857"/>
            <a:ext cx="5290217" cy="2724971"/>
          </a:xfrm>
        </p:spPr>
        <p:txBody>
          <a:bodyPr>
            <a:noAutofit/>
          </a:bodyPr>
          <a:lstStyle/>
          <a:p>
            <a:pPr algn="ctr">
              <a:spcBef>
                <a:spcPts val="0"/>
              </a:spcBef>
              <a:spcAft>
                <a:spcPts val="2400"/>
              </a:spcAft>
            </a:pPr>
            <a:r>
              <a:rPr lang="da-DK" sz="2800" b="1" dirty="0">
                <a:solidFill>
                  <a:srgbClr val="C00000"/>
                </a:solidFill>
              </a:rPr>
              <a:t>Coop er et </a:t>
            </a:r>
            <a:br>
              <a:rPr lang="da-DK" sz="2800" b="1" dirty="0">
                <a:solidFill>
                  <a:srgbClr val="C00000"/>
                </a:solidFill>
              </a:rPr>
            </a:br>
            <a:r>
              <a:rPr lang="da-DK" sz="2800" b="1" dirty="0">
                <a:solidFill>
                  <a:srgbClr val="C00000"/>
                </a:solidFill>
              </a:rPr>
              <a:t>fællesskab </a:t>
            </a:r>
            <a:br>
              <a:rPr lang="da-DK" sz="2800" b="1" dirty="0">
                <a:solidFill>
                  <a:srgbClr val="C00000"/>
                </a:solidFill>
              </a:rPr>
            </a:br>
            <a:r>
              <a:rPr lang="da-DK" sz="2800" b="1" dirty="0">
                <a:solidFill>
                  <a:srgbClr val="C00000"/>
                </a:solidFill>
              </a:rPr>
              <a:t>af forskelligheder. </a:t>
            </a:r>
          </a:p>
          <a:p>
            <a:pPr algn="ctr">
              <a:spcBef>
                <a:spcPts val="0"/>
              </a:spcBef>
              <a:spcAft>
                <a:spcPts val="2400"/>
              </a:spcAft>
            </a:pPr>
            <a:r>
              <a:rPr lang="da-DK" sz="2800" b="1" dirty="0">
                <a:solidFill>
                  <a:srgbClr val="C00000"/>
                </a:solidFill>
              </a:rPr>
              <a:t>Vi er formet </a:t>
            </a:r>
            <a:br>
              <a:rPr lang="da-DK" sz="2800" b="1" dirty="0">
                <a:solidFill>
                  <a:srgbClr val="C00000"/>
                </a:solidFill>
              </a:rPr>
            </a:br>
            <a:r>
              <a:rPr lang="da-DK" sz="2800" b="1" dirty="0">
                <a:solidFill>
                  <a:srgbClr val="C00000"/>
                </a:solidFill>
              </a:rPr>
              <a:t>af hele Danmark </a:t>
            </a:r>
            <a:br>
              <a:rPr lang="da-DK" sz="2800" b="1" dirty="0">
                <a:solidFill>
                  <a:srgbClr val="C00000"/>
                </a:solidFill>
              </a:rPr>
            </a:br>
            <a:r>
              <a:rPr lang="da-DK" sz="2800" b="1" dirty="0">
                <a:solidFill>
                  <a:srgbClr val="C00000"/>
                </a:solidFill>
              </a:rPr>
              <a:t>– til hele Danmark</a:t>
            </a:r>
            <a:endParaRPr lang="en-GB" sz="1600" dirty="0">
              <a:solidFill>
                <a:schemeClr val="accent2"/>
              </a:solidFill>
            </a:endParaRPr>
          </a:p>
          <a:p>
            <a:pPr algn="ctr">
              <a:spcAft>
                <a:spcPts val="600"/>
              </a:spcAft>
            </a:pPr>
            <a:r>
              <a:rPr lang="en-GB" sz="1400" b="1" dirty="0">
                <a:solidFill>
                  <a:srgbClr val="C0252E"/>
                </a:solidFill>
              </a:rPr>
              <a:t>Du </a:t>
            </a:r>
            <a:r>
              <a:rPr lang="en-GB" sz="1400" b="1" dirty="0" err="1">
                <a:solidFill>
                  <a:srgbClr val="C0252E"/>
                </a:solidFill>
              </a:rPr>
              <a:t>og</a:t>
            </a:r>
            <a:r>
              <a:rPr lang="en-GB" sz="1400" b="1" dirty="0">
                <a:solidFill>
                  <a:srgbClr val="C0252E"/>
                </a:solidFill>
              </a:rPr>
              <a:t> dine </a:t>
            </a:r>
            <a:r>
              <a:rPr lang="en-GB" sz="1400" b="1" dirty="0" err="1">
                <a:solidFill>
                  <a:srgbClr val="C0252E"/>
                </a:solidFill>
              </a:rPr>
              <a:t>cirka</a:t>
            </a:r>
            <a:r>
              <a:rPr lang="en-GB" sz="1400" b="1" dirty="0">
                <a:solidFill>
                  <a:srgbClr val="C0252E"/>
                </a:solidFill>
              </a:rPr>
              <a:t> 40.000 </a:t>
            </a:r>
            <a:r>
              <a:rPr lang="en-GB" sz="1400" b="1" dirty="0" err="1">
                <a:solidFill>
                  <a:srgbClr val="C0252E"/>
                </a:solidFill>
              </a:rPr>
              <a:t>kollegaer</a:t>
            </a:r>
            <a:r>
              <a:rPr lang="en-GB" sz="1400" b="1" dirty="0">
                <a:solidFill>
                  <a:srgbClr val="C0252E"/>
                </a:solidFill>
              </a:rPr>
              <a:t> </a:t>
            </a:r>
            <a:br>
              <a:rPr lang="en-GB" sz="1400" b="1" dirty="0">
                <a:solidFill>
                  <a:srgbClr val="C0252E"/>
                </a:solidFill>
              </a:rPr>
            </a:br>
            <a:r>
              <a:rPr lang="en-GB" sz="1400" b="1" dirty="0" err="1">
                <a:solidFill>
                  <a:srgbClr val="C0252E"/>
                </a:solidFill>
              </a:rPr>
              <a:t>på</a:t>
            </a:r>
            <a:r>
              <a:rPr lang="en-GB" sz="1400" b="1" dirty="0">
                <a:solidFill>
                  <a:srgbClr val="C0252E"/>
                </a:solidFill>
              </a:rPr>
              <a:t> </a:t>
            </a:r>
            <a:r>
              <a:rPr lang="en-GB" sz="1400" b="1" dirty="0" err="1">
                <a:solidFill>
                  <a:srgbClr val="C0252E"/>
                </a:solidFill>
              </a:rPr>
              <a:t>tværs</a:t>
            </a:r>
            <a:r>
              <a:rPr lang="en-GB" sz="1400" b="1" dirty="0">
                <a:solidFill>
                  <a:srgbClr val="C0252E"/>
                </a:solidFill>
              </a:rPr>
              <a:t> </a:t>
            </a:r>
            <a:r>
              <a:rPr lang="en-GB" sz="1400" b="1" dirty="0" err="1">
                <a:solidFill>
                  <a:srgbClr val="C0252E"/>
                </a:solidFill>
              </a:rPr>
              <a:t>af</a:t>
            </a:r>
            <a:r>
              <a:rPr lang="en-GB" sz="1400" b="1" dirty="0">
                <a:solidFill>
                  <a:srgbClr val="C0252E"/>
                </a:solidFill>
              </a:rPr>
              <a:t> hele Coop er </a:t>
            </a:r>
            <a:r>
              <a:rPr lang="en-GB" sz="1400" b="1" dirty="0" err="1">
                <a:solidFill>
                  <a:srgbClr val="C0252E"/>
                </a:solidFill>
              </a:rPr>
              <a:t>nøglen</a:t>
            </a:r>
            <a:r>
              <a:rPr lang="en-GB" sz="1400" b="1" dirty="0">
                <a:solidFill>
                  <a:srgbClr val="C0252E"/>
                </a:solidFill>
              </a:rPr>
              <a:t> </a:t>
            </a:r>
            <a:r>
              <a:rPr lang="en-GB" sz="1400" b="1" dirty="0" err="1">
                <a:solidFill>
                  <a:srgbClr val="C0252E"/>
                </a:solidFill>
              </a:rPr>
              <a:t>til</a:t>
            </a:r>
            <a:r>
              <a:rPr lang="en-GB" sz="1400" b="1" dirty="0">
                <a:solidFill>
                  <a:srgbClr val="C0252E"/>
                </a:solidFill>
              </a:rPr>
              <a:t> </a:t>
            </a:r>
            <a:br>
              <a:rPr lang="en-GB" sz="1400" b="1" dirty="0">
                <a:solidFill>
                  <a:srgbClr val="C0252E"/>
                </a:solidFill>
              </a:rPr>
            </a:br>
            <a:r>
              <a:rPr lang="en-GB" sz="1400" b="1" dirty="0">
                <a:solidFill>
                  <a:srgbClr val="C0252E"/>
                </a:solidFill>
              </a:rPr>
              <a:t>at vi </a:t>
            </a:r>
            <a:r>
              <a:rPr lang="en-GB" sz="1400" b="1" dirty="0" err="1">
                <a:solidFill>
                  <a:srgbClr val="C0252E"/>
                </a:solidFill>
              </a:rPr>
              <a:t>kan</a:t>
            </a:r>
            <a:r>
              <a:rPr lang="en-GB" sz="1400" b="1" dirty="0">
                <a:solidFill>
                  <a:srgbClr val="C0252E"/>
                </a:solidFill>
              </a:rPr>
              <a:t> </a:t>
            </a:r>
            <a:r>
              <a:rPr lang="en-GB" sz="1400" b="1" dirty="0" err="1">
                <a:solidFill>
                  <a:srgbClr val="C0252E"/>
                </a:solidFill>
              </a:rPr>
              <a:t>få</a:t>
            </a:r>
            <a:r>
              <a:rPr lang="en-GB" sz="1400" b="1" dirty="0">
                <a:solidFill>
                  <a:srgbClr val="C0252E"/>
                </a:solidFill>
              </a:rPr>
              <a:t> det hele </a:t>
            </a:r>
            <a:r>
              <a:rPr lang="en-GB" sz="1400" b="1" dirty="0" err="1">
                <a:solidFill>
                  <a:srgbClr val="C0252E"/>
                </a:solidFill>
              </a:rPr>
              <a:t>til</a:t>
            </a:r>
            <a:r>
              <a:rPr lang="en-GB" sz="1400" b="1" dirty="0">
                <a:solidFill>
                  <a:srgbClr val="C0252E"/>
                </a:solidFill>
              </a:rPr>
              <a:t> at </a:t>
            </a:r>
            <a:r>
              <a:rPr lang="en-GB" sz="1400" b="1" dirty="0" err="1">
                <a:solidFill>
                  <a:srgbClr val="C0252E"/>
                </a:solidFill>
              </a:rPr>
              <a:t>ske</a:t>
            </a:r>
            <a:r>
              <a:rPr lang="en-GB" sz="1400" b="1" dirty="0">
                <a:solidFill>
                  <a:srgbClr val="C0252E"/>
                </a:solidFill>
              </a:rPr>
              <a:t>. </a:t>
            </a:r>
            <a:endParaRPr lang="en-DK" sz="1400" b="1" dirty="0">
              <a:solidFill>
                <a:srgbClr val="C0252E"/>
              </a:solidFill>
            </a:endParaRPr>
          </a:p>
          <a:p>
            <a:pPr algn="ctr"/>
            <a:r>
              <a:rPr lang="da-DK" sz="3200" b="1" dirty="0">
                <a:solidFill>
                  <a:schemeClr val="accent2"/>
                </a:solidFill>
                <a:latin typeface="COOP" pitchFamily="2" charset="0"/>
              </a:rPr>
              <a:t> </a:t>
            </a:r>
          </a:p>
        </p:txBody>
      </p:sp>
      <p:sp>
        <p:nvSpPr>
          <p:cNvPr id="6" name="Title 1">
            <a:extLst>
              <a:ext uri="{FF2B5EF4-FFF2-40B4-BE49-F238E27FC236}">
                <a16:creationId xmlns:a16="http://schemas.microsoft.com/office/drawing/2014/main" id="{4DA3A194-6D36-4242-9147-F73455E92B2B}"/>
              </a:ext>
            </a:extLst>
          </p:cNvPr>
          <p:cNvSpPr txBox="1">
            <a:spLocks/>
          </p:cNvSpPr>
          <p:nvPr/>
        </p:nvSpPr>
        <p:spPr>
          <a:xfrm>
            <a:off x="707387" y="728663"/>
            <a:ext cx="5000239" cy="853141"/>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br>
              <a:rPr lang="da-DK" sz="2800"/>
            </a:br>
            <a:endParaRPr lang="da-DK" sz="2800"/>
          </a:p>
        </p:txBody>
      </p:sp>
      <p:pic>
        <p:nvPicPr>
          <p:cNvPr id="3" name="Picture 2">
            <a:extLst>
              <a:ext uri="{FF2B5EF4-FFF2-40B4-BE49-F238E27FC236}">
                <a16:creationId xmlns:a16="http://schemas.microsoft.com/office/drawing/2014/main" id="{972F917C-7ACC-DB45-B530-D42698D403C3}"/>
              </a:ext>
            </a:extLst>
          </p:cNvPr>
          <p:cNvPicPr>
            <a:picLocks noChangeAspect="1"/>
          </p:cNvPicPr>
          <p:nvPr/>
        </p:nvPicPr>
        <p:blipFill>
          <a:blip r:embed="rId3"/>
          <a:srcRect/>
          <a:stretch/>
        </p:blipFill>
        <p:spPr>
          <a:xfrm>
            <a:off x="6108693" y="0"/>
            <a:ext cx="6105832" cy="6858000"/>
          </a:xfrm>
          <a:prstGeom prst="rect">
            <a:avLst/>
          </a:prstGeom>
        </p:spPr>
      </p:pic>
      <p:pic>
        <p:nvPicPr>
          <p:cNvPr id="8" name="Picture 7">
            <a:extLst>
              <a:ext uri="{FF2B5EF4-FFF2-40B4-BE49-F238E27FC236}">
                <a16:creationId xmlns:a16="http://schemas.microsoft.com/office/drawing/2014/main" id="{8F5770E3-A49A-914A-8570-AE41F6F1AC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39699" y="6378304"/>
            <a:ext cx="880439" cy="256892"/>
          </a:xfrm>
          <a:prstGeom prst="rect">
            <a:avLst/>
          </a:prstGeom>
        </p:spPr>
      </p:pic>
      <p:pic>
        <p:nvPicPr>
          <p:cNvPr id="7" name="Picture 20">
            <a:extLst>
              <a:ext uri="{FF2B5EF4-FFF2-40B4-BE49-F238E27FC236}">
                <a16:creationId xmlns:a16="http://schemas.microsoft.com/office/drawing/2014/main" id="{0757CCBB-EF29-C748-90D7-896D2992286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622297" y="6380304"/>
            <a:ext cx="880439" cy="252892"/>
          </a:xfrm>
          <a:prstGeom prst="rect">
            <a:avLst/>
          </a:prstGeom>
        </p:spPr>
      </p:pic>
      <p:sp>
        <p:nvSpPr>
          <p:cNvPr id="9" name="Title 4">
            <a:extLst>
              <a:ext uri="{FF2B5EF4-FFF2-40B4-BE49-F238E27FC236}">
                <a16:creationId xmlns:a16="http://schemas.microsoft.com/office/drawing/2014/main" id="{9FB40B0B-A0EF-A346-9C87-B10D87654D65}"/>
              </a:ext>
            </a:extLst>
          </p:cNvPr>
          <p:cNvSpPr txBox="1">
            <a:spLocks/>
          </p:cNvSpPr>
          <p:nvPr/>
        </p:nvSpPr>
        <p:spPr>
          <a:xfrm>
            <a:off x="1365772" y="-2430794"/>
            <a:ext cx="9460456" cy="243079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da-DK" dirty="0"/>
              <a:t>40.000</a:t>
            </a:r>
          </a:p>
        </p:txBody>
      </p:sp>
    </p:spTree>
    <p:extLst>
      <p:ext uri="{BB962C8B-B14F-4D97-AF65-F5344CB8AC3E}">
        <p14:creationId xmlns:p14="http://schemas.microsoft.com/office/powerpoint/2010/main" val="2946570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F98F9A-6B22-514D-B22C-5721F4821DCD}"/>
              </a:ext>
            </a:extLst>
          </p:cNvPr>
          <p:cNvPicPr>
            <a:picLocks noChangeAspect="1"/>
          </p:cNvPicPr>
          <p:nvPr/>
        </p:nvPicPr>
        <p:blipFill>
          <a:blip r:embed="rId3"/>
          <a:srcRect/>
          <a:stretch/>
        </p:blipFill>
        <p:spPr>
          <a:xfrm>
            <a:off x="0" y="0"/>
            <a:ext cx="12192000" cy="6858000"/>
          </a:xfrm>
          <a:prstGeom prst="rect">
            <a:avLst/>
          </a:prstGeom>
        </p:spPr>
      </p:pic>
      <p:sp>
        <p:nvSpPr>
          <p:cNvPr id="8" name="Title 4">
            <a:extLst>
              <a:ext uri="{FF2B5EF4-FFF2-40B4-BE49-F238E27FC236}">
                <a16:creationId xmlns:a16="http://schemas.microsoft.com/office/drawing/2014/main" id="{D9E115C4-8706-9043-BD92-C94F565C98B6}"/>
              </a:ext>
            </a:extLst>
          </p:cNvPr>
          <p:cNvSpPr txBox="1">
            <a:spLocks/>
          </p:cNvSpPr>
          <p:nvPr/>
        </p:nvSpPr>
        <p:spPr>
          <a:xfrm>
            <a:off x="1365772" y="2100634"/>
            <a:ext cx="9460456" cy="243079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da-DK" sz="4000" dirty="0"/>
              <a:t>Hver enkelt medarbejder </a:t>
            </a:r>
            <a:br>
              <a:rPr lang="da-DK" sz="4000" dirty="0"/>
            </a:br>
            <a:r>
              <a:rPr lang="da-DK" sz="4000" dirty="0"/>
              <a:t>er nøglen til det gode købmandskab og </a:t>
            </a:r>
            <a:br>
              <a:rPr lang="da-DK" sz="4000" dirty="0"/>
            </a:br>
            <a:r>
              <a:rPr lang="da-DK" sz="4000" dirty="0"/>
              <a:t>det gode kundemøde</a:t>
            </a:r>
          </a:p>
        </p:txBody>
      </p:sp>
      <p:sp>
        <p:nvSpPr>
          <p:cNvPr id="4" name="Title 4">
            <a:extLst>
              <a:ext uri="{FF2B5EF4-FFF2-40B4-BE49-F238E27FC236}">
                <a16:creationId xmlns:a16="http://schemas.microsoft.com/office/drawing/2014/main" id="{57B430CC-78D5-F646-B0FA-2C50868A312E}"/>
              </a:ext>
            </a:extLst>
          </p:cNvPr>
          <p:cNvSpPr txBox="1">
            <a:spLocks/>
          </p:cNvSpPr>
          <p:nvPr/>
        </p:nvSpPr>
        <p:spPr>
          <a:xfrm>
            <a:off x="1365772" y="5416665"/>
            <a:ext cx="9460456" cy="2430794"/>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da-DK" dirty="0"/>
              <a:t>40.000</a:t>
            </a:r>
          </a:p>
        </p:txBody>
      </p:sp>
    </p:spTree>
    <p:extLst>
      <p:ext uri="{BB962C8B-B14F-4D97-AF65-F5344CB8AC3E}">
        <p14:creationId xmlns:p14="http://schemas.microsoft.com/office/powerpoint/2010/main" val="151173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D7C8"/>
        </a:solidFill>
        <a:effectLst/>
      </p:bgPr>
    </p:bg>
    <p:spTree>
      <p:nvGrpSpPr>
        <p:cNvPr id="1" name=""/>
        <p:cNvGrpSpPr/>
        <p:nvPr/>
      </p:nvGrpSpPr>
      <p:grpSpPr>
        <a:xfrm>
          <a:off x="0" y="0"/>
          <a:ext cx="0" cy="0"/>
          <a:chOff x="0" y="0"/>
          <a:chExt cx="0" cy="0"/>
        </a:xfrm>
      </p:grpSpPr>
      <p:sp>
        <p:nvSpPr>
          <p:cNvPr id="24" name="Rektangel 1">
            <a:extLst>
              <a:ext uri="{FF2B5EF4-FFF2-40B4-BE49-F238E27FC236}">
                <a16:creationId xmlns:a16="http://schemas.microsoft.com/office/drawing/2014/main" id="{D66A447B-E6CC-DF4A-A2ED-06C413BD6CA5}"/>
              </a:ext>
            </a:extLst>
          </p:cNvPr>
          <p:cNvSpPr/>
          <p:nvPr/>
        </p:nvSpPr>
        <p:spPr>
          <a:xfrm>
            <a:off x="2800457" y="0"/>
            <a:ext cx="6095999" cy="68580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Picture 17">
            <a:extLst>
              <a:ext uri="{FF2B5EF4-FFF2-40B4-BE49-F238E27FC236}">
                <a16:creationId xmlns:a16="http://schemas.microsoft.com/office/drawing/2014/main" id="{A40ECE5E-500C-D84A-96CA-77D85BFEA008}"/>
              </a:ext>
            </a:extLst>
          </p:cNvPr>
          <p:cNvPicPr>
            <a:picLocks noChangeAspect="1"/>
          </p:cNvPicPr>
          <p:nvPr/>
        </p:nvPicPr>
        <p:blipFill>
          <a:blip r:embed="rId5"/>
          <a:srcRect t="2277" b="2277"/>
          <a:stretch/>
        </p:blipFill>
        <p:spPr>
          <a:xfrm>
            <a:off x="442913" y="476250"/>
            <a:ext cx="5508625" cy="5905500"/>
          </a:xfrm>
          <a:prstGeom prst="rect">
            <a:avLst/>
          </a:prstGeom>
        </p:spPr>
      </p:pic>
      <p:graphicFrame>
        <p:nvGraphicFramePr>
          <p:cNvPr id="6" name="Objekt 5" hidden="1">
            <a:extLst>
              <a:ext uri="{FF2B5EF4-FFF2-40B4-BE49-F238E27FC236}">
                <a16:creationId xmlns:a16="http://schemas.microsoft.com/office/drawing/2014/main" id="{4AB603FE-3F58-47E2-9B1A-C30590C73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4" name="think-cell Slide" r:id="rId6" imgW="395" imgH="394" progId="TCLayout.ActiveDocument.1">
                  <p:embed/>
                </p:oleObj>
              </mc:Choice>
              <mc:Fallback>
                <p:oleObj name="think-cell Slide" r:id="rId6" imgW="395" imgH="394" progId="TCLayout.ActiveDocument.1">
                  <p:embed/>
                  <p:pic>
                    <p:nvPicPr>
                      <p:cNvPr id="6" name="Objekt 5" hidden="1">
                        <a:extLst>
                          <a:ext uri="{FF2B5EF4-FFF2-40B4-BE49-F238E27FC236}">
                            <a16:creationId xmlns:a16="http://schemas.microsoft.com/office/drawing/2014/main" id="{4AB603FE-3F58-47E2-9B1A-C30590C73F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848E531-3E54-CD40-BF84-AEFF939BC5D1}"/>
              </a:ext>
            </a:extLst>
          </p:cNvPr>
          <p:cNvSpPr/>
          <p:nvPr/>
        </p:nvSpPr>
        <p:spPr>
          <a:xfrm>
            <a:off x="2843514" y="-2665350"/>
            <a:ext cx="3252486" cy="14121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sp>
        <p:nvSpPr>
          <p:cNvPr id="14" name="Rectangle 10">
            <a:extLst>
              <a:ext uri="{FF2B5EF4-FFF2-40B4-BE49-F238E27FC236}">
                <a16:creationId xmlns:a16="http://schemas.microsoft.com/office/drawing/2014/main" id="{408A0E3D-9F35-4445-A3ED-C417C84788DF}"/>
              </a:ext>
            </a:extLst>
          </p:cNvPr>
          <p:cNvSpPr/>
          <p:nvPr/>
        </p:nvSpPr>
        <p:spPr>
          <a:xfrm>
            <a:off x="442913" y="-3019906"/>
            <a:ext cx="3252486" cy="14121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sp>
        <p:nvSpPr>
          <p:cNvPr id="19" name="Titel 3">
            <a:extLst>
              <a:ext uri="{FF2B5EF4-FFF2-40B4-BE49-F238E27FC236}">
                <a16:creationId xmlns:a16="http://schemas.microsoft.com/office/drawing/2014/main" id="{FF273AAC-12AE-0D43-AB3F-49EC4DF3B3C5}"/>
              </a:ext>
            </a:extLst>
          </p:cNvPr>
          <p:cNvSpPr txBox="1">
            <a:spLocks/>
          </p:cNvSpPr>
          <p:nvPr/>
        </p:nvSpPr>
        <p:spPr>
          <a:xfrm>
            <a:off x="6199638" y="2299016"/>
            <a:ext cx="5508625" cy="2491788"/>
          </a:xfrm>
          <a:prstGeom prst="rect">
            <a:avLst/>
          </a:prstGeom>
        </p:spPr>
        <p:txBody>
          <a:bodyPr lIns="0" tIns="0" rIns="0"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ts val="8000"/>
              </a:lnSpc>
            </a:pPr>
            <a:r>
              <a:rPr lang="da-DK" sz="8800">
                <a:solidFill>
                  <a:srgbClr val="C0252E"/>
                </a:solidFill>
              </a:rPr>
              <a:t>Vores </a:t>
            </a:r>
            <a:br>
              <a:rPr lang="da-DK" sz="8800">
                <a:solidFill>
                  <a:srgbClr val="C0252E"/>
                </a:solidFill>
              </a:rPr>
            </a:br>
            <a:r>
              <a:rPr lang="da-DK" sz="8800">
                <a:solidFill>
                  <a:srgbClr val="C0252E"/>
                </a:solidFill>
              </a:rPr>
              <a:t>mål</a:t>
            </a:r>
          </a:p>
        </p:txBody>
      </p:sp>
      <p:pic>
        <p:nvPicPr>
          <p:cNvPr id="12" name="Picture 20">
            <a:extLst>
              <a:ext uri="{FF2B5EF4-FFF2-40B4-BE49-F238E27FC236}">
                <a16:creationId xmlns:a16="http://schemas.microsoft.com/office/drawing/2014/main" id="{0DCB9C3B-1005-0446-A52D-517054AB76C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366089" y="6044043"/>
            <a:ext cx="1175721" cy="337707"/>
          </a:xfrm>
          <a:prstGeom prst="rect">
            <a:avLst/>
          </a:prstGeom>
        </p:spPr>
      </p:pic>
    </p:spTree>
    <p:extLst>
      <p:ext uri="{BB962C8B-B14F-4D97-AF65-F5344CB8AC3E}">
        <p14:creationId xmlns:p14="http://schemas.microsoft.com/office/powerpoint/2010/main" val="1064814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
            <a:extLst>
              <a:ext uri="{FF2B5EF4-FFF2-40B4-BE49-F238E27FC236}">
                <a16:creationId xmlns:a16="http://schemas.microsoft.com/office/drawing/2014/main" id="{1CCBC66A-72C9-024C-AC95-F4BBCB2E77A0}"/>
              </a:ext>
            </a:extLst>
          </p:cNvPr>
          <p:cNvSpPr/>
          <p:nvPr/>
        </p:nvSpPr>
        <p:spPr>
          <a:xfrm>
            <a:off x="0" y="0"/>
            <a:ext cx="6241101"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ctangle 12">
            <a:extLst>
              <a:ext uri="{FF2B5EF4-FFF2-40B4-BE49-F238E27FC236}">
                <a16:creationId xmlns:a16="http://schemas.microsoft.com/office/drawing/2014/main" id="{9523B178-57DA-2A4E-A877-9A07A1CCC8C7}"/>
              </a:ext>
            </a:extLst>
          </p:cNvPr>
          <p:cNvSpPr/>
          <p:nvPr/>
        </p:nvSpPr>
        <p:spPr>
          <a:xfrm>
            <a:off x="4429824" y="7697755"/>
            <a:ext cx="3332350" cy="2939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C00000"/>
                </a:solidFill>
                <a:latin typeface="COOP" pitchFamily="2" charset="0"/>
              </a:rPr>
              <a:t>DU ER FORUDSÆTNINGEN FOR AT VI KAN NÅ VORES MÅL</a:t>
            </a:r>
            <a:endParaRPr lang="en-DK" sz="1200" b="1">
              <a:solidFill>
                <a:srgbClr val="C00000"/>
              </a:solidFill>
              <a:latin typeface="COOP" pitchFamily="2" charset="0"/>
            </a:endParaRPr>
          </a:p>
        </p:txBody>
      </p:sp>
      <p:sp>
        <p:nvSpPr>
          <p:cNvPr id="14" name="Rectangle 13">
            <a:extLst>
              <a:ext uri="{FF2B5EF4-FFF2-40B4-BE49-F238E27FC236}">
                <a16:creationId xmlns:a16="http://schemas.microsoft.com/office/drawing/2014/main" id="{AAC25C2C-8806-A546-A33F-AE0954A7D1A5}"/>
              </a:ext>
            </a:extLst>
          </p:cNvPr>
          <p:cNvSpPr/>
          <p:nvPr/>
        </p:nvSpPr>
        <p:spPr>
          <a:xfrm>
            <a:off x="7341363" y="2073914"/>
            <a:ext cx="3332350" cy="2939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C00000"/>
                </a:solidFill>
                <a:latin typeface="COOP" pitchFamily="2" charset="0"/>
              </a:rPr>
              <a:t>DU ER FORUDSÆTNINGEN FOR AT VI KAN NÅ VORES MÅL</a:t>
            </a:r>
            <a:endParaRPr lang="en-DK" sz="2000" b="1">
              <a:solidFill>
                <a:srgbClr val="C00000"/>
              </a:solidFill>
              <a:latin typeface="COOP" pitchFamily="2" charset="0"/>
            </a:endParaRPr>
          </a:p>
        </p:txBody>
      </p:sp>
      <p:pic>
        <p:nvPicPr>
          <p:cNvPr id="15" name="Picture 14">
            <a:extLst>
              <a:ext uri="{FF2B5EF4-FFF2-40B4-BE49-F238E27FC236}">
                <a16:creationId xmlns:a16="http://schemas.microsoft.com/office/drawing/2014/main" id="{2B1386F6-400B-DC4D-8A09-AC3AE220DC50}"/>
              </a:ext>
            </a:extLst>
          </p:cNvPr>
          <p:cNvPicPr>
            <a:picLocks noChangeAspect="1"/>
          </p:cNvPicPr>
          <p:nvPr/>
        </p:nvPicPr>
        <p:blipFill>
          <a:blip r:embed="rId3"/>
          <a:srcRect/>
          <a:stretch/>
        </p:blipFill>
        <p:spPr>
          <a:xfrm>
            <a:off x="6241101" y="4287"/>
            <a:ext cx="5950899" cy="6849425"/>
          </a:xfrm>
          <a:prstGeom prst="rect">
            <a:avLst/>
          </a:prstGeom>
        </p:spPr>
      </p:pic>
      <p:sp>
        <p:nvSpPr>
          <p:cNvPr id="5" name="Rectangle 4">
            <a:extLst>
              <a:ext uri="{FF2B5EF4-FFF2-40B4-BE49-F238E27FC236}">
                <a16:creationId xmlns:a16="http://schemas.microsoft.com/office/drawing/2014/main" id="{FC5E4364-45B8-9144-86A4-B38F0E38160F}"/>
              </a:ext>
            </a:extLst>
          </p:cNvPr>
          <p:cNvSpPr/>
          <p:nvPr/>
        </p:nvSpPr>
        <p:spPr>
          <a:xfrm>
            <a:off x="0" y="907714"/>
            <a:ext cx="6241101" cy="1722422"/>
          </a:xfrm>
          <a:prstGeom prst="rect">
            <a:avLst/>
          </a:prstGeom>
          <a:solidFill>
            <a:srgbClr val="EB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err="1">
                <a:solidFill>
                  <a:srgbClr val="8B1419"/>
                </a:solidFill>
                <a:latin typeface="COOP" pitchFamily="2" charset="0"/>
                <a:ea typeface="+mj-ea"/>
                <a:cs typeface="+mj-cs"/>
              </a:rPr>
              <a:t>Danmarks</a:t>
            </a:r>
            <a:r>
              <a:rPr lang="en-GB" sz="2500" b="1">
                <a:solidFill>
                  <a:srgbClr val="8B1419"/>
                </a:solidFill>
                <a:latin typeface="COOP" pitchFamily="2" charset="0"/>
                <a:ea typeface="+mj-ea"/>
                <a:cs typeface="+mj-cs"/>
              </a:rPr>
              <a:t> </a:t>
            </a:r>
            <a:br>
              <a:rPr lang="en-GB" sz="2500" b="1">
                <a:solidFill>
                  <a:srgbClr val="8B1419"/>
                </a:solidFill>
                <a:latin typeface="COOP" pitchFamily="2" charset="0"/>
                <a:ea typeface="+mj-ea"/>
                <a:cs typeface="+mj-cs"/>
              </a:rPr>
            </a:br>
            <a:r>
              <a:rPr lang="en-GB" sz="2500" b="1" err="1">
                <a:solidFill>
                  <a:srgbClr val="8B1419"/>
                </a:solidFill>
                <a:latin typeface="COOP" pitchFamily="2" charset="0"/>
                <a:ea typeface="+mj-ea"/>
                <a:cs typeface="+mj-cs"/>
              </a:rPr>
              <a:t>gladeste</a:t>
            </a:r>
            <a:r>
              <a:rPr lang="en-GB" sz="2500" b="1">
                <a:solidFill>
                  <a:srgbClr val="8B1419"/>
                </a:solidFill>
                <a:latin typeface="COOP" pitchFamily="2" charset="0"/>
                <a:ea typeface="+mj-ea"/>
                <a:cs typeface="+mj-cs"/>
              </a:rPr>
              <a:t> </a:t>
            </a:r>
            <a:r>
              <a:rPr lang="en-GB" sz="2500" b="1" err="1">
                <a:solidFill>
                  <a:srgbClr val="8B1419"/>
                </a:solidFill>
                <a:latin typeface="COOP" pitchFamily="2" charset="0"/>
                <a:ea typeface="+mj-ea"/>
                <a:cs typeface="+mj-cs"/>
              </a:rPr>
              <a:t>kunder</a:t>
            </a:r>
            <a:r>
              <a:rPr lang="en-GB" sz="2500" b="1">
                <a:solidFill>
                  <a:srgbClr val="8B1419"/>
                </a:solidFill>
                <a:latin typeface="COOP" pitchFamily="2" charset="0"/>
                <a:ea typeface="+mj-ea"/>
                <a:cs typeface="+mj-cs"/>
              </a:rPr>
              <a:t> </a:t>
            </a:r>
          </a:p>
        </p:txBody>
      </p:sp>
      <p:sp>
        <p:nvSpPr>
          <p:cNvPr id="6" name="Rectangle 5">
            <a:extLst>
              <a:ext uri="{FF2B5EF4-FFF2-40B4-BE49-F238E27FC236}">
                <a16:creationId xmlns:a16="http://schemas.microsoft.com/office/drawing/2014/main" id="{01031CBC-AE7B-B947-AF5F-C763679C09D6}"/>
              </a:ext>
            </a:extLst>
          </p:cNvPr>
          <p:cNvSpPr/>
          <p:nvPr/>
        </p:nvSpPr>
        <p:spPr>
          <a:xfrm>
            <a:off x="0" y="2630136"/>
            <a:ext cx="6241101" cy="1722422"/>
          </a:xfrm>
          <a:prstGeom prst="rect">
            <a:avLst/>
          </a:prstGeom>
          <a:solidFill>
            <a:srgbClr val="A9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err="1">
                <a:solidFill>
                  <a:srgbClr val="8B1419"/>
                </a:solidFill>
                <a:latin typeface="COOP" pitchFamily="2" charset="0"/>
                <a:ea typeface="+mj-ea"/>
                <a:cs typeface="+mj-cs"/>
              </a:rPr>
              <a:t>Danmarks</a:t>
            </a:r>
            <a:r>
              <a:rPr lang="en-GB" sz="2500" b="1">
                <a:solidFill>
                  <a:srgbClr val="8B1419"/>
                </a:solidFill>
                <a:latin typeface="COOP" pitchFamily="2" charset="0"/>
                <a:ea typeface="+mj-ea"/>
                <a:cs typeface="+mj-cs"/>
              </a:rPr>
              <a:t> </a:t>
            </a:r>
            <a:r>
              <a:rPr lang="en-GB" sz="2500" b="1" err="1">
                <a:solidFill>
                  <a:srgbClr val="8B1419"/>
                </a:solidFill>
                <a:latin typeface="COOP" pitchFamily="2" charset="0"/>
                <a:ea typeface="+mj-ea"/>
                <a:cs typeface="+mj-cs"/>
              </a:rPr>
              <a:t>bedste</a:t>
            </a:r>
            <a:r>
              <a:rPr lang="en-GB" sz="2500" b="1">
                <a:solidFill>
                  <a:srgbClr val="8B1419"/>
                </a:solidFill>
                <a:latin typeface="COOP" pitchFamily="2" charset="0"/>
                <a:ea typeface="+mj-ea"/>
                <a:cs typeface="+mj-cs"/>
              </a:rPr>
              <a:t> </a:t>
            </a:r>
            <a:br>
              <a:rPr lang="en-GB" sz="2500" b="1">
                <a:solidFill>
                  <a:srgbClr val="8B1419"/>
                </a:solidFill>
                <a:latin typeface="COOP" pitchFamily="2" charset="0"/>
                <a:ea typeface="+mj-ea"/>
                <a:cs typeface="+mj-cs"/>
              </a:rPr>
            </a:br>
            <a:r>
              <a:rPr lang="en-GB" sz="2500" b="1" err="1">
                <a:solidFill>
                  <a:srgbClr val="8B1419"/>
                </a:solidFill>
                <a:latin typeface="COOP" pitchFamily="2" charset="0"/>
                <a:ea typeface="+mj-ea"/>
                <a:cs typeface="+mj-cs"/>
              </a:rPr>
              <a:t>butiksarbejdsplads</a:t>
            </a:r>
            <a:endParaRPr lang="en-DK" sz="2500" b="1">
              <a:solidFill>
                <a:srgbClr val="8B1419"/>
              </a:solidFill>
              <a:latin typeface="COOP" pitchFamily="2" charset="0"/>
              <a:ea typeface="+mj-ea"/>
              <a:cs typeface="+mj-cs"/>
            </a:endParaRPr>
          </a:p>
        </p:txBody>
      </p:sp>
      <p:sp>
        <p:nvSpPr>
          <p:cNvPr id="10" name="Rectangle 9">
            <a:extLst>
              <a:ext uri="{FF2B5EF4-FFF2-40B4-BE49-F238E27FC236}">
                <a16:creationId xmlns:a16="http://schemas.microsoft.com/office/drawing/2014/main" id="{76CE0EF9-DABF-A046-8A09-5BB7D015175B}"/>
              </a:ext>
            </a:extLst>
          </p:cNvPr>
          <p:cNvSpPr/>
          <p:nvPr/>
        </p:nvSpPr>
        <p:spPr>
          <a:xfrm>
            <a:off x="0" y="4352557"/>
            <a:ext cx="6241101" cy="1722422"/>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err="1">
                <a:solidFill>
                  <a:srgbClr val="8B1419"/>
                </a:solidFill>
                <a:latin typeface="COOP" pitchFamily="2" charset="0"/>
                <a:ea typeface="+mj-ea"/>
                <a:cs typeface="+mj-cs"/>
              </a:rPr>
              <a:t>Danmarks</a:t>
            </a:r>
            <a:r>
              <a:rPr lang="en-GB" sz="2500" b="1">
                <a:solidFill>
                  <a:srgbClr val="8B1419"/>
                </a:solidFill>
                <a:latin typeface="COOP" pitchFamily="2" charset="0"/>
                <a:ea typeface="+mj-ea"/>
                <a:cs typeface="+mj-cs"/>
              </a:rPr>
              <a:t> </a:t>
            </a:r>
            <a:r>
              <a:rPr lang="en-GB" sz="2500" b="1" err="1">
                <a:solidFill>
                  <a:srgbClr val="8B1419"/>
                </a:solidFill>
                <a:latin typeface="COOP" pitchFamily="2" charset="0"/>
                <a:ea typeface="+mj-ea"/>
                <a:cs typeface="+mj-cs"/>
              </a:rPr>
              <a:t>mest</a:t>
            </a:r>
            <a:r>
              <a:rPr lang="en-GB" sz="2500" b="1">
                <a:solidFill>
                  <a:srgbClr val="8B1419"/>
                </a:solidFill>
                <a:latin typeface="COOP" pitchFamily="2" charset="0"/>
                <a:ea typeface="+mj-ea"/>
                <a:cs typeface="+mj-cs"/>
              </a:rPr>
              <a:t> </a:t>
            </a:r>
            <a:br>
              <a:rPr lang="en-GB" sz="2500" b="1">
                <a:solidFill>
                  <a:srgbClr val="8B1419"/>
                </a:solidFill>
                <a:latin typeface="COOP" pitchFamily="2" charset="0"/>
                <a:ea typeface="+mj-ea"/>
                <a:cs typeface="+mj-cs"/>
              </a:rPr>
            </a:br>
            <a:r>
              <a:rPr lang="en-GB" sz="2500" b="1" err="1">
                <a:solidFill>
                  <a:srgbClr val="8B1419"/>
                </a:solidFill>
                <a:latin typeface="COOP" pitchFamily="2" charset="0"/>
                <a:ea typeface="+mj-ea"/>
                <a:cs typeface="+mj-cs"/>
              </a:rPr>
              <a:t>bæredygtige</a:t>
            </a:r>
            <a:r>
              <a:rPr lang="en-GB" sz="2500" b="1">
                <a:solidFill>
                  <a:srgbClr val="8B1419"/>
                </a:solidFill>
                <a:latin typeface="COOP" pitchFamily="2" charset="0"/>
                <a:ea typeface="+mj-ea"/>
                <a:cs typeface="+mj-cs"/>
              </a:rPr>
              <a:t> </a:t>
            </a:r>
            <a:r>
              <a:rPr lang="en-GB" sz="2500" b="1" err="1">
                <a:solidFill>
                  <a:srgbClr val="8B1419"/>
                </a:solidFill>
                <a:latin typeface="COOP" pitchFamily="2" charset="0"/>
                <a:ea typeface="+mj-ea"/>
                <a:cs typeface="+mj-cs"/>
              </a:rPr>
              <a:t>virksomhed</a:t>
            </a:r>
            <a:endParaRPr lang="en-DK" sz="2500" b="1">
              <a:solidFill>
                <a:srgbClr val="8B1419"/>
              </a:solidFill>
              <a:latin typeface="COOP" pitchFamily="2" charset="0"/>
              <a:ea typeface="+mj-ea"/>
              <a:cs typeface="+mj-cs"/>
            </a:endParaRPr>
          </a:p>
        </p:txBody>
      </p:sp>
      <p:sp>
        <p:nvSpPr>
          <p:cNvPr id="12" name="Rectangle 11">
            <a:extLst>
              <a:ext uri="{FF2B5EF4-FFF2-40B4-BE49-F238E27FC236}">
                <a16:creationId xmlns:a16="http://schemas.microsoft.com/office/drawing/2014/main" id="{B7501959-8407-E045-8119-51B5284A2196}"/>
              </a:ext>
            </a:extLst>
          </p:cNvPr>
          <p:cNvSpPr/>
          <p:nvPr/>
        </p:nvSpPr>
        <p:spPr>
          <a:xfrm>
            <a:off x="0" y="51121"/>
            <a:ext cx="6241101" cy="856593"/>
          </a:xfrm>
          <a:prstGeom prst="rect">
            <a:avLst/>
          </a:prstGeom>
          <a:solidFill>
            <a:srgbClr val="DC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sz="2500" b="1">
                <a:solidFill>
                  <a:srgbClr val="8B1419"/>
                </a:solidFill>
                <a:latin typeface="COOP" pitchFamily="2" charset="0"/>
                <a:ea typeface="+mj-ea"/>
                <a:cs typeface="+mj-cs"/>
              </a:rPr>
              <a:t>Vores mål</a:t>
            </a:r>
            <a:endParaRPr lang="en-GB" b="1">
              <a:solidFill>
                <a:srgbClr val="C00000"/>
              </a:solidFill>
              <a:latin typeface="COOP" pitchFamily="2" charset="0"/>
            </a:endParaRPr>
          </a:p>
        </p:txBody>
      </p:sp>
      <p:pic>
        <p:nvPicPr>
          <p:cNvPr id="17" name="Picture 20">
            <a:extLst>
              <a:ext uri="{FF2B5EF4-FFF2-40B4-BE49-F238E27FC236}">
                <a16:creationId xmlns:a16="http://schemas.microsoft.com/office/drawing/2014/main" id="{A73337A2-7DAB-8044-B0F1-F97FA3F11E3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756522" y="6380304"/>
            <a:ext cx="880439" cy="252892"/>
          </a:xfrm>
          <a:prstGeom prst="rect">
            <a:avLst/>
          </a:prstGeom>
        </p:spPr>
      </p:pic>
    </p:spTree>
    <p:extLst>
      <p:ext uri="{BB962C8B-B14F-4D97-AF65-F5344CB8AC3E}">
        <p14:creationId xmlns:p14="http://schemas.microsoft.com/office/powerpoint/2010/main" val="2305109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1">
            <a:extLst>
              <a:ext uri="{FF2B5EF4-FFF2-40B4-BE49-F238E27FC236}">
                <a16:creationId xmlns:a16="http://schemas.microsoft.com/office/drawing/2014/main" id="{8EC4986E-756D-064D-9F75-7EED2463F507}"/>
              </a:ext>
            </a:extLst>
          </p:cNvPr>
          <p:cNvSpPr/>
          <p:nvPr/>
        </p:nvSpPr>
        <p:spPr>
          <a:xfrm>
            <a:off x="0" y="0"/>
            <a:ext cx="12192000"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6">
            <a:extLst>
              <a:ext uri="{FF2B5EF4-FFF2-40B4-BE49-F238E27FC236}">
                <a16:creationId xmlns:a16="http://schemas.microsoft.com/office/drawing/2014/main" id="{6DB3FE57-303B-4142-82C1-0B33C893556B}"/>
              </a:ext>
            </a:extLst>
          </p:cNvPr>
          <p:cNvSpPr>
            <a:spLocks noGrp="1"/>
          </p:cNvSpPr>
          <p:nvPr>
            <p:ph type="title"/>
          </p:nvPr>
        </p:nvSpPr>
        <p:spPr>
          <a:xfrm>
            <a:off x="0" y="728663"/>
            <a:ext cx="12191999" cy="853141"/>
          </a:xfrm>
        </p:spPr>
        <p:txBody>
          <a:bodyPr>
            <a:normAutofit/>
          </a:bodyPr>
          <a:lstStyle/>
          <a:p>
            <a:pPr algn="ctr"/>
            <a:r>
              <a:rPr lang="en-DK" sz="2800">
                <a:solidFill>
                  <a:srgbClr val="D9181F"/>
                </a:solidFill>
              </a:rPr>
              <a:t>Vores 3 mål med dig </a:t>
            </a:r>
            <a:r>
              <a:rPr lang="en-GB" sz="2800" err="1">
                <a:solidFill>
                  <a:srgbClr val="D9181F"/>
                </a:solidFill>
              </a:rPr>
              <a:t>i</a:t>
            </a:r>
            <a:r>
              <a:rPr lang="en-DK" sz="2800">
                <a:solidFill>
                  <a:srgbClr val="D9181F"/>
                </a:solidFill>
              </a:rPr>
              <a:t> centrum</a:t>
            </a:r>
          </a:p>
        </p:txBody>
      </p:sp>
      <p:pic>
        <p:nvPicPr>
          <p:cNvPr id="12" name="Picture 20">
            <a:extLst>
              <a:ext uri="{FF2B5EF4-FFF2-40B4-BE49-F238E27FC236}">
                <a16:creationId xmlns:a16="http://schemas.microsoft.com/office/drawing/2014/main" id="{2F20700C-E3D4-7C42-990B-FD737104DCE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655779" y="6380304"/>
            <a:ext cx="880439" cy="252892"/>
          </a:xfrm>
          <a:prstGeom prst="rect">
            <a:avLst/>
          </a:prstGeom>
        </p:spPr>
      </p:pic>
      <p:sp>
        <p:nvSpPr>
          <p:cNvPr id="14" name="Rectangle 13">
            <a:extLst>
              <a:ext uri="{FF2B5EF4-FFF2-40B4-BE49-F238E27FC236}">
                <a16:creationId xmlns:a16="http://schemas.microsoft.com/office/drawing/2014/main" id="{B297E69C-E420-D94E-91E9-0BFF66CDAEAD}"/>
              </a:ext>
            </a:extLst>
          </p:cNvPr>
          <p:cNvSpPr/>
          <p:nvPr/>
        </p:nvSpPr>
        <p:spPr>
          <a:xfrm>
            <a:off x="-471900" y="3186110"/>
            <a:ext cx="5373625" cy="1289289"/>
          </a:xfrm>
          <a:prstGeom prst="rect">
            <a:avLst/>
          </a:prstGeom>
          <a:solidFill>
            <a:srgbClr val="EB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err="1">
                <a:solidFill>
                  <a:srgbClr val="8B1419"/>
                </a:solidFill>
                <a:latin typeface="COOP" pitchFamily="2" charset="0"/>
                <a:ea typeface="+mj-ea"/>
                <a:cs typeface="+mj-cs"/>
              </a:rPr>
              <a:t>Danmarks</a:t>
            </a:r>
            <a:r>
              <a:rPr lang="en-GB" sz="2500" b="1">
                <a:solidFill>
                  <a:srgbClr val="8B1419"/>
                </a:solidFill>
                <a:latin typeface="COOP" pitchFamily="2" charset="0"/>
                <a:ea typeface="+mj-ea"/>
                <a:cs typeface="+mj-cs"/>
              </a:rPr>
              <a:t> </a:t>
            </a:r>
            <a:br>
              <a:rPr lang="en-GB" sz="2500" b="1">
                <a:solidFill>
                  <a:srgbClr val="8B1419"/>
                </a:solidFill>
                <a:latin typeface="COOP" pitchFamily="2" charset="0"/>
                <a:ea typeface="+mj-ea"/>
                <a:cs typeface="+mj-cs"/>
              </a:rPr>
            </a:br>
            <a:r>
              <a:rPr lang="en-GB" sz="2500" b="1" err="1">
                <a:solidFill>
                  <a:srgbClr val="8B1419"/>
                </a:solidFill>
                <a:latin typeface="COOP" pitchFamily="2" charset="0"/>
                <a:ea typeface="+mj-ea"/>
                <a:cs typeface="+mj-cs"/>
              </a:rPr>
              <a:t>gladeste</a:t>
            </a:r>
            <a:r>
              <a:rPr lang="en-GB" sz="2500" b="1">
                <a:solidFill>
                  <a:srgbClr val="8B1419"/>
                </a:solidFill>
                <a:latin typeface="COOP" pitchFamily="2" charset="0"/>
                <a:ea typeface="+mj-ea"/>
                <a:cs typeface="+mj-cs"/>
              </a:rPr>
              <a:t> </a:t>
            </a:r>
            <a:r>
              <a:rPr lang="en-GB" sz="2500" b="1" err="1">
                <a:solidFill>
                  <a:srgbClr val="8B1419"/>
                </a:solidFill>
                <a:latin typeface="COOP" pitchFamily="2" charset="0"/>
                <a:ea typeface="+mj-ea"/>
                <a:cs typeface="+mj-cs"/>
              </a:rPr>
              <a:t>kunder</a:t>
            </a:r>
            <a:r>
              <a:rPr lang="en-GB" sz="2500" b="1">
                <a:solidFill>
                  <a:srgbClr val="8B1419"/>
                </a:solidFill>
                <a:latin typeface="COOP" pitchFamily="2" charset="0"/>
                <a:ea typeface="+mj-ea"/>
                <a:cs typeface="+mj-cs"/>
              </a:rPr>
              <a:t> </a:t>
            </a:r>
          </a:p>
        </p:txBody>
      </p:sp>
      <p:sp>
        <p:nvSpPr>
          <p:cNvPr id="16" name="Rectangle 15">
            <a:extLst>
              <a:ext uri="{FF2B5EF4-FFF2-40B4-BE49-F238E27FC236}">
                <a16:creationId xmlns:a16="http://schemas.microsoft.com/office/drawing/2014/main" id="{95B2EE21-0E92-A744-BD51-532959F0218F}"/>
              </a:ext>
            </a:extLst>
          </p:cNvPr>
          <p:cNvSpPr/>
          <p:nvPr/>
        </p:nvSpPr>
        <p:spPr>
          <a:xfrm>
            <a:off x="3409185" y="4475400"/>
            <a:ext cx="5373625" cy="1289289"/>
          </a:xfrm>
          <a:prstGeom prst="rect">
            <a:avLst/>
          </a:prstGeom>
          <a:solidFill>
            <a:srgbClr val="A9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err="1">
                <a:solidFill>
                  <a:srgbClr val="8B1419"/>
                </a:solidFill>
                <a:latin typeface="COOP" pitchFamily="2" charset="0"/>
                <a:ea typeface="+mj-ea"/>
                <a:cs typeface="+mj-cs"/>
              </a:rPr>
              <a:t>Danmarks</a:t>
            </a:r>
            <a:r>
              <a:rPr lang="en-GB" sz="2500" b="1">
                <a:solidFill>
                  <a:srgbClr val="8B1419"/>
                </a:solidFill>
                <a:latin typeface="COOP" pitchFamily="2" charset="0"/>
                <a:ea typeface="+mj-ea"/>
                <a:cs typeface="+mj-cs"/>
              </a:rPr>
              <a:t> </a:t>
            </a:r>
            <a:r>
              <a:rPr lang="en-GB" sz="2500" b="1" err="1">
                <a:solidFill>
                  <a:srgbClr val="8B1419"/>
                </a:solidFill>
                <a:latin typeface="COOP" pitchFamily="2" charset="0"/>
                <a:ea typeface="+mj-ea"/>
                <a:cs typeface="+mj-cs"/>
              </a:rPr>
              <a:t>bedste</a:t>
            </a:r>
            <a:r>
              <a:rPr lang="en-GB" sz="2500" b="1">
                <a:solidFill>
                  <a:srgbClr val="8B1419"/>
                </a:solidFill>
                <a:latin typeface="COOP" pitchFamily="2" charset="0"/>
                <a:ea typeface="+mj-ea"/>
                <a:cs typeface="+mj-cs"/>
              </a:rPr>
              <a:t> </a:t>
            </a:r>
            <a:br>
              <a:rPr lang="en-GB" sz="2500" b="1">
                <a:solidFill>
                  <a:srgbClr val="8B1419"/>
                </a:solidFill>
                <a:latin typeface="COOP" pitchFamily="2" charset="0"/>
                <a:ea typeface="+mj-ea"/>
                <a:cs typeface="+mj-cs"/>
              </a:rPr>
            </a:br>
            <a:r>
              <a:rPr lang="en-GB" sz="2500" b="1" err="1">
                <a:solidFill>
                  <a:srgbClr val="8B1419"/>
                </a:solidFill>
                <a:latin typeface="COOP" pitchFamily="2" charset="0"/>
                <a:ea typeface="+mj-ea"/>
                <a:cs typeface="+mj-cs"/>
              </a:rPr>
              <a:t>butiksarbejdsplads</a:t>
            </a:r>
            <a:endParaRPr lang="en-DK" sz="2500" b="1">
              <a:solidFill>
                <a:srgbClr val="8B1419"/>
              </a:solidFill>
              <a:latin typeface="COOP" pitchFamily="2" charset="0"/>
              <a:ea typeface="+mj-ea"/>
              <a:cs typeface="+mj-cs"/>
            </a:endParaRPr>
          </a:p>
        </p:txBody>
      </p:sp>
      <p:sp>
        <p:nvSpPr>
          <p:cNvPr id="17" name="Rectangle 16">
            <a:extLst>
              <a:ext uri="{FF2B5EF4-FFF2-40B4-BE49-F238E27FC236}">
                <a16:creationId xmlns:a16="http://schemas.microsoft.com/office/drawing/2014/main" id="{63E2EA48-BED9-944C-9B37-A7FDC62EBE0A}"/>
              </a:ext>
            </a:extLst>
          </p:cNvPr>
          <p:cNvSpPr/>
          <p:nvPr/>
        </p:nvSpPr>
        <p:spPr>
          <a:xfrm>
            <a:off x="7328693" y="3203779"/>
            <a:ext cx="5373625" cy="1289289"/>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err="1">
                <a:solidFill>
                  <a:srgbClr val="8B1419"/>
                </a:solidFill>
                <a:latin typeface="COOP" pitchFamily="2" charset="0"/>
                <a:ea typeface="+mj-ea"/>
                <a:cs typeface="+mj-cs"/>
              </a:rPr>
              <a:t>Danmarks</a:t>
            </a:r>
            <a:r>
              <a:rPr lang="en-GB" sz="2500" b="1">
                <a:solidFill>
                  <a:srgbClr val="8B1419"/>
                </a:solidFill>
                <a:latin typeface="COOP" pitchFamily="2" charset="0"/>
                <a:ea typeface="+mj-ea"/>
                <a:cs typeface="+mj-cs"/>
              </a:rPr>
              <a:t> </a:t>
            </a:r>
            <a:r>
              <a:rPr lang="en-GB" sz="2500" b="1" err="1">
                <a:solidFill>
                  <a:srgbClr val="8B1419"/>
                </a:solidFill>
                <a:latin typeface="COOP" pitchFamily="2" charset="0"/>
                <a:ea typeface="+mj-ea"/>
                <a:cs typeface="+mj-cs"/>
              </a:rPr>
              <a:t>mest</a:t>
            </a:r>
            <a:r>
              <a:rPr lang="en-GB" sz="2500" b="1">
                <a:solidFill>
                  <a:srgbClr val="8B1419"/>
                </a:solidFill>
                <a:latin typeface="COOP" pitchFamily="2" charset="0"/>
                <a:ea typeface="+mj-ea"/>
                <a:cs typeface="+mj-cs"/>
              </a:rPr>
              <a:t> </a:t>
            </a:r>
            <a:br>
              <a:rPr lang="en-GB" sz="2500" b="1">
                <a:solidFill>
                  <a:srgbClr val="8B1419"/>
                </a:solidFill>
                <a:latin typeface="COOP" pitchFamily="2" charset="0"/>
                <a:ea typeface="+mj-ea"/>
                <a:cs typeface="+mj-cs"/>
              </a:rPr>
            </a:br>
            <a:r>
              <a:rPr lang="en-GB" sz="2500" b="1" err="1">
                <a:solidFill>
                  <a:srgbClr val="8B1419"/>
                </a:solidFill>
                <a:latin typeface="COOP" pitchFamily="2" charset="0"/>
                <a:ea typeface="+mj-ea"/>
                <a:cs typeface="+mj-cs"/>
              </a:rPr>
              <a:t>bæredygtige</a:t>
            </a:r>
            <a:r>
              <a:rPr lang="en-GB" sz="2500" b="1">
                <a:solidFill>
                  <a:srgbClr val="8B1419"/>
                </a:solidFill>
                <a:latin typeface="COOP" pitchFamily="2" charset="0"/>
                <a:ea typeface="+mj-ea"/>
                <a:cs typeface="+mj-cs"/>
              </a:rPr>
              <a:t> </a:t>
            </a:r>
            <a:r>
              <a:rPr lang="en-GB" sz="2500" b="1" err="1">
                <a:solidFill>
                  <a:srgbClr val="8B1419"/>
                </a:solidFill>
                <a:latin typeface="COOP" pitchFamily="2" charset="0"/>
                <a:ea typeface="+mj-ea"/>
                <a:cs typeface="+mj-cs"/>
              </a:rPr>
              <a:t>virksomhed</a:t>
            </a:r>
            <a:endParaRPr lang="en-DK" sz="2500" b="1">
              <a:solidFill>
                <a:srgbClr val="8B1419"/>
              </a:solidFill>
              <a:latin typeface="COOP" pitchFamily="2" charset="0"/>
              <a:ea typeface="+mj-ea"/>
              <a:cs typeface="+mj-cs"/>
            </a:endParaRPr>
          </a:p>
        </p:txBody>
      </p:sp>
      <p:sp>
        <p:nvSpPr>
          <p:cNvPr id="8" name="Rectangle 7">
            <a:extLst>
              <a:ext uri="{FF2B5EF4-FFF2-40B4-BE49-F238E27FC236}">
                <a16:creationId xmlns:a16="http://schemas.microsoft.com/office/drawing/2014/main" id="{FBE8A432-072B-0148-9BBB-B225080B7F99}"/>
              </a:ext>
            </a:extLst>
          </p:cNvPr>
          <p:cNvSpPr/>
          <p:nvPr/>
        </p:nvSpPr>
        <p:spPr>
          <a:xfrm>
            <a:off x="4429822" y="1702526"/>
            <a:ext cx="3332350" cy="2967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rgbClr val="C0252E"/>
                </a:solidFill>
                <a:latin typeface="COOP" pitchFamily="2" charset="0"/>
              </a:rPr>
              <a:t>DU ER FORUDSÆTNINGEN FOR AT VI KAN NÅ VORES MÅL</a:t>
            </a:r>
            <a:endParaRPr lang="en-DK" sz="2000" b="1">
              <a:solidFill>
                <a:srgbClr val="C0252E"/>
              </a:solidFill>
              <a:latin typeface="COOP" pitchFamily="2" charset="0"/>
            </a:endParaRPr>
          </a:p>
        </p:txBody>
      </p:sp>
      <p:pic>
        <p:nvPicPr>
          <p:cNvPr id="18" name="Picture 17" descr="A group of people sitting at a table with food&#10;&#10;Description automatically generated with medium confidence">
            <a:extLst>
              <a:ext uri="{FF2B5EF4-FFF2-40B4-BE49-F238E27FC236}">
                <a16:creationId xmlns:a16="http://schemas.microsoft.com/office/drawing/2014/main" id="{56FD67F3-4BF0-F14E-975D-2D94C799E86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203586" y="0"/>
            <a:ext cx="5950899" cy="6858000"/>
          </a:xfrm>
          <a:prstGeom prst="rect">
            <a:avLst/>
          </a:prstGeom>
        </p:spPr>
      </p:pic>
      <p:pic>
        <p:nvPicPr>
          <p:cNvPr id="19" name="Picture 18">
            <a:extLst>
              <a:ext uri="{FF2B5EF4-FFF2-40B4-BE49-F238E27FC236}">
                <a16:creationId xmlns:a16="http://schemas.microsoft.com/office/drawing/2014/main" id="{F8FD88B1-9215-CD41-8084-D75C44FC247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36218" y="7036310"/>
            <a:ext cx="5508625" cy="5905500"/>
          </a:xfrm>
          <a:prstGeom prst="rect">
            <a:avLst/>
          </a:prstGeom>
        </p:spPr>
      </p:pic>
    </p:spTree>
    <p:extLst>
      <p:ext uri="{BB962C8B-B14F-4D97-AF65-F5344CB8AC3E}">
        <p14:creationId xmlns:p14="http://schemas.microsoft.com/office/powerpoint/2010/main" val="696332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CD7C8"/>
        </a:solidFill>
        <a:effectLst/>
      </p:bgPr>
    </p:bg>
    <p:spTree>
      <p:nvGrpSpPr>
        <p:cNvPr id="1" name=""/>
        <p:cNvGrpSpPr/>
        <p:nvPr/>
      </p:nvGrpSpPr>
      <p:grpSpPr>
        <a:xfrm>
          <a:off x="0" y="0"/>
          <a:ext cx="0" cy="0"/>
          <a:chOff x="0" y="0"/>
          <a:chExt cx="0" cy="0"/>
        </a:xfrm>
      </p:grpSpPr>
      <p:sp>
        <p:nvSpPr>
          <p:cNvPr id="24" name="Rektangel 1">
            <a:extLst>
              <a:ext uri="{FF2B5EF4-FFF2-40B4-BE49-F238E27FC236}">
                <a16:creationId xmlns:a16="http://schemas.microsoft.com/office/drawing/2014/main" id="{D66A447B-E6CC-DF4A-A2ED-06C413BD6CA5}"/>
              </a:ext>
            </a:extLst>
          </p:cNvPr>
          <p:cNvSpPr/>
          <p:nvPr/>
        </p:nvSpPr>
        <p:spPr>
          <a:xfrm>
            <a:off x="2800457" y="0"/>
            <a:ext cx="6095999" cy="68580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6" name="Objekt 5" hidden="1">
            <a:extLst>
              <a:ext uri="{FF2B5EF4-FFF2-40B4-BE49-F238E27FC236}">
                <a16:creationId xmlns:a16="http://schemas.microsoft.com/office/drawing/2014/main" id="{4AB603FE-3F58-47E2-9B1A-C30590C73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8" name="think-cell Slide" r:id="rId5" imgW="395" imgH="394" progId="TCLayout.ActiveDocument.1">
                  <p:embed/>
                </p:oleObj>
              </mc:Choice>
              <mc:Fallback>
                <p:oleObj name="think-cell Slide" r:id="rId5" imgW="395" imgH="394" progId="TCLayout.ActiveDocument.1">
                  <p:embed/>
                  <p:pic>
                    <p:nvPicPr>
                      <p:cNvPr id="6" name="Objekt 5" hidden="1">
                        <a:extLst>
                          <a:ext uri="{FF2B5EF4-FFF2-40B4-BE49-F238E27FC236}">
                            <a16:creationId xmlns:a16="http://schemas.microsoft.com/office/drawing/2014/main" id="{4AB603FE-3F58-47E2-9B1A-C30590C73F2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848E531-3E54-CD40-BF84-AEFF939BC5D1}"/>
              </a:ext>
            </a:extLst>
          </p:cNvPr>
          <p:cNvSpPr/>
          <p:nvPr/>
        </p:nvSpPr>
        <p:spPr>
          <a:xfrm>
            <a:off x="2843514" y="-2665350"/>
            <a:ext cx="3252486" cy="14121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sp>
        <p:nvSpPr>
          <p:cNvPr id="14" name="Rectangle 10">
            <a:extLst>
              <a:ext uri="{FF2B5EF4-FFF2-40B4-BE49-F238E27FC236}">
                <a16:creationId xmlns:a16="http://schemas.microsoft.com/office/drawing/2014/main" id="{408A0E3D-9F35-4445-A3ED-C417C84788DF}"/>
              </a:ext>
            </a:extLst>
          </p:cNvPr>
          <p:cNvSpPr/>
          <p:nvPr/>
        </p:nvSpPr>
        <p:spPr>
          <a:xfrm>
            <a:off x="442913" y="-3019906"/>
            <a:ext cx="3252486" cy="14121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pic>
        <p:nvPicPr>
          <p:cNvPr id="9" name="Picture 8">
            <a:extLst>
              <a:ext uri="{FF2B5EF4-FFF2-40B4-BE49-F238E27FC236}">
                <a16:creationId xmlns:a16="http://schemas.microsoft.com/office/drawing/2014/main" id="{EA2D3E56-1442-7048-A0FE-9A4C7A516B5E}"/>
              </a:ext>
            </a:extLst>
          </p:cNvPr>
          <p:cNvPicPr>
            <a:picLocks noChangeAspect="1"/>
          </p:cNvPicPr>
          <p:nvPr/>
        </p:nvPicPr>
        <p:blipFill>
          <a:blip r:embed="rId7"/>
          <a:srcRect/>
          <a:stretch/>
        </p:blipFill>
        <p:spPr>
          <a:xfrm>
            <a:off x="6233652" y="476250"/>
            <a:ext cx="5502230" cy="5905500"/>
          </a:xfrm>
          <a:prstGeom prst="rect">
            <a:avLst/>
          </a:prstGeom>
        </p:spPr>
      </p:pic>
      <p:sp>
        <p:nvSpPr>
          <p:cNvPr id="10" name="Titel 3">
            <a:extLst>
              <a:ext uri="{FF2B5EF4-FFF2-40B4-BE49-F238E27FC236}">
                <a16:creationId xmlns:a16="http://schemas.microsoft.com/office/drawing/2014/main" id="{93FFF6A0-BF42-CF4E-8FF0-707C6C21C6D3}"/>
              </a:ext>
            </a:extLst>
          </p:cNvPr>
          <p:cNvSpPr txBox="1">
            <a:spLocks/>
          </p:cNvSpPr>
          <p:nvPr/>
        </p:nvSpPr>
        <p:spPr>
          <a:xfrm>
            <a:off x="355886" y="2246466"/>
            <a:ext cx="5508625" cy="2491788"/>
          </a:xfrm>
          <a:prstGeom prst="rect">
            <a:avLst/>
          </a:prstGeom>
        </p:spPr>
        <p:txBody>
          <a:bodyPr lIns="0" tIns="0" rIns="0"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ts val="8000"/>
              </a:lnSpc>
            </a:pPr>
            <a:r>
              <a:rPr lang="da-DK" sz="8800">
                <a:solidFill>
                  <a:srgbClr val="C0252E"/>
                </a:solidFill>
              </a:rPr>
              <a:t>Vores </a:t>
            </a:r>
            <a:br>
              <a:rPr lang="da-DK" sz="8800">
                <a:solidFill>
                  <a:srgbClr val="C0252E"/>
                </a:solidFill>
              </a:rPr>
            </a:br>
            <a:r>
              <a:rPr lang="da-DK" sz="8800">
                <a:solidFill>
                  <a:srgbClr val="C0252E"/>
                </a:solidFill>
              </a:rPr>
              <a:t>mission</a:t>
            </a:r>
          </a:p>
        </p:txBody>
      </p:sp>
      <p:pic>
        <p:nvPicPr>
          <p:cNvPr id="13" name="Picture 20">
            <a:extLst>
              <a:ext uri="{FF2B5EF4-FFF2-40B4-BE49-F238E27FC236}">
                <a16:creationId xmlns:a16="http://schemas.microsoft.com/office/drawing/2014/main" id="{5D758951-43EF-AE4D-A894-A04318216F5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519678" y="6044043"/>
            <a:ext cx="1175721" cy="337707"/>
          </a:xfrm>
          <a:prstGeom prst="rect">
            <a:avLst/>
          </a:prstGeom>
        </p:spPr>
      </p:pic>
    </p:spTree>
    <p:extLst>
      <p:ext uri="{BB962C8B-B14F-4D97-AF65-F5344CB8AC3E}">
        <p14:creationId xmlns:p14="http://schemas.microsoft.com/office/powerpoint/2010/main" val="2320297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6CA0E-F106-5C4D-9FB9-E856795D05BD}"/>
              </a:ext>
            </a:extLst>
          </p:cNvPr>
          <p:cNvSpPr/>
          <p:nvPr/>
        </p:nvSpPr>
        <p:spPr>
          <a:xfrm>
            <a:off x="0" y="0"/>
            <a:ext cx="11751013" cy="6858000"/>
          </a:xfrm>
          <a:prstGeom prst="rect">
            <a:avLst/>
          </a:prstGeom>
          <a:solidFill>
            <a:srgbClr val="C9DB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Picture 2">
            <a:extLst>
              <a:ext uri="{FF2B5EF4-FFF2-40B4-BE49-F238E27FC236}">
                <a16:creationId xmlns:a16="http://schemas.microsoft.com/office/drawing/2014/main" id="{EAA8A606-D10C-234B-B244-65301A4549B9}"/>
              </a:ext>
            </a:extLst>
          </p:cNvPr>
          <p:cNvPicPr>
            <a:picLocks noChangeAspect="1"/>
          </p:cNvPicPr>
          <p:nvPr/>
        </p:nvPicPr>
        <p:blipFill>
          <a:blip r:embed="rId3"/>
          <a:srcRect/>
          <a:stretch/>
        </p:blipFill>
        <p:spPr>
          <a:xfrm>
            <a:off x="6139338" y="0"/>
            <a:ext cx="6056312" cy="6858000"/>
          </a:xfrm>
          <a:prstGeom prst="rect">
            <a:avLst/>
          </a:prstGeom>
        </p:spPr>
      </p:pic>
      <p:sp>
        <p:nvSpPr>
          <p:cNvPr id="7" name="Content Placeholder 4">
            <a:extLst>
              <a:ext uri="{FF2B5EF4-FFF2-40B4-BE49-F238E27FC236}">
                <a16:creationId xmlns:a16="http://schemas.microsoft.com/office/drawing/2014/main" id="{708359F7-3967-0042-8885-30751E626D16}"/>
              </a:ext>
            </a:extLst>
          </p:cNvPr>
          <p:cNvSpPr txBox="1">
            <a:spLocks/>
          </p:cNvSpPr>
          <p:nvPr/>
        </p:nvSpPr>
        <p:spPr>
          <a:xfrm>
            <a:off x="365437" y="2730732"/>
            <a:ext cx="5247087"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3600" b="1" dirty="0">
                <a:solidFill>
                  <a:srgbClr val="C00000"/>
                </a:solidFill>
              </a:rPr>
              <a:t>Vi </a:t>
            </a:r>
            <a:r>
              <a:rPr lang="en-GB" sz="3600" b="1" dirty="0" err="1">
                <a:solidFill>
                  <a:srgbClr val="C00000"/>
                </a:solidFill>
              </a:rPr>
              <a:t>kæmper</a:t>
            </a:r>
            <a:r>
              <a:rPr lang="en-GB" sz="3600" b="1" dirty="0">
                <a:solidFill>
                  <a:srgbClr val="C00000"/>
                </a:solidFill>
              </a:rPr>
              <a:t> for </a:t>
            </a:r>
            <a:br>
              <a:rPr lang="en-GB" sz="3600" b="1" dirty="0">
                <a:solidFill>
                  <a:srgbClr val="C00000"/>
                </a:solidFill>
              </a:rPr>
            </a:br>
            <a:r>
              <a:rPr lang="en-GB" sz="3600" b="1" dirty="0" err="1">
                <a:solidFill>
                  <a:srgbClr val="C00000"/>
                </a:solidFill>
              </a:rPr>
              <a:t>en</a:t>
            </a:r>
            <a:r>
              <a:rPr lang="en-GB" sz="3600" b="1" dirty="0">
                <a:solidFill>
                  <a:srgbClr val="C00000"/>
                </a:solidFill>
              </a:rPr>
              <a:t> </a:t>
            </a:r>
            <a:r>
              <a:rPr lang="en-GB" sz="3600" b="1" dirty="0" err="1">
                <a:solidFill>
                  <a:srgbClr val="C00000"/>
                </a:solidFill>
              </a:rPr>
              <a:t>bedre</a:t>
            </a:r>
            <a:r>
              <a:rPr lang="en-GB" sz="3600" b="1" dirty="0">
                <a:solidFill>
                  <a:srgbClr val="C00000"/>
                </a:solidFill>
              </a:rPr>
              <a:t> </a:t>
            </a:r>
            <a:r>
              <a:rPr lang="en-GB" sz="3600" b="1" dirty="0" err="1">
                <a:solidFill>
                  <a:srgbClr val="C00000"/>
                </a:solidFill>
              </a:rPr>
              <a:t>og</a:t>
            </a:r>
            <a:r>
              <a:rPr lang="en-GB" sz="3600" b="1" dirty="0">
                <a:solidFill>
                  <a:srgbClr val="C00000"/>
                </a:solidFill>
              </a:rPr>
              <a:t> mere </a:t>
            </a:r>
            <a:r>
              <a:rPr lang="en-GB" sz="3600" b="1" dirty="0" err="1">
                <a:solidFill>
                  <a:srgbClr val="C00000"/>
                </a:solidFill>
              </a:rPr>
              <a:t>bæredygtig</a:t>
            </a:r>
            <a:r>
              <a:rPr lang="en-GB" sz="3600" b="1" dirty="0">
                <a:solidFill>
                  <a:srgbClr val="C00000"/>
                </a:solidFill>
              </a:rPr>
              <a:t> </a:t>
            </a:r>
            <a:r>
              <a:rPr lang="en-GB" sz="3600" b="1" dirty="0" err="1">
                <a:solidFill>
                  <a:srgbClr val="C00000"/>
                </a:solidFill>
              </a:rPr>
              <a:t>hverdag</a:t>
            </a:r>
            <a:r>
              <a:rPr lang="en-GB" sz="3600" b="1" dirty="0">
                <a:solidFill>
                  <a:srgbClr val="C00000"/>
                </a:solidFill>
              </a:rPr>
              <a:t> </a:t>
            </a:r>
            <a:br>
              <a:rPr lang="en-GB" sz="3600" b="1" dirty="0">
                <a:solidFill>
                  <a:srgbClr val="C00000"/>
                </a:solidFill>
              </a:rPr>
            </a:br>
            <a:r>
              <a:rPr lang="en-GB" sz="3600" b="1" dirty="0">
                <a:solidFill>
                  <a:srgbClr val="C00000"/>
                </a:solidFill>
              </a:rPr>
              <a:t>for alle </a:t>
            </a:r>
          </a:p>
        </p:txBody>
      </p:sp>
      <p:sp>
        <p:nvSpPr>
          <p:cNvPr id="11" name="Pladsholder til indhold 5">
            <a:extLst>
              <a:ext uri="{FF2B5EF4-FFF2-40B4-BE49-F238E27FC236}">
                <a16:creationId xmlns:a16="http://schemas.microsoft.com/office/drawing/2014/main" id="{E4020691-1DCF-3343-B299-1B8F6A6FB45A}"/>
              </a:ext>
            </a:extLst>
          </p:cNvPr>
          <p:cNvSpPr txBox="1">
            <a:spLocks/>
          </p:cNvSpPr>
          <p:nvPr/>
        </p:nvSpPr>
        <p:spPr>
          <a:xfrm>
            <a:off x="1380360" y="2349532"/>
            <a:ext cx="3217239"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da-DK" sz="1400" b="1">
                <a:solidFill>
                  <a:srgbClr val="C0252E"/>
                </a:solidFill>
              </a:rPr>
              <a:t>Vores mission</a:t>
            </a:r>
          </a:p>
        </p:txBody>
      </p:sp>
      <p:pic>
        <p:nvPicPr>
          <p:cNvPr id="14" name="Picture 20">
            <a:extLst>
              <a:ext uri="{FF2B5EF4-FFF2-40B4-BE49-F238E27FC236}">
                <a16:creationId xmlns:a16="http://schemas.microsoft.com/office/drawing/2014/main" id="{B5AE9325-6D96-4941-B247-507DCE8B748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622297" y="6380304"/>
            <a:ext cx="880439" cy="252892"/>
          </a:xfrm>
          <a:prstGeom prst="rect">
            <a:avLst/>
          </a:prstGeom>
        </p:spPr>
      </p:pic>
    </p:spTree>
    <p:extLst>
      <p:ext uri="{BB962C8B-B14F-4D97-AF65-F5344CB8AC3E}">
        <p14:creationId xmlns:p14="http://schemas.microsoft.com/office/powerpoint/2010/main" val="3061791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965FA-37AB-4F4F-BD1B-D9386C8B12F7}"/>
              </a:ext>
            </a:extLst>
          </p:cNvPr>
          <p:cNvPicPr>
            <a:picLocks noChangeAspect="1"/>
          </p:cNvPicPr>
          <p:nvPr/>
        </p:nvPicPr>
        <p:blipFill>
          <a:blip r:embed="rId5"/>
          <a:srcRect/>
          <a:stretch/>
        </p:blipFill>
        <p:spPr>
          <a:xfrm>
            <a:off x="19842" y="0"/>
            <a:ext cx="6056312" cy="6858000"/>
          </a:xfrm>
          <a:prstGeom prst="rect">
            <a:avLst/>
          </a:prstGeom>
        </p:spPr>
      </p:pic>
      <p:sp>
        <p:nvSpPr>
          <p:cNvPr id="12" name="Rektangel 1">
            <a:extLst>
              <a:ext uri="{FF2B5EF4-FFF2-40B4-BE49-F238E27FC236}">
                <a16:creationId xmlns:a16="http://schemas.microsoft.com/office/drawing/2014/main" id="{94AC0AF3-1B24-A54A-9331-6AE561276841}"/>
              </a:ext>
            </a:extLst>
          </p:cNvPr>
          <p:cNvSpPr/>
          <p:nvPr/>
        </p:nvSpPr>
        <p:spPr>
          <a:xfrm>
            <a:off x="6096000" y="0"/>
            <a:ext cx="6095999" cy="6858000"/>
          </a:xfrm>
          <a:prstGeom prst="rect">
            <a:avLst/>
          </a:prstGeom>
          <a:solidFill>
            <a:srgbClr val="B7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Objekt 6" hidden="1">
            <a:extLst>
              <a:ext uri="{FF2B5EF4-FFF2-40B4-BE49-F238E27FC236}">
                <a16:creationId xmlns:a16="http://schemas.microsoft.com/office/drawing/2014/main" id="{BFBD1CEA-3001-4F8A-9950-62F76A4127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2" name="think-cell Slide" r:id="rId6" imgW="395" imgH="394" progId="TCLayout.ActiveDocument.1">
                  <p:embed/>
                </p:oleObj>
              </mc:Choice>
              <mc:Fallback>
                <p:oleObj name="think-cell Slide" r:id="rId6" imgW="395" imgH="394" progId="TCLayout.ActiveDocument.1">
                  <p:embed/>
                  <p:pic>
                    <p:nvPicPr>
                      <p:cNvPr id="7" name="Objekt 6" hidden="1">
                        <a:extLst>
                          <a:ext uri="{FF2B5EF4-FFF2-40B4-BE49-F238E27FC236}">
                            <a16:creationId xmlns:a16="http://schemas.microsoft.com/office/drawing/2014/main" id="{BFBD1CEA-3001-4F8A-9950-62F76A4127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8" name="Content Placeholder 8">
            <a:extLst>
              <a:ext uri="{FF2B5EF4-FFF2-40B4-BE49-F238E27FC236}">
                <a16:creationId xmlns:a16="http://schemas.microsoft.com/office/drawing/2014/main" id="{299823F3-9926-8F43-BFE5-378CBAAA7AF9}"/>
              </a:ext>
            </a:extLst>
          </p:cNvPr>
          <p:cNvSpPr txBox="1">
            <a:spLocks/>
          </p:cNvSpPr>
          <p:nvPr/>
        </p:nvSpPr>
        <p:spPr>
          <a:xfrm>
            <a:off x="6769508" y="2431396"/>
            <a:ext cx="4748981" cy="1995208"/>
          </a:xfrm>
          <a:prstGeom prst="rect">
            <a:avLst/>
          </a:prstGeom>
        </p:spPr>
        <p:txBody>
          <a:bodyPr vert="horz" lIns="0" tIns="0" rIns="0" bIns="0" rtlCol="0" anchor="ctr" anchorCtr="0"/>
          <a:lstStyle>
            <a:defPPr>
              <a:defRPr lang="en-US"/>
            </a:defPPr>
            <a:lvl1pPr marL="0" algn="l"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pPr>
            <a:r>
              <a:rPr lang="da-DK" sz="2800" b="1">
                <a:solidFill>
                  <a:srgbClr val="C00000"/>
                </a:solidFill>
                <a:latin typeface="COOP" pitchFamily="2" charset="0"/>
                <a:ea typeface="+mj-ea"/>
                <a:cs typeface="+mj-cs"/>
              </a:rPr>
              <a:t>”Når vi står op om morgenen, så er det ikke kun for at gå på arbejde. For sammen gør vi en forskel for de kollegaer og kunder, vi møder i løbet af dagen”</a:t>
            </a:r>
          </a:p>
        </p:txBody>
      </p:sp>
      <p:pic>
        <p:nvPicPr>
          <p:cNvPr id="9" name="Picture 20">
            <a:extLst>
              <a:ext uri="{FF2B5EF4-FFF2-40B4-BE49-F238E27FC236}">
                <a16:creationId xmlns:a16="http://schemas.microsoft.com/office/drawing/2014/main" id="{8C6522C3-8BCA-864E-9489-1A64DD68BCE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703778" y="6380304"/>
            <a:ext cx="880439" cy="252892"/>
          </a:xfrm>
          <a:prstGeom prst="rect">
            <a:avLst/>
          </a:prstGeom>
        </p:spPr>
      </p:pic>
    </p:spTree>
    <p:extLst>
      <p:ext uri="{BB962C8B-B14F-4D97-AF65-F5344CB8AC3E}">
        <p14:creationId xmlns:p14="http://schemas.microsoft.com/office/powerpoint/2010/main" val="4047499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965FA-37AB-4F4F-BD1B-D9386C8B12F7}"/>
              </a:ext>
            </a:extLst>
          </p:cNvPr>
          <p:cNvPicPr>
            <a:picLocks noChangeAspect="1"/>
          </p:cNvPicPr>
          <p:nvPr/>
        </p:nvPicPr>
        <p:blipFill>
          <a:blip r:embed="rId5"/>
          <a:srcRect/>
          <a:stretch/>
        </p:blipFill>
        <p:spPr>
          <a:xfrm>
            <a:off x="19842" y="0"/>
            <a:ext cx="6056312" cy="6858000"/>
          </a:xfrm>
          <a:prstGeom prst="rect">
            <a:avLst/>
          </a:prstGeom>
        </p:spPr>
      </p:pic>
      <p:sp>
        <p:nvSpPr>
          <p:cNvPr id="12" name="Rektangel 1">
            <a:extLst>
              <a:ext uri="{FF2B5EF4-FFF2-40B4-BE49-F238E27FC236}">
                <a16:creationId xmlns:a16="http://schemas.microsoft.com/office/drawing/2014/main" id="{94AC0AF3-1B24-A54A-9331-6AE561276841}"/>
              </a:ext>
            </a:extLst>
          </p:cNvPr>
          <p:cNvSpPr/>
          <p:nvPr/>
        </p:nvSpPr>
        <p:spPr>
          <a:xfrm>
            <a:off x="6096000" y="0"/>
            <a:ext cx="6095999" cy="6858000"/>
          </a:xfrm>
          <a:prstGeom prst="rect">
            <a:avLst/>
          </a:prstGeom>
          <a:solidFill>
            <a:srgbClr val="E6C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Objekt 6" hidden="1">
            <a:extLst>
              <a:ext uri="{FF2B5EF4-FFF2-40B4-BE49-F238E27FC236}">
                <a16:creationId xmlns:a16="http://schemas.microsoft.com/office/drawing/2014/main" id="{BFBD1CEA-3001-4F8A-9950-62F76A4127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6" name="think-cell Slide" r:id="rId6" imgW="395" imgH="394" progId="TCLayout.ActiveDocument.1">
                  <p:embed/>
                </p:oleObj>
              </mc:Choice>
              <mc:Fallback>
                <p:oleObj name="think-cell Slide" r:id="rId6" imgW="395" imgH="394" progId="TCLayout.ActiveDocument.1">
                  <p:embed/>
                  <p:pic>
                    <p:nvPicPr>
                      <p:cNvPr id="7" name="Objekt 6" hidden="1">
                        <a:extLst>
                          <a:ext uri="{FF2B5EF4-FFF2-40B4-BE49-F238E27FC236}">
                            <a16:creationId xmlns:a16="http://schemas.microsoft.com/office/drawing/2014/main" id="{BFBD1CEA-3001-4F8A-9950-62F76A4127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9" name="Picture 20">
            <a:extLst>
              <a:ext uri="{FF2B5EF4-FFF2-40B4-BE49-F238E27FC236}">
                <a16:creationId xmlns:a16="http://schemas.microsoft.com/office/drawing/2014/main" id="{8C6522C3-8BCA-864E-9489-1A64DD68BCE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703778" y="6380304"/>
            <a:ext cx="880439" cy="252892"/>
          </a:xfrm>
          <a:prstGeom prst="rect">
            <a:avLst/>
          </a:prstGeom>
        </p:spPr>
      </p:pic>
      <p:sp>
        <p:nvSpPr>
          <p:cNvPr id="10" name="Content Placeholder 8">
            <a:extLst>
              <a:ext uri="{FF2B5EF4-FFF2-40B4-BE49-F238E27FC236}">
                <a16:creationId xmlns:a16="http://schemas.microsoft.com/office/drawing/2014/main" id="{B42A08C7-A5EB-2F4A-99FD-C84388F384A9}"/>
              </a:ext>
            </a:extLst>
          </p:cNvPr>
          <p:cNvSpPr txBox="1">
            <a:spLocks/>
          </p:cNvSpPr>
          <p:nvPr/>
        </p:nvSpPr>
        <p:spPr>
          <a:xfrm>
            <a:off x="6831994" y="1402105"/>
            <a:ext cx="4624012" cy="3055426"/>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ct val="0"/>
              </a:spcBef>
              <a:buFont typeface="Arial" panose="020B0604020202020204" pitchFamily="34" charset="0"/>
              <a:buNone/>
            </a:pPr>
            <a:r>
              <a:rPr lang="en-GB" sz="2800" b="1" err="1">
                <a:solidFill>
                  <a:srgbClr val="C00000"/>
                </a:solidFill>
                <a:latin typeface="COOP" pitchFamily="2" charset="0"/>
                <a:ea typeface="+mj-ea"/>
                <a:cs typeface="+mj-cs"/>
              </a:rPr>
              <a:t>Når</a:t>
            </a:r>
            <a:r>
              <a:rPr lang="en-GB" sz="2800" b="1">
                <a:solidFill>
                  <a:srgbClr val="C00000"/>
                </a:solidFill>
                <a:latin typeface="COOP" pitchFamily="2" charset="0"/>
                <a:ea typeface="+mj-ea"/>
                <a:cs typeface="+mj-cs"/>
              </a:rPr>
              <a:t> vi </a:t>
            </a:r>
            <a:r>
              <a:rPr lang="en-GB" sz="2800" b="1" err="1">
                <a:solidFill>
                  <a:srgbClr val="C00000"/>
                </a:solidFill>
                <a:latin typeface="COOP" pitchFamily="2" charset="0"/>
                <a:ea typeface="+mj-ea"/>
                <a:cs typeface="+mj-cs"/>
              </a:rPr>
              <a:t>fjerner</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skadelig</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kemi</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fra</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vores</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varer</a:t>
            </a:r>
            <a:endParaRPr lang="en-GB" sz="2800" b="1">
              <a:solidFill>
                <a:srgbClr val="C00000"/>
              </a:solidFill>
              <a:latin typeface="COOP" pitchFamily="2" charset="0"/>
              <a:ea typeface="+mj-ea"/>
              <a:cs typeface="+mj-cs"/>
            </a:endParaRPr>
          </a:p>
          <a:p>
            <a:pPr marL="0" indent="0" algn="ctr">
              <a:buFont typeface="Arial" panose="020B0604020202020204" pitchFamily="34" charset="0"/>
              <a:buNone/>
            </a:pPr>
            <a:endParaRPr lang="en-GB" sz="2500" b="1">
              <a:solidFill>
                <a:srgbClr val="C00000"/>
              </a:solidFill>
            </a:endParaRPr>
          </a:p>
          <a:p>
            <a:pPr marL="0" indent="0" algn="ctr">
              <a:lnSpc>
                <a:spcPct val="90000"/>
              </a:lnSpc>
              <a:spcBef>
                <a:spcPct val="0"/>
              </a:spcBef>
              <a:buFont typeface="Arial" panose="020B0604020202020204" pitchFamily="34" charset="0"/>
              <a:buNone/>
            </a:pPr>
            <a:r>
              <a:rPr lang="en-GB" sz="2800" b="1" err="1">
                <a:solidFill>
                  <a:srgbClr val="C00000"/>
                </a:solidFill>
                <a:latin typeface="COOP" pitchFamily="2" charset="0"/>
                <a:ea typeface="+mj-ea"/>
                <a:cs typeface="+mj-cs"/>
              </a:rPr>
              <a:t>Når</a:t>
            </a:r>
            <a:r>
              <a:rPr lang="en-GB" sz="2800" b="1">
                <a:solidFill>
                  <a:srgbClr val="C00000"/>
                </a:solidFill>
                <a:latin typeface="COOP" pitchFamily="2" charset="0"/>
                <a:ea typeface="+mj-ea"/>
                <a:cs typeface="+mj-cs"/>
              </a:rPr>
              <a:t> vi </a:t>
            </a:r>
            <a:r>
              <a:rPr lang="en-GB" sz="2800" b="1" err="1">
                <a:solidFill>
                  <a:srgbClr val="C00000"/>
                </a:solidFill>
                <a:latin typeface="COOP" pitchFamily="2" charset="0"/>
                <a:ea typeface="+mj-ea"/>
                <a:cs typeface="+mj-cs"/>
              </a:rPr>
              <a:t>inspirerer</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til</a:t>
            </a:r>
            <a:r>
              <a:rPr lang="en-GB" sz="2800" b="1">
                <a:solidFill>
                  <a:srgbClr val="C00000"/>
                </a:solidFill>
                <a:latin typeface="COOP" pitchFamily="2" charset="0"/>
                <a:ea typeface="+mj-ea"/>
                <a:cs typeface="+mj-cs"/>
              </a:rPr>
              <a:t> mere </a:t>
            </a:r>
            <a:r>
              <a:rPr lang="en-GB" sz="2800" b="1" err="1">
                <a:solidFill>
                  <a:srgbClr val="C00000"/>
                </a:solidFill>
                <a:latin typeface="COOP" pitchFamily="2" charset="0"/>
                <a:ea typeface="+mj-ea"/>
                <a:cs typeface="+mj-cs"/>
              </a:rPr>
              <a:t>grønt</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i</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hverdagen</a:t>
            </a:r>
            <a:endParaRPr lang="en-GB" sz="2800" b="1">
              <a:solidFill>
                <a:srgbClr val="C00000"/>
              </a:solidFill>
              <a:latin typeface="COOP" pitchFamily="2" charset="0"/>
              <a:ea typeface="+mj-ea"/>
              <a:cs typeface="+mj-cs"/>
            </a:endParaRPr>
          </a:p>
          <a:p>
            <a:pPr marL="0" indent="0" algn="ctr">
              <a:buFont typeface="Arial" panose="020B0604020202020204" pitchFamily="34" charset="0"/>
              <a:buNone/>
            </a:pPr>
            <a:endParaRPr lang="en-GB" sz="2500" b="1">
              <a:solidFill>
                <a:srgbClr val="C00000"/>
              </a:solidFill>
            </a:endParaRPr>
          </a:p>
          <a:p>
            <a:pPr marL="0" indent="0" algn="ctr">
              <a:lnSpc>
                <a:spcPct val="90000"/>
              </a:lnSpc>
              <a:spcBef>
                <a:spcPct val="0"/>
              </a:spcBef>
              <a:buFont typeface="Arial" panose="020B0604020202020204" pitchFamily="34" charset="0"/>
              <a:buNone/>
            </a:pPr>
            <a:r>
              <a:rPr lang="en-GB" sz="2800" b="1" err="1">
                <a:solidFill>
                  <a:srgbClr val="C00000"/>
                </a:solidFill>
                <a:latin typeface="COOP" pitchFamily="2" charset="0"/>
                <a:ea typeface="+mj-ea"/>
                <a:cs typeface="+mj-cs"/>
              </a:rPr>
              <a:t>Når</a:t>
            </a:r>
            <a:r>
              <a:rPr lang="en-GB" sz="2800" b="1">
                <a:solidFill>
                  <a:srgbClr val="C00000"/>
                </a:solidFill>
                <a:latin typeface="COOP" pitchFamily="2" charset="0"/>
                <a:ea typeface="+mj-ea"/>
                <a:cs typeface="+mj-cs"/>
              </a:rPr>
              <a:t> vi </a:t>
            </a:r>
            <a:r>
              <a:rPr lang="en-GB" sz="2800" b="1" err="1">
                <a:solidFill>
                  <a:srgbClr val="C00000"/>
                </a:solidFill>
                <a:latin typeface="COOP" pitchFamily="2" charset="0"/>
                <a:ea typeface="+mj-ea"/>
                <a:cs typeface="+mj-cs"/>
              </a:rPr>
              <a:t>går</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forrest</a:t>
            </a:r>
            <a:r>
              <a:rPr lang="en-GB" sz="2800" b="1">
                <a:solidFill>
                  <a:srgbClr val="C00000"/>
                </a:solidFill>
                <a:latin typeface="COOP" pitchFamily="2" charset="0"/>
                <a:ea typeface="+mj-ea"/>
                <a:cs typeface="+mj-cs"/>
              </a:rPr>
              <a:t> med </a:t>
            </a:r>
            <a:r>
              <a:rPr lang="en-GB" sz="2800" b="1" err="1">
                <a:solidFill>
                  <a:srgbClr val="C00000"/>
                </a:solidFill>
                <a:latin typeface="COOP" pitchFamily="2" charset="0"/>
                <a:ea typeface="+mj-ea"/>
                <a:cs typeface="+mj-cs"/>
              </a:rPr>
              <a:t>en</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af</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verdens</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mest</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ambitiøse</a:t>
            </a:r>
            <a:r>
              <a:rPr lang="en-GB" sz="2800" b="1">
                <a:solidFill>
                  <a:srgbClr val="C00000"/>
                </a:solidFill>
                <a:latin typeface="COOP" pitchFamily="2" charset="0"/>
                <a:ea typeface="+mj-ea"/>
                <a:cs typeface="+mj-cs"/>
              </a:rPr>
              <a:t> </a:t>
            </a:r>
            <a:r>
              <a:rPr lang="en-GB" sz="2800" b="1" err="1">
                <a:solidFill>
                  <a:srgbClr val="C00000"/>
                </a:solidFill>
                <a:latin typeface="COOP" pitchFamily="2" charset="0"/>
                <a:ea typeface="+mj-ea"/>
                <a:cs typeface="+mj-cs"/>
              </a:rPr>
              <a:t>klimastrategier</a:t>
            </a:r>
            <a:endParaRPr lang="en-GB" sz="2800" b="1">
              <a:solidFill>
                <a:srgbClr val="C00000"/>
              </a:solidFill>
              <a:latin typeface="COOP" pitchFamily="2" charset="0"/>
              <a:ea typeface="+mj-ea"/>
              <a:cs typeface="+mj-cs"/>
            </a:endParaRPr>
          </a:p>
          <a:p>
            <a:pPr marL="0" indent="0" algn="ctr">
              <a:buFont typeface="Arial" panose="020B0604020202020204" pitchFamily="34" charset="0"/>
              <a:buNone/>
            </a:pPr>
            <a:endParaRPr lang="en-DK" sz="2500" b="1">
              <a:solidFill>
                <a:srgbClr val="C00000"/>
              </a:solidFill>
            </a:endParaRPr>
          </a:p>
        </p:txBody>
      </p:sp>
    </p:spTree>
    <p:extLst>
      <p:ext uri="{BB962C8B-B14F-4D97-AF65-F5344CB8AC3E}">
        <p14:creationId xmlns:p14="http://schemas.microsoft.com/office/powerpoint/2010/main" val="1839304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9CCD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6E4C3C-11A6-F844-B5AE-CA59ED7B1FC3}"/>
              </a:ext>
            </a:extLst>
          </p:cNvPr>
          <p:cNvSpPr/>
          <p:nvPr/>
        </p:nvSpPr>
        <p:spPr>
          <a:xfrm>
            <a:off x="5967837" y="0"/>
            <a:ext cx="6224163"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Placeholder 7">
            <a:extLst>
              <a:ext uri="{FF2B5EF4-FFF2-40B4-BE49-F238E27FC236}">
                <a16:creationId xmlns:a16="http://schemas.microsoft.com/office/drawing/2014/main" id="{916C0F5D-673D-0540-BC85-EBA38A5B0CCE}"/>
              </a:ext>
            </a:extLst>
          </p:cNvPr>
          <p:cNvPicPr>
            <a:picLocks noGrp="1" noChangeAspect="1"/>
          </p:cNvPicPr>
          <p:nvPr>
            <p:ph type="pic" sz="quarter" idx="10"/>
          </p:nvPr>
        </p:nvPicPr>
        <p:blipFill>
          <a:blip r:embed="rId3"/>
          <a:srcRect/>
          <a:stretch/>
        </p:blipFill>
        <p:spPr>
          <a:xfrm>
            <a:off x="0" y="1"/>
            <a:ext cx="6095999" cy="6857999"/>
          </a:xfrm>
        </p:spPr>
      </p:pic>
      <p:sp>
        <p:nvSpPr>
          <p:cNvPr id="4" name="Title 3">
            <a:extLst>
              <a:ext uri="{FF2B5EF4-FFF2-40B4-BE49-F238E27FC236}">
                <a16:creationId xmlns:a16="http://schemas.microsoft.com/office/drawing/2014/main" id="{7F762D74-CB44-9343-8691-BB50B072E704}"/>
              </a:ext>
            </a:extLst>
          </p:cNvPr>
          <p:cNvSpPr>
            <a:spLocks noGrp="1"/>
          </p:cNvSpPr>
          <p:nvPr>
            <p:ph type="title"/>
          </p:nvPr>
        </p:nvSpPr>
        <p:spPr>
          <a:xfrm>
            <a:off x="6522245" y="507726"/>
            <a:ext cx="5243513" cy="853141"/>
          </a:xfrm>
        </p:spPr>
        <p:txBody>
          <a:bodyPr>
            <a:normAutofit/>
          </a:bodyPr>
          <a:lstStyle/>
          <a:p>
            <a:pPr algn="ctr"/>
            <a:r>
              <a:rPr lang="en-DK" sz="2000">
                <a:solidFill>
                  <a:srgbClr val="C00000"/>
                </a:solidFill>
              </a:rPr>
              <a:t>INDHOLD</a:t>
            </a:r>
          </a:p>
        </p:txBody>
      </p:sp>
      <p:sp>
        <p:nvSpPr>
          <p:cNvPr id="6" name="Content Placeholder 5">
            <a:extLst>
              <a:ext uri="{FF2B5EF4-FFF2-40B4-BE49-F238E27FC236}">
                <a16:creationId xmlns:a16="http://schemas.microsoft.com/office/drawing/2014/main" id="{003FA2CE-E354-F640-A002-EF713E8CF081}"/>
              </a:ext>
            </a:extLst>
          </p:cNvPr>
          <p:cNvSpPr>
            <a:spLocks noGrp="1"/>
          </p:cNvSpPr>
          <p:nvPr>
            <p:ph sz="quarter" idx="14"/>
          </p:nvPr>
        </p:nvSpPr>
        <p:spPr>
          <a:xfrm>
            <a:off x="6096001" y="1141925"/>
            <a:ext cx="6096000" cy="4393844"/>
          </a:xfrm>
        </p:spPr>
        <p:txBody>
          <a:bodyPr anchor="ctr"/>
          <a:lstStyle/>
          <a:p>
            <a:pPr marL="0" indent="0" algn="ctr">
              <a:lnSpc>
                <a:spcPts val="2600"/>
              </a:lnSpc>
              <a:buNone/>
            </a:pPr>
            <a:r>
              <a:rPr lang="en-DK" sz="2000" dirty="0">
                <a:solidFill>
                  <a:srgbClr val="D9181F"/>
                </a:solidFill>
                <a:latin typeface="+mn-lt"/>
              </a:rPr>
              <a:t>Vores Coop </a:t>
            </a:r>
          </a:p>
          <a:p>
            <a:pPr marL="0" indent="0" algn="ctr">
              <a:lnSpc>
                <a:spcPts val="2600"/>
              </a:lnSpc>
              <a:buNone/>
            </a:pPr>
            <a:r>
              <a:rPr lang="en-DK" sz="2000" dirty="0">
                <a:solidFill>
                  <a:srgbClr val="D9181F"/>
                </a:solidFill>
                <a:latin typeface="+mn-lt"/>
              </a:rPr>
              <a:t>Vores kernefortælling </a:t>
            </a:r>
          </a:p>
          <a:p>
            <a:pPr marL="0" indent="0" algn="ctr">
              <a:lnSpc>
                <a:spcPts val="2600"/>
              </a:lnSpc>
              <a:buNone/>
            </a:pPr>
            <a:r>
              <a:rPr lang="en-DK" sz="2000" dirty="0">
                <a:solidFill>
                  <a:srgbClr val="D9181F"/>
                </a:solidFill>
                <a:latin typeface="+mn-lt"/>
              </a:rPr>
              <a:t>Vores mål </a:t>
            </a:r>
          </a:p>
          <a:p>
            <a:pPr marL="0" indent="0" algn="ctr">
              <a:lnSpc>
                <a:spcPts val="2600"/>
              </a:lnSpc>
              <a:buNone/>
            </a:pPr>
            <a:r>
              <a:rPr lang="en-DK" sz="2000" dirty="0">
                <a:solidFill>
                  <a:srgbClr val="D9181F"/>
                </a:solidFill>
                <a:latin typeface="+mn-lt"/>
              </a:rPr>
              <a:t>Vores mission </a:t>
            </a:r>
          </a:p>
          <a:p>
            <a:pPr marL="0" indent="0" algn="ctr">
              <a:lnSpc>
                <a:spcPts val="2600"/>
              </a:lnSpc>
              <a:buNone/>
            </a:pPr>
            <a:r>
              <a:rPr lang="en-DK" sz="2000" dirty="0">
                <a:solidFill>
                  <a:srgbClr val="D9181F"/>
                </a:solidFill>
                <a:latin typeface="+mn-lt"/>
              </a:rPr>
              <a:t>Vores byggesten </a:t>
            </a:r>
          </a:p>
          <a:p>
            <a:pPr marL="0" indent="0" algn="ctr">
              <a:lnSpc>
                <a:spcPts val="2600"/>
              </a:lnSpc>
              <a:buNone/>
            </a:pPr>
            <a:r>
              <a:rPr lang="en-DK" sz="2000" dirty="0">
                <a:solidFill>
                  <a:srgbClr val="D9181F"/>
                </a:solidFill>
                <a:latin typeface="+mn-lt"/>
              </a:rPr>
              <a:t>Vores kæder </a:t>
            </a:r>
          </a:p>
          <a:p>
            <a:pPr marL="0" indent="0" algn="ctr">
              <a:lnSpc>
                <a:spcPts val="2600"/>
              </a:lnSpc>
              <a:buNone/>
            </a:pPr>
            <a:r>
              <a:rPr lang="en-DK" sz="2000" dirty="0">
                <a:solidFill>
                  <a:srgbClr val="D9181F"/>
                </a:solidFill>
                <a:latin typeface="+mn-lt"/>
              </a:rPr>
              <a:t>Vores medarbejdere </a:t>
            </a:r>
          </a:p>
          <a:p>
            <a:pPr marL="0" indent="0" algn="ctr">
              <a:lnSpc>
                <a:spcPts val="2600"/>
              </a:lnSpc>
              <a:buNone/>
            </a:pPr>
            <a:r>
              <a:rPr lang="en-DK" sz="2000" dirty="0">
                <a:solidFill>
                  <a:srgbClr val="D9181F"/>
                </a:solidFill>
                <a:latin typeface="+mn-lt"/>
              </a:rPr>
              <a:t>Vores Coop i tal </a:t>
            </a:r>
          </a:p>
        </p:txBody>
      </p:sp>
      <p:pic>
        <p:nvPicPr>
          <p:cNvPr id="9" name="Picture 8">
            <a:extLst>
              <a:ext uri="{FF2B5EF4-FFF2-40B4-BE49-F238E27FC236}">
                <a16:creationId xmlns:a16="http://schemas.microsoft.com/office/drawing/2014/main" id="{A87CEF6D-49BF-334A-A112-10438EA54D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3782" y="6378304"/>
            <a:ext cx="880439" cy="256892"/>
          </a:xfrm>
          <a:prstGeom prst="rect">
            <a:avLst/>
          </a:prstGeom>
        </p:spPr>
      </p:pic>
    </p:spTree>
    <p:extLst>
      <p:ext uri="{BB962C8B-B14F-4D97-AF65-F5344CB8AC3E}">
        <p14:creationId xmlns:p14="http://schemas.microsoft.com/office/powerpoint/2010/main" val="4025712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CD7C8"/>
        </a:solidFill>
        <a:effectLst/>
      </p:bgPr>
    </p:bg>
    <p:spTree>
      <p:nvGrpSpPr>
        <p:cNvPr id="1" name=""/>
        <p:cNvGrpSpPr/>
        <p:nvPr/>
      </p:nvGrpSpPr>
      <p:grpSpPr>
        <a:xfrm>
          <a:off x="0" y="0"/>
          <a:ext cx="0" cy="0"/>
          <a:chOff x="0" y="0"/>
          <a:chExt cx="0" cy="0"/>
        </a:xfrm>
      </p:grpSpPr>
      <p:sp>
        <p:nvSpPr>
          <p:cNvPr id="24" name="Rektangel 1">
            <a:extLst>
              <a:ext uri="{FF2B5EF4-FFF2-40B4-BE49-F238E27FC236}">
                <a16:creationId xmlns:a16="http://schemas.microsoft.com/office/drawing/2014/main" id="{D66A447B-E6CC-DF4A-A2ED-06C413BD6CA5}"/>
              </a:ext>
            </a:extLst>
          </p:cNvPr>
          <p:cNvSpPr/>
          <p:nvPr/>
        </p:nvSpPr>
        <p:spPr>
          <a:xfrm>
            <a:off x="2800457" y="0"/>
            <a:ext cx="6095999" cy="68580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Picture 17">
            <a:extLst>
              <a:ext uri="{FF2B5EF4-FFF2-40B4-BE49-F238E27FC236}">
                <a16:creationId xmlns:a16="http://schemas.microsoft.com/office/drawing/2014/main" id="{A40ECE5E-500C-D84A-96CA-77D85BFEA008}"/>
              </a:ext>
            </a:extLst>
          </p:cNvPr>
          <p:cNvPicPr>
            <a:picLocks noChangeAspect="1"/>
          </p:cNvPicPr>
          <p:nvPr/>
        </p:nvPicPr>
        <p:blipFill>
          <a:blip r:embed="rId5"/>
          <a:srcRect/>
          <a:stretch/>
        </p:blipFill>
        <p:spPr>
          <a:xfrm>
            <a:off x="442913" y="479756"/>
            <a:ext cx="5508625" cy="5898488"/>
          </a:xfrm>
          <a:prstGeom prst="rect">
            <a:avLst/>
          </a:prstGeom>
        </p:spPr>
      </p:pic>
      <p:graphicFrame>
        <p:nvGraphicFramePr>
          <p:cNvPr id="6" name="Objekt 5" hidden="1">
            <a:extLst>
              <a:ext uri="{FF2B5EF4-FFF2-40B4-BE49-F238E27FC236}">
                <a16:creationId xmlns:a16="http://schemas.microsoft.com/office/drawing/2014/main" id="{4AB603FE-3F58-47E2-9B1A-C30590C73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0" name="think-cell Slide" r:id="rId6" imgW="395" imgH="394" progId="TCLayout.ActiveDocument.1">
                  <p:embed/>
                </p:oleObj>
              </mc:Choice>
              <mc:Fallback>
                <p:oleObj name="think-cell Slide" r:id="rId6" imgW="395" imgH="394" progId="TCLayout.ActiveDocument.1">
                  <p:embed/>
                  <p:pic>
                    <p:nvPicPr>
                      <p:cNvPr id="6" name="Objekt 5" hidden="1">
                        <a:extLst>
                          <a:ext uri="{FF2B5EF4-FFF2-40B4-BE49-F238E27FC236}">
                            <a16:creationId xmlns:a16="http://schemas.microsoft.com/office/drawing/2014/main" id="{4AB603FE-3F58-47E2-9B1A-C30590C73F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Titel 3">
            <a:extLst>
              <a:ext uri="{FF2B5EF4-FFF2-40B4-BE49-F238E27FC236}">
                <a16:creationId xmlns:a16="http://schemas.microsoft.com/office/drawing/2014/main" id="{FF273AAC-12AE-0D43-AB3F-49EC4DF3B3C5}"/>
              </a:ext>
            </a:extLst>
          </p:cNvPr>
          <p:cNvSpPr txBox="1">
            <a:spLocks/>
          </p:cNvSpPr>
          <p:nvPr/>
        </p:nvSpPr>
        <p:spPr>
          <a:xfrm>
            <a:off x="6199638" y="2299016"/>
            <a:ext cx="5508625" cy="2491788"/>
          </a:xfrm>
          <a:prstGeom prst="rect">
            <a:avLst/>
          </a:prstGeom>
        </p:spPr>
        <p:txBody>
          <a:bodyPr lIns="0" tIns="0" rIns="0"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ts val="8000"/>
              </a:lnSpc>
            </a:pPr>
            <a:r>
              <a:rPr lang="da-DK" sz="8800">
                <a:solidFill>
                  <a:srgbClr val="C0252E"/>
                </a:solidFill>
              </a:rPr>
              <a:t>Vores </a:t>
            </a:r>
            <a:br>
              <a:rPr lang="da-DK" sz="8800">
                <a:solidFill>
                  <a:srgbClr val="C0252E"/>
                </a:solidFill>
              </a:rPr>
            </a:br>
            <a:r>
              <a:rPr lang="da-DK" sz="8800">
                <a:solidFill>
                  <a:srgbClr val="C0252E"/>
                </a:solidFill>
              </a:rPr>
              <a:t> </a:t>
            </a:r>
            <a:r>
              <a:rPr lang="da-DK" sz="8800" err="1">
                <a:solidFill>
                  <a:srgbClr val="C0252E"/>
                </a:solidFill>
              </a:rPr>
              <a:t>bygge-sten</a:t>
            </a:r>
            <a:endParaRPr lang="da-DK" sz="8800">
              <a:solidFill>
                <a:srgbClr val="C0252E"/>
              </a:solidFill>
            </a:endParaRPr>
          </a:p>
        </p:txBody>
      </p:sp>
      <p:pic>
        <p:nvPicPr>
          <p:cNvPr id="12" name="Picture 20">
            <a:extLst>
              <a:ext uri="{FF2B5EF4-FFF2-40B4-BE49-F238E27FC236}">
                <a16:creationId xmlns:a16="http://schemas.microsoft.com/office/drawing/2014/main" id="{0DCB9C3B-1005-0446-A52D-517054AB76C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366089" y="6044043"/>
            <a:ext cx="1175721" cy="337707"/>
          </a:xfrm>
          <a:prstGeom prst="rect">
            <a:avLst/>
          </a:prstGeom>
        </p:spPr>
      </p:pic>
    </p:spTree>
    <p:extLst>
      <p:ext uri="{BB962C8B-B14F-4D97-AF65-F5344CB8AC3E}">
        <p14:creationId xmlns:p14="http://schemas.microsoft.com/office/powerpoint/2010/main" val="1837852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6CA0E-F106-5C4D-9FB9-E856795D05BD}"/>
              </a:ext>
            </a:extLst>
          </p:cNvPr>
          <p:cNvSpPr/>
          <p:nvPr/>
        </p:nvSpPr>
        <p:spPr>
          <a:xfrm>
            <a:off x="0" y="0"/>
            <a:ext cx="12192000" cy="6858000"/>
          </a:xfrm>
          <a:prstGeom prst="rect">
            <a:avLst/>
          </a:prstGeom>
          <a:solidFill>
            <a:srgbClr val="B7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Content Placeholder 4">
            <a:extLst>
              <a:ext uri="{FF2B5EF4-FFF2-40B4-BE49-F238E27FC236}">
                <a16:creationId xmlns:a16="http://schemas.microsoft.com/office/drawing/2014/main" id="{F20FCEBA-2402-2D43-8A90-E072BB48B571}"/>
              </a:ext>
            </a:extLst>
          </p:cNvPr>
          <p:cNvSpPr>
            <a:spLocks noGrp="1"/>
          </p:cNvSpPr>
          <p:nvPr>
            <p:ph type="subTitle" idx="1"/>
          </p:nvPr>
        </p:nvSpPr>
        <p:spPr>
          <a:xfrm>
            <a:off x="695324" y="2990236"/>
            <a:ext cx="10777225" cy="3291290"/>
          </a:xfrm>
        </p:spPr>
        <p:txBody>
          <a:bodyPr>
            <a:noAutofit/>
          </a:bodyPr>
          <a:lstStyle/>
          <a:p>
            <a:pPr algn="ctr">
              <a:lnSpc>
                <a:spcPct val="90000"/>
              </a:lnSpc>
              <a:spcBef>
                <a:spcPct val="0"/>
              </a:spcBef>
            </a:pPr>
            <a:r>
              <a:rPr lang="en-GB" sz="4000" b="1" err="1">
                <a:solidFill>
                  <a:srgbClr val="C0252E"/>
                </a:solidFill>
                <a:latin typeface="COOP" pitchFamily="2" charset="0"/>
                <a:ea typeface="+mj-ea"/>
                <a:cs typeface="+mj-cs"/>
              </a:rPr>
              <a:t>På</a:t>
            </a:r>
            <a:r>
              <a:rPr lang="en-GB" sz="4000" b="1">
                <a:solidFill>
                  <a:srgbClr val="C0252E"/>
                </a:solidFill>
                <a:latin typeface="COOP" pitchFamily="2" charset="0"/>
                <a:ea typeface="+mj-ea"/>
                <a:cs typeface="+mj-cs"/>
              </a:rPr>
              <a:t> </a:t>
            </a:r>
            <a:r>
              <a:rPr lang="en-GB" sz="4000" b="1" err="1">
                <a:solidFill>
                  <a:srgbClr val="C0252E"/>
                </a:solidFill>
                <a:latin typeface="COOP" pitchFamily="2" charset="0"/>
                <a:ea typeface="+mj-ea"/>
                <a:cs typeface="+mj-cs"/>
              </a:rPr>
              <a:t>tværs</a:t>
            </a:r>
            <a:r>
              <a:rPr lang="en-GB" sz="4000" b="1">
                <a:solidFill>
                  <a:srgbClr val="C0252E"/>
                </a:solidFill>
                <a:latin typeface="COOP" pitchFamily="2" charset="0"/>
                <a:ea typeface="+mj-ea"/>
                <a:cs typeface="+mj-cs"/>
              </a:rPr>
              <a:t> </a:t>
            </a:r>
            <a:r>
              <a:rPr lang="en-GB" sz="4000" b="1" err="1">
                <a:solidFill>
                  <a:srgbClr val="C0252E"/>
                </a:solidFill>
                <a:latin typeface="COOP" pitchFamily="2" charset="0"/>
                <a:ea typeface="+mj-ea"/>
                <a:cs typeface="+mj-cs"/>
              </a:rPr>
              <a:t>af</a:t>
            </a:r>
            <a:r>
              <a:rPr lang="en-GB" sz="4000" b="1">
                <a:solidFill>
                  <a:srgbClr val="C0252E"/>
                </a:solidFill>
                <a:latin typeface="COOP" pitchFamily="2" charset="0"/>
                <a:ea typeface="+mj-ea"/>
                <a:cs typeface="+mj-cs"/>
              </a:rPr>
              <a:t> alle </a:t>
            </a:r>
            <a:r>
              <a:rPr lang="en-GB" sz="4000" b="1" err="1">
                <a:solidFill>
                  <a:srgbClr val="C0252E"/>
                </a:solidFill>
                <a:latin typeface="COOP" pitchFamily="2" charset="0"/>
                <a:ea typeface="+mj-ea"/>
                <a:cs typeface="+mj-cs"/>
              </a:rPr>
              <a:t>vores</a:t>
            </a:r>
            <a:r>
              <a:rPr lang="en-GB" sz="4000" b="1">
                <a:solidFill>
                  <a:srgbClr val="C0252E"/>
                </a:solidFill>
                <a:latin typeface="COOP" pitchFamily="2" charset="0"/>
                <a:ea typeface="+mj-ea"/>
                <a:cs typeface="+mj-cs"/>
              </a:rPr>
              <a:t> </a:t>
            </a:r>
            <a:r>
              <a:rPr lang="en-GB" sz="4000" b="1" err="1">
                <a:solidFill>
                  <a:srgbClr val="C0252E"/>
                </a:solidFill>
                <a:latin typeface="COOP" pitchFamily="2" charset="0"/>
                <a:ea typeface="+mj-ea"/>
                <a:cs typeface="+mj-cs"/>
              </a:rPr>
              <a:t>kæder</a:t>
            </a:r>
            <a:r>
              <a:rPr lang="en-GB" sz="4000" b="1">
                <a:solidFill>
                  <a:srgbClr val="C0252E"/>
                </a:solidFill>
                <a:latin typeface="COOP" pitchFamily="2" charset="0"/>
                <a:ea typeface="+mj-ea"/>
                <a:cs typeface="+mj-cs"/>
              </a:rPr>
              <a:t> </a:t>
            </a:r>
            <a:br>
              <a:rPr lang="en-GB" sz="4000" b="1">
                <a:solidFill>
                  <a:srgbClr val="C0252E"/>
                </a:solidFill>
                <a:latin typeface="COOP" pitchFamily="2" charset="0"/>
                <a:ea typeface="+mj-ea"/>
                <a:cs typeface="+mj-cs"/>
              </a:rPr>
            </a:br>
            <a:r>
              <a:rPr lang="en-GB" sz="4000" b="1">
                <a:solidFill>
                  <a:srgbClr val="C0252E"/>
                </a:solidFill>
                <a:latin typeface="COOP" pitchFamily="2" charset="0"/>
                <a:ea typeface="+mj-ea"/>
                <a:cs typeface="+mj-cs"/>
              </a:rPr>
              <a:t>er </a:t>
            </a:r>
            <a:r>
              <a:rPr lang="en-GB" sz="4000" b="1" err="1">
                <a:solidFill>
                  <a:srgbClr val="C0252E"/>
                </a:solidFill>
                <a:latin typeface="COOP" pitchFamily="2" charset="0"/>
                <a:ea typeface="+mj-ea"/>
                <a:cs typeface="+mj-cs"/>
              </a:rPr>
              <a:t>vores</a:t>
            </a:r>
            <a:r>
              <a:rPr lang="en-GB" sz="4000" b="1">
                <a:solidFill>
                  <a:srgbClr val="C0252E"/>
                </a:solidFill>
                <a:latin typeface="COOP" pitchFamily="2" charset="0"/>
                <a:ea typeface="+mj-ea"/>
                <a:cs typeface="+mj-cs"/>
              </a:rPr>
              <a:t> </a:t>
            </a:r>
            <a:r>
              <a:rPr lang="en-GB" sz="4000" b="1" err="1">
                <a:solidFill>
                  <a:srgbClr val="C0252E"/>
                </a:solidFill>
                <a:latin typeface="COOP" pitchFamily="2" charset="0"/>
                <a:ea typeface="+mj-ea"/>
                <a:cs typeface="+mj-cs"/>
              </a:rPr>
              <a:t>kundemøde</a:t>
            </a:r>
            <a:r>
              <a:rPr lang="en-GB" sz="4000" b="1">
                <a:solidFill>
                  <a:srgbClr val="C0252E"/>
                </a:solidFill>
                <a:latin typeface="COOP" pitchFamily="2" charset="0"/>
                <a:ea typeface="+mj-ea"/>
                <a:cs typeface="+mj-cs"/>
              </a:rPr>
              <a:t> </a:t>
            </a:r>
            <a:r>
              <a:rPr lang="en-GB" sz="4000" b="1" err="1">
                <a:solidFill>
                  <a:srgbClr val="C0252E"/>
                </a:solidFill>
                <a:latin typeface="COOP" pitchFamily="2" charset="0"/>
                <a:ea typeface="+mj-ea"/>
                <a:cs typeface="+mj-cs"/>
              </a:rPr>
              <a:t>formet</a:t>
            </a:r>
            <a:r>
              <a:rPr lang="en-GB" sz="4000" b="1">
                <a:solidFill>
                  <a:srgbClr val="C0252E"/>
                </a:solidFill>
                <a:latin typeface="COOP" pitchFamily="2" charset="0"/>
                <a:ea typeface="+mj-ea"/>
                <a:cs typeface="+mj-cs"/>
              </a:rPr>
              <a:t> </a:t>
            </a:r>
            <a:br>
              <a:rPr lang="en-GB" sz="4000" b="1">
                <a:solidFill>
                  <a:srgbClr val="C0252E"/>
                </a:solidFill>
                <a:latin typeface="COOP" pitchFamily="2" charset="0"/>
                <a:ea typeface="+mj-ea"/>
                <a:cs typeface="+mj-cs"/>
              </a:rPr>
            </a:br>
            <a:r>
              <a:rPr lang="en-GB" sz="4000" b="1" err="1">
                <a:solidFill>
                  <a:srgbClr val="C0252E"/>
                </a:solidFill>
                <a:latin typeface="COOP" pitchFamily="2" charset="0"/>
                <a:ea typeface="+mj-ea"/>
                <a:cs typeface="+mj-cs"/>
              </a:rPr>
              <a:t>af</a:t>
            </a:r>
            <a:r>
              <a:rPr lang="en-GB" sz="4000" b="1">
                <a:solidFill>
                  <a:srgbClr val="C0252E"/>
                </a:solidFill>
                <a:latin typeface="COOP" pitchFamily="2" charset="0"/>
                <a:ea typeface="+mj-ea"/>
                <a:cs typeface="+mj-cs"/>
              </a:rPr>
              <a:t> fem </a:t>
            </a:r>
            <a:r>
              <a:rPr lang="en-GB" sz="4000" b="1" err="1">
                <a:solidFill>
                  <a:srgbClr val="C0252E"/>
                </a:solidFill>
                <a:latin typeface="COOP" pitchFamily="2" charset="0"/>
                <a:ea typeface="+mj-ea"/>
                <a:cs typeface="+mj-cs"/>
              </a:rPr>
              <a:t>byggesten</a:t>
            </a:r>
            <a:r>
              <a:rPr lang="en-GB" sz="4000" b="1">
                <a:solidFill>
                  <a:srgbClr val="C0252E"/>
                </a:solidFill>
                <a:latin typeface="COOP" pitchFamily="2" charset="0"/>
                <a:ea typeface="+mj-ea"/>
                <a:cs typeface="+mj-cs"/>
              </a:rPr>
              <a:t> </a:t>
            </a:r>
          </a:p>
          <a:p>
            <a:pPr algn="ctr">
              <a:lnSpc>
                <a:spcPct val="90000"/>
              </a:lnSpc>
              <a:spcBef>
                <a:spcPct val="0"/>
              </a:spcBef>
            </a:pPr>
            <a:endParaRPr lang="en-DK" sz="4000" b="1">
              <a:solidFill>
                <a:srgbClr val="C0252E"/>
              </a:solidFill>
              <a:latin typeface="COOP" pitchFamily="2" charset="0"/>
              <a:ea typeface="+mj-ea"/>
              <a:cs typeface="+mj-cs"/>
            </a:endParaRPr>
          </a:p>
        </p:txBody>
      </p:sp>
      <p:sp>
        <p:nvSpPr>
          <p:cNvPr id="6" name="Title 1">
            <a:extLst>
              <a:ext uri="{FF2B5EF4-FFF2-40B4-BE49-F238E27FC236}">
                <a16:creationId xmlns:a16="http://schemas.microsoft.com/office/drawing/2014/main" id="{4DA3A194-6D36-4242-9147-F73455E92B2B}"/>
              </a:ext>
            </a:extLst>
          </p:cNvPr>
          <p:cNvSpPr txBox="1">
            <a:spLocks/>
          </p:cNvSpPr>
          <p:nvPr/>
        </p:nvSpPr>
        <p:spPr>
          <a:xfrm>
            <a:off x="707387" y="2275326"/>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solidFill>
                  <a:srgbClr val="C0252E"/>
                </a:solidFill>
              </a:rPr>
              <a:t>Vores byggeste</a:t>
            </a:r>
            <a:r>
              <a:rPr lang="da-DK" sz="3000">
                <a:solidFill>
                  <a:srgbClr val="C0252E"/>
                </a:solidFill>
              </a:rPr>
              <a:t>n</a:t>
            </a:r>
            <a:br>
              <a:rPr lang="en-GB">
                <a:solidFill>
                  <a:srgbClr val="C0252E"/>
                </a:solidFill>
              </a:rPr>
            </a:br>
            <a:endParaRPr lang="en-DK">
              <a:solidFill>
                <a:srgbClr val="C0252E"/>
              </a:solidFill>
            </a:endParaRPr>
          </a:p>
        </p:txBody>
      </p:sp>
    </p:spTree>
    <p:extLst>
      <p:ext uri="{BB962C8B-B14F-4D97-AF65-F5344CB8AC3E}">
        <p14:creationId xmlns:p14="http://schemas.microsoft.com/office/powerpoint/2010/main" val="3303664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1">
            <a:extLst>
              <a:ext uri="{FF2B5EF4-FFF2-40B4-BE49-F238E27FC236}">
                <a16:creationId xmlns:a16="http://schemas.microsoft.com/office/drawing/2014/main" id="{B26BC295-0024-4448-B70D-03C19622CF45}"/>
              </a:ext>
            </a:extLst>
          </p:cNvPr>
          <p:cNvSpPr/>
          <p:nvPr/>
        </p:nvSpPr>
        <p:spPr>
          <a:xfrm>
            <a:off x="4644" y="0"/>
            <a:ext cx="12191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10" descr="A picture containing text, person, holding&#10;&#10;Description automatically generated">
            <a:extLst>
              <a:ext uri="{FF2B5EF4-FFF2-40B4-BE49-F238E27FC236}">
                <a16:creationId xmlns:a16="http://schemas.microsoft.com/office/drawing/2014/main" id="{ABAB1DF8-2D55-E843-85D9-FE383A0E8D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33" y="1884759"/>
            <a:ext cx="2032620" cy="1879426"/>
          </a:xfrm>
          <a:prstGeom prst="rect">
            <a:avLst/>
          </a:prstGeom>
        </p:spPr>
      </p:pic>
      <p:pic>
        <p:nvPicPr>
          <p:cNvPr id="12" name="Picture 11" descr="A picture containing person, person&#10;&#10;Description automatically generated">
            <a:extLst>
              <a:ext uri="{FF2B5EF4-FFF2-40B4-BE49-F238E27FC236}">
                <a16:creationId xmlns:a16="http://schemas.microsoft.com/office/drawing/2014/main" id="{3DC7577E-5B46-C147-8B4B-52E6C78851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0761" y="1884759"/>
            <a:ext cx="2032620" cy="1879426"/>
          </a:xfrm>
          <a:prstGeom prst="rect">
            <a:avLst/>
          </a:prstGeom>
        </p:spPr>
      </p:pic>
      <p:pic>
        <p:nvPicPr>
          <p:cNvPr id="13" name="Picture 12" descr="A picture containing person, indoor, people&#10;&#10;Description automatically generated">
            <a:extLst>
              <a:ext uri="{FF2B5EF4-FFF2-40B4-BE49-F238E27FC236}">
                <a16:creationId xmlns:a16="http://schemas.microsoft.com/office/drawing/2014/main" id="{D04571D1-6C13-B043-B42B-AA8DD636D1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689" y="1884759"/>
            <a:ext cx="2032620" cy="1879426"/>
          </a:xfrm>
          <a:prstGeom prst="rect">
            <a:avLst/>
          </a:prstGeom>
        </p:spPr>
      </p:pic>
      <p:pic>
        <p:nvPicPr>
          <p:cNvPr id="14" name="Picture 13" descr="A plate of food&#10;&#10;Description automatically generated with medium confidence">
            <a:extLst>
              <a:ext uri="{FF2B5EF4-FFF2-40B4-BE49-F238E27FC236}">
                <a16:creationId xmlns:a16="http://schemas.microsoft.com/office/drawing/2014/main" id="{E5EAFDA5-95B3-9449-B29D-3C194085CD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8618" y="1884759"/>
            <a:ext cx="2032620" cy="1879426"/>
          </a:xfrm>
          <a:prstGeom prst="rect">
            <a:avLst/>
          </a:prstGeom>
        </p:spPr>
      </p:pic>
      <p:pic>
        <p:nvPicPr>
          <p:cNvPr id="15" name="Picture 14" descr="Two people pushing a shopping cart&#10;&#10;Description automatically generated with low confidence">
            <a:extLst>
              <a:ext uri="{FF2B5EF4-FFF2-40B4-BE49-F238E27FC236}">
                <a16:creationId xmlns:a16="http://schemas.microsoft.com/office/drawing/2014/main" id="{C28E29F6-C7B0-994B-869C-C98EDC01C9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7547" y="1884759"/>
            <a:ext cx="2032620" cy="1879426"/>
          </a:xfrm>
          <a:prstGeom prst="rect">
            <a:avLst/>
          </a:prstGeom>
        </p:spPr>
      </p:pic>
      <p:sp>
        <p:nvSpPr>
          <p:cNvPr id="16" name="TextBox 15">
            <a:extLst>
              <a:ext uri="{FF2B5EF4-FFF2-40B4-BE49-F238E27FC236}">
                <a16:creationId xmlns:a16="http://schemas.microsoft.com/office/drawing/2014/main" id="{74802567-18A7-E847-9937-BDCBF12D94C8}"/>
              </a:ext>
            </a:extLst>
          </p:cNvPr>
          <p:cNvSpPr txBox="1"/>
          <p:nvPr/>
        </p:nvSpPr>
        <p:spPr>
          <a:xfrm>
            <a:off x="741833" y="3962366"/>
            <a:ext cx="2032620" cy="1231106"/>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give </a:t>
            </a:r>
            <a:r>
              <a:rPr lang="en-GB" sz="1600" b="1" err="1">
                <a:solidFill>
                  <a:srgbClr val="C00000"/>
                </a:solidFill>
                <a:latin typeface="+mj-lt"/>
              </a:rPr>
              <a:t>danskerne</a:t>
            </a:r>
            <a:r>
              <a:rPr lang="en-GB" sz="1600" b="1">
                <a:solidFill>
                  <a:srgbClr val="C00000"/>
                </a:solidFill>
                <a:latin typeface="+mj-lt"/>
              </a:rPr>
              <a:t> </a:t>
            </a:r>
            <a:br>
              <a:rPr lang="en-GB" sz="1600" b="1">
                <a:solidFill>
                  <a:srgbClr val="C00000"/>
                </a:solidFill>
                <a:latin typeface="+mj-lt"/>
              </a:rPr>
            </a:br>
            <a:r>
              <a:rPr lang="en-GB" sz="1600" b="1" err="1">
                <a:solidFill>
                  <a:srgbClr val="C00000"/>
                </a:solidFill>
                <a:latin typeface="+mj-lt"/>
              </a:rPr>
              <a:t>en</a:t>
            </a:r>
            <a:r>
              <a:rPr lang="en-GB" sz="1600" b="1">
                <a:solidFill>
                  <a:srgbClr val="C00000"/>
                </a:solidFill>
                <a:latin typeface="+mj-lt"/>
              </a:rPr>
              <a:t> mere </a:t>
            </a:r>
            <a:r>
              <a:rPr lang="en-GB" sz="1600" b="1" err="1">
                <a:solidFill>
                  <a:srgbClr val="C00000"/>
                </a:solidFill>
                <a:latin typeface="+mj-lt"/>
              </a:rPr>
              <a:t>bære</a:t>
            </a:r>
            <a:r>
              <a:rPr lang="en-GB" sz="1600" b="1">
                <a:solidFill>
                  <a:srgbClr val="C00000"/>
                </a:solidFill>
                <a:latin typeface="+mj-lt"/>
              </a:rPr>
              <a:t>-</a:t>
            </a:r>
            <a:br>
              <a:rPr lang="en-GB" sz="1600" b="1">
                <a:solidFill>
                  <a:srgbClr val="C00000"/>
                </a:solidFill>
                <a:latin typeface="+mj-lt"/>
              </a:rPr>
            </a:br>
            <a:r>
              <a:rPr lang="en-GB" sz="1600" b="1" err="1">
                <a:solidFill>
                  <a:srgbClr val="C00000"/>
                </a:solidFill>
                <a:latin typeface="+mj-lt"/>
              </a:rPr>
              <a:t>dygtig</a:t>
            </a:r>
            <a:r>
              <a:rPr lang="en-GB" sz="1600" b="1">
                <a:solidFill>
                  <a:srgbClr val="C00000"/>
                </a:solidFill>
                <a:latin typeface="+mj-lt"/>
              </a:rPr>
              <a:t> </a:t>
            </a:r>
            <a:r>
              <a:rPr lang="en-GB" sz="1600" b="1" err="1">
                <a:solidFill>
                  <a:srgbClr val="C00000"/>
                </a:solidFill>
                <a:latin typeface="+mj-lt"/>
              </a:rPr>
              <a:t>hverdag</a:t>
            </a:r>
            <a:endParaRPr lang="en-GB" sz="1600" b="1">
              <a:solidFill>
                <a:srgbClr val="C00000"/>
              </a:solidFill>
              <a:latin typeface="+mj-lt"/>
            </a:endParaRPr>
          </a:p>
        </p:txBody>
      </p:sp>
      <p:sp>
        <p:nvSpPr>
          <p:cNvPr id="17" name="TextBox 16">
            <a:extLst>
              <a:ext uri="{FF2B5EF4-FFF2-40B4-BE49-F238E27FC236}">
                <a16:creationId xmlns:a16="http://schemas.microsoft.com/office/drawing/2014/main" id="{9D720F58-7009-C24F-879A-024A67A8E852}"/>
              </a:ext>
            </a:extLst>
          </p:cNvPr>
          <p:cNvSpPr txBox="1"/>
          <p:nvPr/>
        </p:nvSpPr>
        <p:spPr>
          <a:xfrm>
            <a:off x="2910761"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err="1">
                <a:solidFill>
                  <a:srgbClr val="C00000"/>
                </a:solidFill>
                <a:latin typeface="+mj-lt"/>
              </a:rPr>
              <a:t>ærlige</a:t>
            </a:r>
            <a:r>
              <a:rPr lang="en-GB" sz="1600" b="1">
                <a:solidFill>
                  <a:srgbClr val="C00000"/>
                </a:solidFill>
                <a:latin typeface="+mj-lt"/>
              </a:rPr>
              <a:t> </a:t>
            </a:r>
            <a:r>
              <a:rPr lang="en-GB" sz="1600" b="1" err="1">
                <a:solidFill>
                  <a:srgbClr val="C00000"/>
                </a:solidFill>
                <a:latin typeface="+mj-lt"/>
              </a:rPr>
              <a:t>varer</a:t>
            </a:r>
            <a:r>
              <a:rPr lang="en-GB" sz="1600" b="1">
                <a:solidFill>
                  <a:srgbClr val="C00000"/>
                </a:solidFill>
                <a:latin typeface="+mj-lt"/>
              </a:rPr>
              <a:t> </a:t>
            </a:r>
          </a:p>
          <a:p>
            <a:pPr algn="ctr">
              <a:defRPr/>
            </a:pPr>
            <a:r>
              <a:rPr lang="en-GB" sz="1600" b="1" err="1">
                <a:solidFill>
                  <a:srgbClr val="C00000"/>
                </a:solidFill>
                <a:latin typeface="+mj-lt"/>
              </a:rPr>
              <a:t>til</a:t>
            </a:r>
            <a:r>
              <a:rPr lang="en-GB" sz="1600" b="1">
                <a:solidFill>
                  <a:srgbClr val="C00000"/>
                </a:solidFill>
                <a:latin typeface="+mj-lt"/>
              </a:rPr>
              <a:t> </a:t>
            </a:r>
            <a:r>
              <a:rPr lang="en-GB" sz="1600" b="1" err="1">
                <a:solidFill>
                  <a:srgbClr val="C00000"/>
                </a:solidFill>
                <a:latin typeface="+mj-lt"/>
              </a:rPr>
              <a:t>ærlige</a:t>
            </a:r>
            <a:endParaRPr lang="en-GB" sz="1600" b="1">
              <a:solidFill>
                <a:srgbClr val="C00000"/>
              </a:solidFill>
              <a:latin typeface="+mj-lt"/>
            </a:endParaRPr>
          </a:p>
          <a:p>
            <a:pPr algn="ctr">
              <a:defRPr/>
            </a:pPr>
            <a:r>
              <a:rPr lang="en-GB" sz="1600" b="1">
                <a:solidFill>
                  <a:srgbClr val="C00000"/>
                </a:solidFill>
                <a:latin typeface="+mj-lt"/>
              </a:rPr>
              <a:t> </a:t>
            </a:r>
            <a:r>
              <a:rPr lang="en-GB" sz="1600" b="1" err="1">
                <a:solidFill>
                  <a:srgbClr val="C00000"/>
                </a:solidFill>
                <a:latin typeface="+mj-lt"/>
              </a:rPr>
              <a:t>priser</a:t>
            </a:r>
            <a:endParaRPr lang="en-GB" sz="1600" b="1">
              <a:solidFill>
                <a:srgbClr val="C00000"/>
              </a:solidFill>
              <a:latin typeface="+mj-lt"/>
            </a:endParaRPr>
          </a:p>
        </p:txBody>
      </p:sp>
      <p:sp>
        <p:nvSpPr>
          <p:cNvPr id="18" name="TextBox 17">
            <a:extLst>
              <a:ext uri="{FF2B5EF4-FFF2-40B4-BE49-F238E27FC236}">
                <a16:creationId xmlns:a16="http://schemas.microsoft.com/office/drawing/2014/main" id="{1316E22C-9C5E-5D47-A799-2BC5A67BA8B1}"/>
              </a:ext>
            </a:extLst>
          </p:cNvPr>
          <p:cNvSpPr txBox="1"/>
          <p:nvPr/>
        </p:nvSpPr>
        <p:spPr>
          <a:xfrm>
            <a:off x="5084334"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a:t>
            </a:r>
            <a:r>
              <a:rPr lang="en-GB" sz="1600" b="1" err="1">
                <a:solidFill>
                  <a:srgbClr val="C00000"/>
                </a:solidFill>
                <a:latin typeface="+mj-lt"/>
              </a:rPr>
              <a:t>danskerne</a:t>
            </a:r>
            <a:r>
              <a:rPr lang="en-GB" sz="1600" b="1">
                <a:solidFill>
                  <a:srgbClr val="C00000"/>
                </a:solidFill>
                <a:latin typeface="+mj-lt"/>
              </a:rPr>
              <a:t> </a:t>
            </a:r>
          </a:p>
          <a:p>
            <a:pPr algn="ctr">
              <a:defRPr/>
            </a:pPr>
            <a:r>
              <a:rPr lang="en-GB" sz="1600" b="1" err="1">
                <a:solidFill>
                  <a:srgbClr val="C00000"/>
                </a:solidFill>
                <a:latin typeface="+mj-lt"/>
              </a:rPr>
              <a:t>kan</a:t>
            </a:r>
            <a:r>
              <a:rPr lang="en-GB" sz="1600" b="1">
                <a:solidFill>
                  <a:srgbClr val="C00000"/>
                </a:solidFill>
                <a:latin typeface="+mj-lt"/>
              </a:rPr>
              <a:t> spare </a:t>
            </a:r>
            <a:r>
              <a:rPr lang="en-GB" sz="1600" b="1" err="1">
                <a:solidFill>
                  <a:srgbClr val="C00000"/>
                </a:solidFill>
                <a:latin typeface="+mj-lt"/>
              </a:rPr>
              <a:t>tid</a:t>
            </a:r>
            <a:r>
              <a:rPr lang="en-GB" sz="1600" b="1">
                <a:solidFill>
                  <a:srgbClr val="C00000"/>
                </a:solidFill>
                <a:latin typeface="+mj-lt"/>
              </a:rPr>
              <a:t> </a:t>
            </a:r>
          </a:p>
          <a:p>
            <a:pPr algn="ctr">
              <a:defRPr/>
            </a:pPr>
            <a:r>
              <a:rPr lang="en-GB" sz="1600" b="1" err="1">
                <a:solidFill>
                  <a:srgbClr val="C00000"/>
                </a:solidFill>
                <a:latin typeface="+mj-lt"/>
              </a:rPr>
              <a:t>i</a:t>
            </a:r>
            <a:r>
              <a:rPr lang="en-GB" sz="1600" b="1">
                <a:solidFill>
                  <a:srgbClr val="C00000"/>
                </a:solidFill>
                <a:latin typeface="+mj-lt"/>
              </a:rPr>
              <a:t> </a:t>
            </a:r>
            <a:r>
              <a:rPr lang="en-GB" sz="1600" b="1" err="1">
                <a:solidFill>
                  <a:srgbClr val="C00000"/>
                </a:solidFill>
                <a:latin typeface="+mj-lt"/>
              </a:rPr>
              <a:t>hverdagen</a:t>
            </a:r>
            <a:r>
              <a:rPr lang="en-GB" sz="1600" b="1">
                <a:solidFill>
                  <a:srgbClr val="C00000"/>
                </a:solidFill>
                <a:latin typeface="+mj-lt"/>
              </a:rPr>
              <a:t> </a:t>
            </a:r>
          </a:p>
        </p:txBody>
      </p:sp>
      <p:sp>
        <p:nvSpPr>
          <p:cNvPr id="19" name="TextBox 18">
            <a:extLst>
              <a:ext uri="{FF2B5EF4-FFF2-40B4-BE49-F238E27FC236}">
                <a16:creationId xmlns:a16="http://schemas.microsoft.com/office/drawing/2014/main" id="{34698C99-F9FD-7849-A459-ADB1B417CCA3}"/>
              </a:ext>
            </a:extLst>
          </p:cNvPr>
          <p:cNvSpPr txBox="1"/>
          <p:nvPr/>
        </p:nvSpPr>
        <p:spPr>
          <a:xfrm>
            <a:off x="7227927"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err="1">
                <a:solidFill>
                  <a:srgbClr val="C00000"/>
                </a:solidFill>
                <a:latin typeface="+mj-lt"/>
              </a:rPr>
              <a:t>kvalitet</a:t>
            </a:r>
            <a:r>
              <a:rPr lang="en-GB" sz="1600" b="1">
                <a:solidFill>
                  <a:srgbClr val="C00000"/>
                </a:solidFill>
                <a:latin typeface="+mj-lt"/>
              </a:rPr>
              <a:t> </a:t>
            </a:r>
          </a:p>
          <a:p>
            <a:pPr algn="ctr">
              <a:defRPr/>
            </a:pPr>
            <a:r>
              <a:rPr lang="en-GB" sz="1600" b="1" err="1">
                <a:solidFill>
                  <a:srgbClr val="C00000"/>
                </a:solidFill>
                <a:latin typeface="+mj-lt"/>
              </a:rPr>
              <a:t>og</a:t>
            </a:r>
            <a:r>
              <a:rPr lang="en-GB" sz="1600" b="1">
                <a:solidFill>
                  <a:srgbClr val="C00000"/>
                </a:solidFill>
                <a:latin typeface="+mj-lt"/>
              </a:rPr>
              <a:t> </a:t>
            </a:r>
            <a:r>
              <a:rPr lang="en-GB" sz="1600" b="1" err="1">
                <a:solidFill>
                  <a:srgbClr val="C00000"/>
                </a:solidFill>
                <a:latin typeface="+mj-lt"/>
              </a:rPr>
              <a:t>bedre</a:t>
            </a:r>
            <a:r>
              <a:rPr lang="en-GB" sz="1600" b="1">
                <a:solidFill>
                  <a:srgbClr val="C00000"/>
                </a:solidFill>
                <a:latin typeface="+mj-lt"/>
              </a:rPr>
              <a:t> </a:t>
            </a:r>
          </a:p>
          <a:p>
            <a:pPr algn="ctr">
              <a:defRPr/>
            </a:pPr>
            <a:r>
              <a:rPr lang="en-GB" sz="1600" b="1">
                <a:solidFill>
                  <a:srgbClr val="C00000"/>
                </a:solidFill>
                <a:latin typeface="+mj-lt"/>
              </a:rPr>
              <a:t>mad</a:t>
            </a:r>
          </a:p>
        </p:txBody>
      </p:sp>
      <p:sp>
        <p:nvSpPr>
          <p:cNvPr id="20" name="TextBox 19">
            <a:extLst>
              <a:ext uri="{FF2B5EF4-FFF2-40B4-BE49-F238E27FC236}">
                <a16:creationId xmlns:a16="http://schemas.microsoft.com/office/drawing/2014/main" id="{6917A743-9D4D-AA4D-B159-75D9CCC3071D}"/>
              </a:ext>
            </a:extLst>
          </p:cNvPr>
          <p:cNvSpPr txBox="1"/>
          <p:nvPr/>
        </p:nvSpPr>
        <p:spPr>
          <a:xfrm>
            <a:off x="9416491"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a:t>
            </a:r>
            <a:r>
              <a:rPr lang="en-GB" sz="1600" b="1" err="1">
                <a:solidFill>
                  <a:srgbClr val="C00000"/>
                </a:solidFill>
                <a:latin typeface="+mj-lt"/>
              </a:rPr>
              <a:t>gøre</a:t>
            </a:r>
            <a:r>
              <a:rPr lang="en-GB" sz="1600" b="1">
                <a:solidFill>
                  <a:srgbClr val="C00000"/>
                </a:solidFill>
                <a:latin typeface="+mj-lt"/>
              </a:rPr>
              <a:t> </a:t>
            </a:r>
          </a:p>
          <a:p>
            <a:pPr algn="ctr">
              <a:defRPr/>
            </a:pPr>
            <a:r>
              <a:rPr lang="en-GB" sz="1600" b="1" err="1">
                <a:solidFill>
                  <a:srgbClr val="C00000"/>
                </a:solidFill>
                <a:latin typeface="+mj-lt"/>
              </a:rPr>
              <a:t>en</a:t>
            </a:r>
            <a:r>
              <a:rPr lang="en-GB" sz="1600" b="1">
                <a:solidFill>
                  <a:srgbClr val="C00000"/>
                </a:solidFill>
                <a:latin typeface="+mj-lt"/>
              </a:rPr>
              <a:t> </a:t>
            </a:r>
            <a:r>
              <a:rPr lang="en-GB" sz="1600" b="1" err="1">
                <a:solidFill>
                  <a:srgbClr val="C00000"/>
                </a:solidFill>
                <a:latin typeface="+mj-lt"/>
              </a:rPr>
              <a:t>forskel</a:t>
            </a:r>
            <a:r>
              <a:rPr lang="en-GB" sz="1600" b="1">
                <a:solidFill>
                  <a:srgbClr val="C00000"/>
                </a:solidFill>
                <a:latin typeface="+mj-lt"/>
              </a:rPr>
              <a:t> </a:t>
            </a:r>
          </a:p>
          <a:p>
            <a:pPr algn="ctr">
              <a:defRPr/>
            </a:pPr>
            <a:r>
              <a:rPr lang="en-GB" sz="1600" b="1" err="1">
                <a:solidFill>
                  <a:srgbClr val="C00000"/>
                </a:solidFill>
                <a:latin typeface="+mj-lt"/>
              </a:rPr>
              <a:t>lokalt</a:t>
            </a:r>
            <a:endParaRPr lang="en-GB" sz="1600" b="1">
              <a:solidFill>
                <a:srgbClr val="C00000"/>
              </a:solidFill>
              <a:latin typeface="+mj-lt"/>
            </a:endParaRPr>
          </a:p>
        </p:txBody>
      </p:sp>
      <p:sp>
        <p:nvSpPr>
          <p:cNvPr id="23" name="Rectangle 22">
            <a:extLst>
              <a:ext uri="{FF2B5EF4-FFF2-40B4-BE49-F238E27FC236}">
                <a16:creationId xmlns:a16="http://schemas.microsoft.com/office/drawing/2014/main" id="{3768E3DE-A136-2341-A4A4-DAECFAC84AAA}"/>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2" name="Title 1">
            <a:extLst>
              <a:ext uri="{FF2B5EF4-FFF2-40B4-BE49-F238E27FC236}">
                <a16:creationId xmlns:a16="http://schemas.microsoft.com/office/drawing/2014/main" id="{1B30FC70-6359-E744-8ACD-D064E429DCDF}"/>
              </a:ext>
            </a:extLst>
          </p:cNvPr>
          <p:cNvSpPr txBox="1">
            <a:spLocks/>
          </p:cNvSpPr>
          <p:nvPr/>
        </p:nvSpPr>
        <p:spPr>
          <a:xfrm>
            <a:off x="707387" y="887180"/>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solidFill>
                  <a:srgbClr val="C0252E"/>
                </a:solidFill>
              </a:rPr>
              <a:t>Vores byggeste</a:t>
            </a:r>
            <a:r>
              <a:rPr lang="da-DK" sz="3000">
                <a:solidFill>
                  <a:srgbClr val="C0252E"/>
                </a:solidFill>
              </a:rPr>
              <a:t>n</a:t>
            </a:r>
            <a:br>
              <a:rPr lang="en-GB">
                <a:solidFill>
                  <a:srgbClr val="C0252E"/>
                </a:solidFill>
              </a:rPr>
            </a:br>
            <a:endParaRPr lang="en-DK">
              <a:solidFill>
                <a:srgbClr val="C0252E"/>
              </a:solidFill>
            </a:endParaRPr>
          </a:p>
        </p:txBody>
      </p:sp>
      <p:pic>
        <p:nvPicPr>
          <p:cNvPr id="25" name="Picture 20">
            <a:extLst>
              <a:ext uri="{FF2B5EF4-FFF2-40B4-BE49-F238E27FC236}">
                <a16:creationId xmlns:a16="http://schemas.microsoft.com/office/drawing/2014/main" id="{2E816964-C7C4-EC45-B382-5566F306D215}"/>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655779" y="6380304"/>
            <a:ext cx="880439" cy="252892"/>
          </a:xfrm>
          <a:prstGeom prst="rect">
            <a:avLst/>
          </a:prstGeom>
        </p:spPr>
      </p:pic>
    </p:spTree>
    <p:extLst>
      <p:ext uri="{BB962C8B-B14F-4D97-AF65-F5344CB8AC3E}">
        <p14:creationId xmlns:p14="http://schemas.microsoft.com/office/powerpoint/2010/main" val="2098551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1">
            <a:extLst>
              <a:ext uri="{FF2B5EF4-FFF2-40B4-BE49-F238E27FC236}">
                <a16:creationId xmlns:a16="http://schemas.microsoft.com/office/drawing/2014/main" id="{0CA5E29D-06D4-2F4C-B602-FDB7F11254C5}"/>
              </a:ext>
            </a:extLst>
          </p:cNvPr>
          <p:cNvSpPr/>
          <p:nvPr/>
        </p:nvSpPr>
        <p:spPr>
          <a:xfrm>
            <a:off x="6096000" y="0"/>
            <a:ext cx="6095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xtBox 15">
            <a:extLst>
              <a:ext uri="{FF2B5EF4-FFF2-40B4-BE49-F238E27FC236}">
                <a16:creationId xmlns:a16="http://schemas.microsoft.com/office/drawing/2014/main" id="{74802567-18A7-E847-9937-BDCBF12D94C8}"/>
              </a:ext>
            </a:extLst>
          </p:cNvPr>
          <p:cNvSpPr txBox="1"/>
          <p:nvPr/>
        </p:nvSpPr>
        <p:spPr>
          <a:xfrm>
            <a:off x="6569080" y="1127966"/>
            <a:ext cx="5133332" cy="1723549"/>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p>
          <a:p>
            <a:pPr algn="ctr">
              <a:defRPr/>
            </a:pPr>
            <a:r>
              <a:rPr lang="en-GB" sz="2800" b="1">
                <a:solidFill>
                  <a:srgbClr val="C00000"/>
                </a:solidFill>
                <a:latin typeface="+mj-lt"/>
              </a:rPr>
              <a:t>at give </a:t>
            </a:r>
            <a:r>
              <a:rPr lang="en-GB" sz="2800" b="1" err="1">
                <a:solidFill>
                  <a:srgbClr val="C00000"/>
                </a:solidFill>
                <a:latin typeface="+mj-lt"/>
              </a:rPr>
              <a:t>danskerne</a:t>
            </a:r>
            <a:r>
              <a:rPr lang="en-GB" sz="2800" b="1">
                <a:solidFill>
                  <a:srgbClr val="C00000"/>
                </a:solidFill>
                <a:latin typeface="+mj-lt"/>
              </a:rPr>
              <a:t> </a:t>
            </a:r>
            <a:br>
              <a:rPr lang="en-GB" sz="2800" b="1">
                <a:solidFill>
                  <a:srgbClr val="C00000"/>
                </a:solidFill>
                <a:latin typeface="+mj-lt"/>
              </a:rPr>
            </a:br>
            <a:r>
              <a:rPr lang="en-GB" sz="2800" b="1" err="1">
                <a:solidFill>
                  <a:srgbClr val="C00000"/>
                </a:solidFill>
                <a:latin typeface="+mj-lt"/>
              </a:rPr>
              <a:t>en</a:t>
            </a:r>
            <a:r>
              <a:rPr lang="en-GB" sz="2800" b="1">
                <a:solidFill>
                  <a:srgbClr val="C00000"/>
                </a:solidFill>
                <a:latin typeface="+mj-lt"/>
              </a:rPr>
              <a:t> mere </a:t>
            </a:r>
            <a:r>
              <a:rPr lang="en-GB" sz="2800" b="1" err="1">
                <a:solidFill>
                  <a:srgbClr val="C00000"/>
                </a:solidFill>
                <a:latin typeface="+mj-lt"/>
              </a:rPr>
              <a:t>bæredygtig</a:t>
            </a:r>
            <a:r>
              <a:rPr lang="en-GB" sz="2800" b="1">
                <a:solidFill>
                  <a:srgbClr val="C00000"/>
                </a:solidFill>
                <a:latin typeface="+mj-lt"/>
              </a:rPr>
              <a:t> </a:t>
            </a:r>
            <a:r>
              <a:rPr lang="en-GB" sz="2800" b="1" err="1">
                <a:solidFill>
                  <a:srgbClr val="C00000"/>
                </a:solidFill>
                <a:latin typeface="+mj-lt"/>
              </a:rPr>
              <a:t>hverdag</a:t>
            </a:r>
            <a:endParaRPr lang="en-GB" sz="2800" b="1">
              <a:solidFill>
                <a:srgbClr val="C00000"/>
              </a:solidFill>
              <a:latin typeface="+mj-lt"/>
            </a:endParaRPr>
          </a:p>
        </p:txBody>
      </p:sp>
      <p:sp>
        <p:nvSpPr>
          <p:cNvPr id="22" name="TextBox 21">
            <a:extLst>
              <a:ext uri="{FF2B5EF4-FFF2-40B4-BE49-F238E27FC236}">
                <a16:creationId xmlns:a16="http://schemas.microsoft.com/office/drawing/2014/main" id="{12F3267A-8424-B34D-AB2B-E8E6669A61D4}"/>
              </a:ext>
            </a:extLst>
          </p:cNvPr>
          <p:cNvSpPr txBox="1"/>
          <p:nvPr/>
        </p:nvSpPr>
        <p:spPr>
          <a:xfrm>
            <a:off x="6844961" y="2972467"/>
            <a:ext cx="4601818" cy="3231654"/>
          </a:xfrm>
          <a:prstGeom prst="rect">
            <a:avLst/>
          </a:prstGeom>
          <a:noFill/>
        </p:spPr>
        <p:txBody>
          <a:bodyPr wrap="square">
            <a:spAutoFit/>
          </a:bodyPr>
          <a:lstStyle/>
          <a:p>
            <a:pPr algn="ctr"/>
            <a:r>
              <a:rPr lang="da-DK" sz="1200" spc="-20" dirty="0">
                <a:solidFill>
                  <a:srgbClr val="D9181F"/>
                </a:solidFill>
                <a:latin typeface="+mj-lt"/>
              </a:rPr>
              <a:t>I Coop har vi en særlig stærk tradition for ansvarlighed. Den udspringer af vores historie som en forening af forbrugere og adskiller os fundamentalt fra vores konkurrenter. </a:t>
            </a:r>
          </a:p>
          <a:p>
            <a:pPr algn="ctr"/>
            <a:endParaRPr lang="da-DK" sz="1200" spc="-20" dirty="0">
              <a:solidFill>
                <a:srgbClr val="D9181F"/>
              </a:solidFill>
              <a:latin typeface="+mj-lt"/>
            </a:endParaRPr>
          </a:p>
          <a:p>
            <a:pPr algn="ctr"/>
            <a:r>
              <a:rPr lang="da-DK" sz="1200" spc="-20" dirty="0">
                <a:solidFill>
                  <a:srgbClr val="D9181F"/>
                </a:solidFill>
                <a:latin typeface="+mj-lt"/>
              </a:rPr>
              <a:t>Vi går forrest og kæmper for at give danskerne mere bæredygtige dagligvarer og tilbyder altid sunde og klimavenlige alternativer. Og vi gør det ikke kun, fordi det er et stigende krav fra vores kunder. </a:t>
            </a:r>
          </a:p>
          <a:p>
            <a:pPr algn="ctr"/>
            <a:endParaRPr lang="da-DK" sz="1200" spc="-20" dirty="0">
              <a:solidFill>
                <a:srgbClr val="D9181F"/>
              </a:solidFill>
              <a:latin typeface="+mj-lt"/>
            </a:endParaRPr>
          </a:p>
          <a:p>
            <a:pPr algn="ctr"/>
            <a:r>
              <a:rPr lang="da-DK" sz="1200" spc="-20" dirty="0">
                <a:solidFill>
                  <a:srgbClr val="D9181F"/>
                </a:solidFill>
                <a:latin typeface="+mj-lt"/>
              </a:rPr>
              <a:t>Ansvarlighed har altid været en del af vores kernefortælling. Derfor tager vi samfundsansvar. </a:t>
            </a:r>
          </a:p>
          <a:p>
            <a:pPr algn="ctr"/>
            <a:endParaRPr lang="da-DK" sz="1200" spc="-20" dirty="0">
              <a:solidFill>
                <a:srgbClr val="D9181F"/>
              </a:solidFill>
              <a:latin typeface="+mj-lt"/>
            </a:endParaRPr>
          </a:p>
          <a:p>
            <a:pPr algn="ctr"/>
            <a:r>
              <a:rPr lang="da-DK" sz="1200" spc="-20" dirty="0">
                <a:solidFill>
                  <a:srgbClr val="D9181F"/>
                </a:solidFill>
                <a:latin typeface="+mj-lt"/>
              </a:rPr>
              <a:t>Vi arbejder hver dag for bedre fødevarer til danskerne og går samtidig selv forrest – bl.a. med økologi, med at fjerne skadelig kemi fra varer, reducere plastik, mindske madspild og sætte ambitiøse klimamål.</a:t>
            </a:r>
          </a:p>
        </p:txBody>
      </p:sp>
      <p:sp>
        <p:nvSpPr>
          <p:cNvPr id="9" name="Rectangle 8">
            <a:extLst>
              <a:ext uri="{FF2B5EF4-FFF2-40B4-BE49-F238E27FC236}">
                <a16:creationId xmlns:a16="http://schemas.microsoft.com/office/drawing/2014/main" id="{960B840E-D377-B54C-8441-11204E042761}"/>
              </a:ext>
            </a:extLst>
          </p:cNvPr>
          <p:cNvSpPr/>
          <p:nvPr/>
        </p:nvSpPr>
        <p:spPr>
          <a:xfrm>
            <a:off x="6569079" y="385011"/>
            <a:ext cx="5133332" cy="608797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a:extLst>
              <a:ext uri="{FF2B5EF4-FFF2-40B4-BE49-F238E27FC236}">
                <a16:creationId xmlns:a16="http://schemas.microsoft.com/office/drawing/2014/main" id="{BD310D61-C431-EA4E-B858-4488F8DC839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88872" y="594846"/>
            <a:ext cx="880439" cy="252892"/>
          </a:xfrm>
          <a:prstGeom prst="rect">
            <a:avLst/>
          </a:prstGeom>
        </p:spPr>
      </p:pic>
      <p:pic>
        <p:nvPicPr>
          <p:cNvPr id="12" name="Picture 11">
            <a:extLst>
              <a:ext uri="{FF2B5EF4-FFF2-40B4-BE49-F238E27FC236}">
                <a16:creationId xmlns:a16="http://schemas.microsoft.com/office/drawing/2014/main" id="{D16F382F-9755-DF4C-BA93-CF702DDE2A87}"/>
              </a:ext>
            </a:extLst>
          </p:cNvPr>
          <p:cNvPicPr>
            <a:picLocks noChangeAspect="1"/>
          </p:cNvPicPr>
          <p:nvPr/>
        </p:nvPicPr>
        <p:blipFill>
          <a:blip r:embed="rId5"/>
          <a:srcRect/>
          <a:stretch/>
        </p:blipFill>
        <p:spPr>
          <a:xfrm>
            <a:off x="2788" y="1"/>
            <a:ext cx="6090424" cy="6891796"/>
          </a:xfrm>
          <a:prstGeom prst="rect">
            <a:avLst/>
          </a:prstGeom>
        </p:spPr>
      </p:pic>
    </p:spTree>
    <p:extLst>
      <p:ext uri="{BB962C8B-B14F-4D97-AF65-F5344CB8AC3E}">
        <p14:creationId xmlns:p14="http://schemas.microsoft.com/office/powerpoint/2010/main" val="2170629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1">
            <a:extLst>
              <a:ext uri="{FF2B5EF4-FFF2-40B4-BE49-F238E27FC236}">
                <a16:creationId xmlns:a16="http://schemas.microsoft.com/office/drawing/2014/main" id="{0CA5E29D-06D4-2F4C-B602-FDB7F11254C5}"/>
              </a:ext>
            </a:extLst>
          </p:cNvPr>
          <p:cNvSpPr/>
          <p:nvPr/>
        </p:nvSpPr>
        <p:spPr>
          <a:xfrm>
            <a:off x="-109534" y="0"/>
            <a:ext cx="6205534"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ctangle 12">
            <a:extLst>
              <a:ext uri="{FF2B5EF4-FFF2-40B4-BE49-F238E27FC236}">
                <a16:creationId xmlns:a16="http://schemas.microsoft.com/office/drawing/2014/main" id="{69FF108E-B6AC-C643-8F74-82DFB0C7E7B2}"/>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4" name="Picture 11">
            <a:extLst>
              <a:ext uri="{FF2B5EF4-FFF2-40B4-BE49-F238E27FC236}">
                <a16:creationId xmlns:a16="http://schemas.microsoft.com/office/drawing/2014/main" id="{61ACA2A3-7EF2-2047-A68C-6C7240527CC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586661" y="674040"/>
            <a:ext cx="880439" cy="252892"/>
          </a:xfrm>
          <a:prstGeom prst="rect">
            <a:avLst/>
          </a:prstGeom>
        </p:spPr>
      </p:pic>
      <p:pic>
        <p:nvPicPr>
          <p:cNvPr id="8" name="Picture 7">
            <a:extLst>
              <a:ext uri="{FF2B5EF4-FFF2-40B4-BE49-F238E27FC236}">
                <a16:creationId xmlns:a16="http://schemas.microsoft.com/office/drawing/2014/main" id="{FA34079D-B1C5-C64B-896C-2C8248A3A472}"/>
              </a:ext>
            </a:extLst>
          </p:cNvPr>
          <p:cNvPicPr>
            <a:picLocks noChangeAspect="1"/>
          </p:cNvPicPr>
          <p:nvPr/>
        </p:nvPicPr>
        <p:blipFill>
          <a:blip r:embed="rId5"/>
          <a:srcRect/>
          <a:stretch/>
        </p:blipFill>
        <p:spPr>
          <a:xfrm>
            <a:off x="6096000" y="1055"/>
            <a:ext cx="6096000" cy="6855889"/>
          </a:xfrm>
          <a:prstGeom prst="rect">
            <a:avLst/>
          </a:prstGeom>
        </p:spPr>
      </p:pic>
      <p:pic>
        <p:nvPicPr>
          <p:cNvPr id="7" name="Picture 6">
            <a:extLst>
              <a:ext uri="{FF2B5EF4-FFF2-40B4-BE49-F238E27FC236}">
                <a16:creationId xmlns:a16="http://schemas.microsoft.com/office/drawing/2014/main" id="{36D4F1E2-4ACC-E14C-8EFF-84DCF1FBC0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39699" y="6378304"/>
            <a:ext cx="880439" cy="256892"/>
          </a:xfrm>
          <a:prstGeom prst="rect">
            <a:avLst/>
          </a:prstGeom>
        </p:spPr>
      </p:pic>
      <p:sp>
        <p:nvSpPr>
          <p:cNvPr id="10" name="TextBox 9">
            <a:extLst>
              <a:ext uri="{FF2B5EF4-FFF2-40B4-BE49-F238E27FC236}">
                <a16:creationId xmlns:a16="http://schemas.microsoft.com/office/drawing/2014/main" id="{E87B53E4-09E9-C24C-805B-3592215082E8}"/>
              </a:ext>
            </a:extLst>
          </p:cNvPr>
          <p:cNvSpPr txBox="1"/>
          <p:nvPr/>
        </p:nvSpPr>
        <p:spPr>
          <a:xfrm>
            <a:off x="438912" y="1589593"/>
            <a:ext cx="5133332" cy="1723549"/>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p>
          <a:p>
            <a:pPr algn="ctr">
              <a:defRPr/>
            </a:pPr>
            <a:r>
              <a:rPr lang="en-GB" sz="2800" b="1" err="1">
                <a:solidFill>
                  <a:srgbClr val="C00000"/>
                </a:solidFill>
                <a:latin typeface="+mj-lt"/>
              </a:rPr>
              <a:t>ærlige</a:t>
            </a:r>
            <a:r>
              <a:rPr lang="en-GB" sz="2800" b="1">
                <a:solidFill>
                  <a:srgbClr val="C00000"/>
                </a:solidFill>
                <a:latin typeface="+mj-lt"/>
              </a:rPr>
              <a:t> </a:t>
            </a:r>
            <a:r>
              <a:rPr lang="en-GB" sz="2800" b="1" err="1">
                <a:solidFill>
                  <a:srgbClr val="C00000"/>
                </a:solidFill>
                <a:latin typeface="+mj-lt"/>
              </a:rPr>
              <a:t>varer</a:t>
            </a:r>
            <a:r>
              <a:rPr lang="en-GB" sz="2800" b="1">
                <a:solidFill>
                  <a:srgbClr val="C00000"/>
                </a:solidFill>
                <a:latin typeface="+mj-lt"/>
              </a:rPr>
              <a:t> </a:t>
            </a:r>
            <a:r>
              <a:rPr lang="en-GB" sz="2800" b="1" err="1">
                <a:solidFill>
                  <a:srgbClr val="C00000"/>
                </a:solidFill>
                <a:latin typeface="+mj-lt"/>
              </a:rPr>
              <a:t>til</a:t>
            </a:r>
            <a:r>
              <a:rPr lang="en-GB" sz="2800" b="1">
                <a:solidFill>
                  <a:srgbClr val="C00000"/>
                </a:solidFill>
                <a:latin typeface="+mj-lt"/>
              </a:rPr>
              <a:t> </a:t>
            </a:r>
          </a:p>
          <a:p>
            <a:pPr algn="ctr">
              <a:defRPr/>
            </a:pPr>
            <a:r>
              <a:rPr lang="en-GB" sz="2800" b="1" err="1">
                <a:solidFill>
                  <a:srgbClr val="C00000"/>
                </a:solidFill>
                <a:latin typeface="+mj-lt"/>
              </a:rPr>
              <a:t>ærlige</a:t>
            </a:r>
            <a:r>
              <a:rPr lang="en-GB" sz="2800" b="1">
                <a:solidFill>
                  <a:srgbClr val="C00000"/>
                </a:solidFill>
                <a:latin typeface="+mj-lt"/>
              </a:rPr>
              <a:t> </a:t>
            </a:r>
            <a:r>
              <a:rPr lang="en-GB" sz="2800" b="1" err="1">
                <a:solidFill>
                  <a:srgbClr val="C00000"/>
                </a:solidFill>
                <a:latin typeface="+mj-lt"/>
              </a:rPr>
              <a:t>priser</a:t>
            </a:r>
            <a:endParaRPr lang="en-GB" sz="2800" b="1">
              <a:solidFill>
                <a:srgbClr val="C00000"/>
              </a:solidFill>
              <a:latin typeface="+mj-lt"/>
            </a:endParaRPr>
          </a:p>
          <a:p>
            <a:pPr algn="ctr">
              <a:defRPr/>
            </a:pPr>
            <a:endParaRPr lang="en-GB" sz="2800" b="1">
              <a:solidFill>
                <a:srgbClr val="C00000"/>
              </a:solidFill>
              <a:latin typeface="+mj-lt"/>
            </a:endParaRPr>
          </a:p>
        </p:txBody>
      </p:sp>
      <p:sp>
        <p:nvSpPr>
          <p:cNvPr id="11" name="TextBox 10">
            <a:extLst>
              <a:ext uri="{FF2B5EF4-FFF2-40B4-BE49-F238E27FC236}">
                <a16:creationId xmlns:a16="http://schemas.microsoft.com/office/drawing/2014/main" id="{4098CAB5-1AF6-0C44-819C-96A30CC52B5C}"/>
              </a:ext>
            </a:extLst>
          </p:cNvPr>
          <p:cNvSpPr txBox="1"/>
          <p:nvPr/>
        </p:nvSpPr>
        <p:spPr>
          <a:xfrm>
            <a:off x="706404" y="3128197"/>
            <a:ext cx="4601818" cy="2308324"/>
          </a:xfrm>
          <a:prstGeom prst="rect">
            <a:avLst/>
          </a:prstGeom>
          <a:noFill/>
        </p:spPr>
        <p:txBody>
          <a:bodyPr wrap="square">
            <a:spAutoFit/>
          </a:bodyPr>
          <a:lstStyle/>
          <a:p>
            <a:pPr algn="ctr"/>
            <a:r>
              <a:rPr lang="da-DK" sz="1200" spc="-20" dirty="0">
                <a:solidFill>
                  <a:srgbClr val="D9181F"/>
                </a:solidFill>
                <a:latin typeface="+mj-lt"/>
              </a:rPr>
              <a:t>I 1866 blev Coops første brugsforening stiftet. Lige siden har vi kæmpet for foreningstanken og fællesskabet for at varetage forbrugernes interesser og tilbyde dem “ærlige varer til ærlige priser”. </a:t>
            </a:r>
          </a:p>
          <a:p>
            <a:pPr algn="ctr"/>
            <a:endParaRPr lang="da-DK" sz="1200" spc="-20" dirty="0">
              <a:solidFill>
                <a:srgbClr val="D9181F"/>
              </a:solidFill>
              <a:latin typeface="+mj-lt"/>
            </a:endParaRPr>
          </a:p>
          <a:p>
            <a:pPr algn="ctr"/>
            <a:r>
              <a:rPr lang="da-DK" sz="1200" spc="-20" dirty="0">
                <a:solidFill>
                  <a:srgbClr val="D9181F"/>
                </a:solidFill>
                <a:latin typeface="+mj-lt"/>
              </a:rPr>
              <a:t>Når man handler i Coop, skal der være råd til mere. Derfor tilbyder vi hver dag året rundt dagligvarer til konkurrencedygtige priser. </a:t>
            </a:r>
          </a:p>
          <a:p>
            <a:pPr algn="ctr"/>
            <a:endParaRPr lang="da-DK" sz="1200" spc="-20" dirty="0">
              <a:solidFill>
                <a:srgbClr val="D9181F"/>
              </a:solidFill>
              <a:latin typeface="+mj-lt"/>
            </a:endParaRPr>
          </a:p>
          <a:p>
            <a:pPr algn="ctr"/>
            <a:r>
              <a:rPr lang="da-DK" sz="1200" spc="-20" dirty="0">
                <a:solidFill>
                  <a:srgbClr val="D9181F"/>
                </a:solidFill>
                <a:latin typeface="+mj-lt"/>
              </a:rPr>
              <a:t>Og ligesom vi i 1866 hyldede ideen om, at forbrugere, der indgik i et fællesskab, fik bedre og billigere varer, giver vi vores medlemmer særligt gode medlemsfordele.</a:t>
            </a:r>
          </a:p>
        </p:txBody>
      </p:sp>
    </p:spTree>
    <p:extLst>
      <p:ext uri="{BB962C8B-B14F-4D97-AF65-F5344CB8AC3E}">
        <p14:creationId xmlns:p14="http://schemas.microsoft.com/office/powerpoint/2010/main" val="428274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1">
            <a:extLst>
              <a:ext uri="{FF2B5EF4-FFF2-40B4-BE49-F238E27FC236}">
                <a16:creationId xmlns:a16="http://schemas.microsoft.com/office/drawing/2014/main" id="{0CA5E29D-06D4-2F4C-B602-FDB7F11254C5}"/>
              </a:ext>
            </a:extLst>
          </p:cNvPr>
          <p:cNvSpPr/>
          <p:nvPr/>
        </p:nvSpPr>
        <p:spPr>
          <a:xfrm>
            <a:off x="6096000" y="0"/>
            <a:ext cx="6095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29ED1E50-F641-FA40-AC1A-612B94FEAFFB}"/>
              </a:ext>
            </a:extLst>
          </p:cNvPr>
          <p:cNvSpPr/>
          <p:nvPr/>
        </p:nvSpPr>
        <p:spPr>
          <a:xfrm>
            <a:off x="6569079" y="385011"/>
            <a:ext cx="5133332" cy="608797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Box 8">
            <a:extLst>
              <a:ext uri="{FF2B5EF4-FFF2-40B4-BE49-F238E27FC236}">
                <a16:creationId xmlns:a16="http://schemas.microsoft.com/office/drawing/2014/main" id="{1AB65055-E9B1-7D40-8E1C-EDD33883CBC9}"/>
              </a:ext>
            </a:extLst>
          </p:cNvPr>
          <p:cNvSpPr txBox="1"/>
          <p:nvPr/>
        </p:nvSpPr>
        <p:spPr>
          <a:xfrm>
            <a:off x="6569080" y="1386093"/>
            <a:ext cx="5133332" cy="1292662"/>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p>
          <a:p>
            <a:pPr algn="ctr">
              <a:defRPr/>
            </a:pPr>
            <a:r>
              <a:rPr lang="en-GB" sz="2800" b="1">
                <a:solidFill>
                  <a:srgbClr val="C00000"/>
                </a:solidFill>
                <a:latin typeface="+mj-lt"/>
              </a:rPr>
              <a:t>at </a:t>
            </a:r>
            <a:r>
              <a:rPr lang="en-GB" sz="2800" b="1" err="1">
                <a:solidFill>
                  <a:srgbClr val="C00000"/>
                </a:solidFill>
                <a:latin typeface="+mj-lt"/>
              </a:rPr>
              <a:t>danskerne</a:t>
            </a:r>
            <a:r>
              <a:rPr lang="en-GB" sz="2800" b="1">
                <a:solidFill>
                  <a:srgbClr val="C00000"/>
                </a:solidFill>
                <a:latin typeface="+mj-lt"/>
              </a:rPr>
              <a:t> </a:t>
            </a:r>
            <a:r>
              <a:rPr lang="en-GB" sz="2800" b="1" err="1">
                <a:solidFill>
                  <a:srgbClr val="C00000"/>
                </a:solidFill>
                <a:latin typeface="+mj-lt"/>
              </a:rPr>
              <a:t>kan</a:t>
            </a:r>
            <a:endParaRPr lang="en-GB" sz="2800" b="1">
              <a:solidFill>
                <a:srgbClr val="C00000"/>
              </a:solidFill>
              <a:latin typeface="+mj-lt"/>
            </a:endParaRPr>
          </a:p>
          <a:p>
            <a:pPr algn="ctr">
              <a:defRPr/>
            </a:pPr>
            <a:r>
              <a:rPr lang="en-GB" sz="2800" b="1">
                <a:solidFill>
                  <a:srgbClr val="C00000"/>
                </a:solidFill>
                <a:latin typeface="+mj-lt"/>
              </a:rPr>
              <a:t>spare </a:t>
            </a:r>
            <a:r>
              <a:rPr lang="en-GB" sz="2800" b="1" err="1">
                <a:solidFill>
                  <a:srgbClr val="C00000"/>
                </a:solidFill>
                <a:latin typeface="+mj-lt"/>
              </a:rPr>
              <a:t>tid</a:t>
            </a:r>
            <a:r>
              <a:rPr lang="en-GB" sz="2800" b="1">
                <a:solidFill>
                  <a:srgbClr val="C00000"/>
                </a:solidFill>
                <a:latin typeface="+mj-lt"/>
              </a:rPr>
              <a:t> </a:t>
            </a:r>
            <a:r>
              <a:rPr lang="en-GB" sz="2800" b="1" err="1">
                <a:solidFill>
                  <a:srgbClr val="C00000"/>
                </a:solidFill>
                <a:latin typeface="+mj-lt"/>
              </a:rPr>
              <a:t>i</a:t>
            </a:r>
            <a:r>
              <a:rPr lang="en-GB" sz="2800" b="1">
                <a:solidFill>
                  <a:srgbClr val="C00000"/>
                </a:solidFill>
                <a:latin typeface="+mj-lt"/>
              </a:rPr>
              <a:t> </a:t>
            </a:r>
            <a:r>
              <a:rPr lang="en-GB" sz="2800" b="1" err="1">
                <a:solidFill>
                  <a:srgbClr val="C00000"/>
                </a:solidFill>
                <a:latin typeface="+mj-lt"/>
              </a:rPr>
              <a:t>hverdagen</a:t>
            </a:r>
            <a:endParaRPr lang="en-GB" sz="2800" b="1">
              <a:solidFill>
                <a:srgbClr val="C00000"/>
              </a:solidFill>
              <a:latin typeface="+mj-lt"/>
            </a:endParaRPr>
          </a:p>
        </p:txBody>
      </p:sp>
      <p:sp>
        <p:nvSpPr>
          <p:cNvPr id="10" name="TextBox 9">
            <a:extLst>
              <a:ext uri="{FF2B5EF4-FFF2-40B4-BE49-F238E27FC236}">
                <a16:creationId xmlns:a16="http://schemas.microsoft.com/office/drawing/2014/main" id="{5A802041-0B30-934B-A5CB-CBDEB8EFC3C7}"/>
              </a:ext>
            </a:extLst>
          </p:cNvPr>
          <p:cNvSpPr txBox="1"/>
          <p:nvPr/>
        </p:nvSpPr>
        <p:spPr>
          <a:xfrm>
            <a:off x="6828183" y="2963633"/>
            <a:ext cx="4601818" cy="2677656"/>
          </a:xfrm>
          <a:prstGeom prst="rect">
            <a:avLst/>
          </a:prstGeom>
          <a:noFill/>
        </p:spPr>
        <p:txBody>
          <a:bodyPr wrap="square">
            <a:spAutoFit/>
          </a:bodyPr>
          <a:lstStyle/>
          <a:p>
            <a:pPr algn="ctr"/>
            <a:r>
              <a:rPr lang="da-DK" sz="1200" spc="-20" dirty="0">
                <a:solidFill>
                  <a:srgbClr val="D9181F"/>
                </a:solidFill>
                <a:latin typeface="+mj-lt"/>
              </a:rPr>
              <a:t>Vi har altid arbejdet for at hjælpe de danske forbrugere og give dem gode indkøbsoplevelser i vores butikker.</a:t>
            </a:r>
          </a:p>
          <a:p>
            <a:pPr algn="ctr"/>
            <a:endParaRPr lang="da-DK" sz="1200" spc="-20" dirty="0">
              <a:solidFill>
                <a:srgbClr val="D9181F"/>
              </a:solidFill>
              <a:latin typeface="+mj-lt"/>
            </a:endParaRPr>
          </a:p>
          <a:p>
            <a:pPr algn="ctr"/>
            <a:r>
              <a:rPr lang="da-DK" sz="1200" spc="-20" dirty="0">
                <a:solidFill>
                  <a:srgbClr val="D9181F"/>
                </a:solidFill>
                <a:latin typeface="+mj-lt"/>
              </a:rPr>
              <a:t>Vi kæmper fortsat hver dag for, at danskerne kan spare tid i en presset hverdag – både i form af inspiration til nemmere måltider og i form af en enklere indkøbstur. </a:t>
            </a:r>
          </a:p>
          <a:p>
            <a:pPr algn="ctr"/>
            <a:endParaRPr lang="da-DK" sz="1200" spc="-20" dirty="0">
              <a:solidFill>
                <a:srgbClr val="D9181F"/>
              </a:solidFill>
              <a:latin typeface="+mj-lt"/>
            </a:endParaRPr>
          </a:p>
          <a:p>
            <a:pPr algn="ctr"/>
            <a:r>
              <a:rPr lang="da-DK" sz="1200" spc="-20" dirty="0">
                <a:solidFill>
                  <a:srgbClr val="D9181F"/>
                </a:solidFill>
                <a:latin typeface="+mj-lt"/>
              </a:rPr>
              <a:t>Derfor tilbyder vi bl.a. digitale løsninger som Scan &amp; Betal, der gør turen gennem butikken nem og overskuelig, samt mulighed for at handle online på alle tider af døgnet. </a:t>
            </a:r>
          </a:p>
          <a:p>
            <a:pPr algn="ctr"/>
            <a:endParaRPr lang="da-DK" sz="1200" spc="-20" dirty="0">
              <a:solidFill>
                <a:srgbClr val="D9181F"/>
              </a:solidFill>
              <a:latin typeface="+mj-lt"/>
            </a:endParaRPr>
          </a:p>
          <a:p>
            <a:pPr algn="ctr"/>
            <a:r>
              <a:rPr lang="da-DK" sz="1200" spc="-20" dirty="0">
                <a:solidFill>
                  <a:srgbClr val="D9181F"/>
                </a:solidFill>
                <a:latin typeface="+mj-lt"/>
              </a:rPr>
              <a:t>Derudover kan vi med vores store udvalg stille kundernes sult efter hurtige måltidsløsninger i en travl hverdag. Og med butikker i hele landet er vi altid tæt på vores kunder.</a:t>
            </a:r>
          </a:p>
        </p:txBody>
      </p:sp>
      <p:pic>
        <p:nvPicPr>
          <p:cNvPr id="11" name="Picture 10">
            <a:extLst>
              <a:ext uri="{FF2B5EF4-FFF2-40B4-BE49-F238E27FC236}">
                <a16:creationId xmlns:a16="http://schemas.microsoft.com/office/drawing/2014/main" id="{52BF0CD2-29BE-AC49-A1D5-45ABA6FE637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88872" y="594846"/>
            <a:ext cx="880439" cy="252892"/>
          </a:xfrm>
          <a:prstGeom prst="rect">
            <a:avLst/>
          </a:prstGeom>
        </p:spPr>
      </p:pic>
      <p:pic>
        <p:nvPicPr>
          <p:cNvPr id="13" name="Picture 12">
            <a:extLst>
              <a:ext uri="{FF2B5EF4-FFF2-40B4-BE49-F238E27FC236}">
                <a16:creationId xmlns:a16="http://schemas.microsoft.com/office/drawing/2014/main" id="{DD14A5F7-E394-714C-B2E5-7AECE071ED97}"/>
              </a:ext>
            </a:extLst>
          </p:cNvPr>
          <p:cNvPicPr>
            <a:picLocks noChangeAspect="1"/>
          </p:cNvPicPr>
          <p:nvPr/>
        </p:nvPicPr>
        <p:blipFill>
          <a:blip r:embed="rId5"/>
          <a:srcRect/>
          <a:stretch/>
        </p:blipFill>
        <p:spPr>
          <a:xfrm>
            <a:off x="815" y="-1"/>
            <a:ext cx="6106274" cy="6896099"/>
          </a:xfrm>
          <a:prstGeom prst="rect">
            <a:avLst/>
          </a:prstGeom>
        </p:spPr>
      </p:pic>
    </p:spTree>
    <p:extLst>
      <p:ext uri="{BB962C8B-B14F-4D97-AF65-F5344CB8AC3E}">
        <p14:creationId xmlns:p14="http://schemas.microsoft.com/office/powerpoint/2010/main" val="1341674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1">
            <a:extLst>
              <a:ext uri="{FF2B5EF4-FFF2-40B4-BE49-F238E27FC236}">
                <a16:creationId xmlns:a16="http://schemas.microsoft.com/office/drawing/2014/main" id="{0CA5E29D-06D4-2F4C-B602-FDB7F11254C5}"/>
              </a:ext>
            </a:extLst>
          </p:cNvPr>
          <p:cNvSpPr/>
          <p:nvPr/>
        </p:nvSpPr>
        <p:spPr>
          <a:xfrm>
            <a:off x="-109534" y="0"/>
            <a:ext cx="6205534"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icture 5">
            <a:extLst>
              <a:ext uri="{FF2B5EF4-FFF2-40B4-BE49-F238E27FC236}">
                <a16:creationId xmlns:a16="http://schemas.microsoft.com/office/drawing/2014/main" id="{26CE80C2-AEDE-1242-8E5B-C6D26ED818BC}"/>
              </a:ext>
            </a:extLst>
          </p:cNvPr>
          <p:cNvPicPr>
            <a:picLocks noChangeAspect="1"/>
          </p:cNvPicPr>
          <p:nvPr/>
        </p:nvPicPr>
        <p:blipFill>
          <a:blip r:embed="rId3"/>
          <a:srcRect/>
          <a:stretch/>
        </p:blipFill>
        <p:spPr>
          <a:xfrm>
            <a:off x="6107730" y="0"/>
            <a:ext cx="6072539" cy="6858000"/>
          </a:xfrm>
          <a:prstGeom prst="rect">
            <a:avLst/>
          </a:prstGeom>
        </p:spPr>
      </p:pic>
      <p:sp>
        <p:nvSpPr>
          <p:cNvPr id="13" name="TextBox 12">
            <a:extLst>
              <a:ext uri="{FF2B5EF4-FFF2-40B4-BE49-F238E27FC236}">
                <a16:creationId xmlns:a16="http://schemas.microsoft.com/office/drawing/2014/main" id="{C64176A5-B8E8-CB48-A6E1-23DA9A264F40}"/>
              </a:ext>
            </a:extLst>
          </p:cNvPr>
          <p:cNvSpPr txBox="1"/>
          <p:nvPr/>
        </p:nvSpPr>
        <p:spPr>
          <a:xfrm>
            <a:off x="707193" y="2557807"/>
            <a:ext cx="4675354" cy="3600986"/>
          </a:xfrm>
          <a:prstGeom prst="rect">
            <a:avLst/>
          </a:prstGeom>
          <a:noFill/>
        </p:spPr>
        <p:txBody>
          <a:bodyPr wrap="square">
            <a:spAutoFit/>
          </a:bodyPr>
          <a:lstStyle/>
          <a:p>
            <a:pPr algn="ctr"/>
            <a:r>
              <a:rPr lang="da-DK" sz="1200" spc="-20" dirty="0">
                <a:solidFill>
                  <a:srgbClr val="D9181F"/>
                </a:solidFill>
                <a:latin typeface="+mj-lt"/>
              </a:rPr>
              <a:t>Vi kæmper for kvalitet og bedre mad til alle. Både når det gælder det hurtige måltid, og når man vil lave mad helt fra bunden med lækre friske råvarer. </a:t>
            </a:r>
          </a:p>
          <a:p>
            <a:pPr algn="ctr"/>
            <a:endParaRPr lang="da-DK" sz="1200" spc="-20" dirty="0">
              <a:solidFill>
                <a:srgbClr val="D9181F"/>
              </a:solidFill>
              <a:latin typeface="+mj-lt"/>
            </a:endParaRPr>
          </a:p>
          <a:p>
            <a:pPr algn="ctr"/>
            <a:r>
              <a:rPr lang="da-DK" sz="1200" spc="-20" dirty="0">
                <a:solidFill>
                  <a:srgbClr val="D9181F"/>
                </a:solidFill>
                <a:latin typeface="+mj-lt"/>
              </a:rPr>
              <a:t>Mad skal både smage godt og give god smag i munden.  Siden vi i 1929 etablerede FDB’s central-laboratorium, har vi testet alt – lige fra opvaskemiddel til kødpålæg og fyrfadslys. </a:t>
            </a:r>
          </a:p>
          <a:p>
            <a:pPr algn="ctr"/>
            <a:endParaRPr lang="da-DK" sz="1200" spc="-20" dirty="0">
              <a:solidFill>
                <a:srgbClr val="D9181F"/>
              </a:solidFill>
              <a:latin typeface="+mj-lt"/>
            </a:endParaRPr>
          </a:p>
          <a:p>
            <a:pPr algn="ctr"/>
            <a:r>
              <a:rPr lang="da-DK" sz="1200" spc="-20" dirty="0">
                <a:solidFill>
                  <a:srgbClr val="D9181F"/>
                </a:solidFill>
                <a:latin typeface="+mj-lt"/>
              </a:rPr>
              <a:t>Vi stiller strenge krav til vores leverandører og fører løbende kontrol. Det samme gælder vores egne vare mærker som f.eks. </a:t>
            </a:r>
            <a:r>
              <a:rPr lang="da-DK" sz="1200" spc="-20" dirty="0" err="1">
                <a:solidFill>
                  <a:srgbClr val="D9181F"/>
                </a:solidFill>
                <a:latin typeface="+mj-lt"/>
              </a:rPr>
              <a:t>Änglamark</a:t>
            </a:r>
            <a:r>
              <a:rPr lang="da-DK" sz="1200" spc="-20" dirty="0">
                <a:solidFill>
                  <a:srgbClr val="D9181F"/>
                </a:solidFill>
                <a:latin typeface="+mj-lt"/>
              </a:rPr>
              <a:t> og Coop365 Minirisk.  </a:t>
            </a:r>
          </a:p>
          <a:p>
            <a:pPr algn="ctr"/>
            <a:endParaRPr lang="da-DK" sz="1200" spc="-20" dirty="0">
              <a:solidFill>
                <a:srgbClr val="D9181F"/>
              </a:solidFill>
              <a:latin typeface="+mj-lt"/>
            </a:endParaRPr>
          </a:p>
          <a:p>
            <a:pPr algn="ctr"/>
            <a:r>
              <a:rPr lang="da-DK" sz="1200" spc="-20" dirty="0">
                <a:solidFill>
                  <a:srgbClr val="D9181F"/>
                </a:solidFill>
                <a:latin typeface="+mj-lt"/>
              </a:rPr>
              <a:t>Vi gør alt for at undgå varer på hylderne, der indebærer den mindste risiko for forbrugerne. Og er der stoffer, </a:t>
            </a:r>
            <a:br>
              <a:rPr lang="da-DK" sz="1200" spc="-20" dirty="0">
                <a:solidFill>
                  <a:srgbClr val="D9181F"/>
                </a:solidFill>
                <a:latin typeface="+mj-lt"/>
              </a:rPr>
            </a:br>
            <a:r>
              <a:rPr lang="da-DK" sz="1200" spc="-20" dirty="0">
                <a:solidFill>
                  <a:srgbClr val="D9181F"/>
                </a:solidFill>
                <a:latin typeface="+mj-lt"/>
              </a:rPr>
              <a:t>som er under mistanke for at være skadelige, så fjerner </a:t>
            </a:r>
            <a:br>
              <a:rPr lang="da-DK" sz="1200" spc="-20" dirty="0">
                <a:solidFill>
                  <a:srgbClr val="D9181F"/>
                </a:solidFill>
                <a:latin typeface="+mj-lt"/>
              </a:rPr>
            </a:br>
            <a:r>
              <a:rPr lang="da-DK" sz="1200" spc="-20" dirty="0">
                <a:solidFill>
                  <a:srgbClr val="D9181F"/>
                </a:solidFill>
                <a:latin typeface="+mj-lt"/>
              </a:rPr>
              <a:t>vi dem fra vores varer – også selvom de stadig er lovlige. Sikkerhed, sundhed og miljø har altid været mærkesager </a:t>
            </a:r>
            <a:br>
              <a:rPr lang="da-DK" sz="1200" spc="-20" dirty="0">
                <a:solidFill>
                  <a:srgbClr val="D9181F"/>
                </a:solidFill>
                <a:latin typeface="+mj-lt"/>
              </a:rPr>
            </a:br>
            <a:r>
              <a:rPr lang="da-DK" sz="1200" spc="-20" dirty="0">
                <a:solidFill>
                  <a:srgbClr val="D9181F"/>
                </a:solidFill>
                <a:latin typeface="+mj-lt"/>
              </a:rPr>
              <a:t>i Coop.</a:t>
            </a:r>
          </a:p>
        </p:txBody>
      </p:sp>
      <p:sp>
        <p:nvSpPr>
          <p:cNvPr id="14" name="Rectangle 13">
            <a:extLst>
              <a:ext uri="{FF2B5EF4-FFF2-40B4-BE49-F238E27FC236}">
                <a16:creationId xmlns:a16="http://schemas.microsoft.com/office/drawing/2014/main" id="{D7E70F5D-1C5B-7941-9659-B8DC378D3398}"/>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8" name="Picture 11">
            <a:extLst>
              <a:ext uri="{FF2B5EF4-FFF2-40B4-BE49-F238E27FC236}">
                <a16:creationId xmlns:a16="http://schemas.microsoft.com/office/drawing/2014/main" id="{E8810E4D-049F-BF4F-B796-BBAE25F25D7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586661" y="674040"/>
            <a:ext cx="880439" cy="252892"/>
          </a:xfrm>
          <a:prstGeom prst="rect">
            <a:avLst/>
          </a:prstGeom>
        </p:spPr>
      </p:pic>
      <p:sp>
        <p:nvSpPr>
          <p:cNvPr id="19" name="TextBox 18">
            <a:extLst>
              <a:ext uri="{FF2B5EF4-FFF2-40B4-BE49-F238E27FC236}">
                <a16:creationId xmlns:a16="http://schemas.microsoft.com/office/drawing/2014/main" id="{776BE434-2B2E-CA4E-AA38-7DA61826FFCA}"/>
              </a:ext>
            </a:extLst>
          </p:cNvPr>
          <p:cNvSpPr txBox="1"/>
          <p:nvPr/>
        </p:nvSpPr>
        <p:spPr>
          <a:xfrm>
            <a:off x="442913" y="1354541"/>
            <a:ext cx="5235735" cy="1292662"/>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br>
              <a:rPr lang="en-GB" sz="2800" b="1">
                <a:solidFill>
                  <a:srgbClr val="C00000"/>
                </a:solidFill>
                <a:latin typeface="+mj-lt"/>
              </a:rPr>
            </a:br>
            <a:r>
              <a:rPr lang="en-GB" sz="2800" b="1" err="1">
                <a:solidFill>
                  <a:srgbClr val="C00000"/>
                </a:solidFill>
                <a:latin typeface="+mj-lt"/>
              </a:rPr>
              <a:t>kvalitet</a:t>
            </a:r>
            <a:r>
              <a:rPr lang="en-GB" sz="2800" b="1">
                <a:solidFill>
                  <a:srgbClr val="C00000"/>
                </a:solidFill>
                <a:latin typeface="+mj-lt"/>
              </a:rPr>
              <a:t> </a:t>
            </a:r>
            <a:r>
              <a:rPr lang="en-GB" sz="2800" b="1" err="1">
                <a:solidFill>
                  <a:srgbClr val="C00000"/>
                </a:solidFill>
                <a:latin typeface="+mj-lt"/>
              </a:rPr>
              <a:t>og</a:t>
            </a:r>
            <a:r>
              <a:rPr lang="en-GB" sz="2800" b="1">
                <a:solidFill>
                  <a:srgbClr val="C00000"/>
                </a:solidFill>
                <a:latin typeface="+mj-lt"/>
              </a:rPr>
              <a:t> </a:t>
            </a:r>
            <a:r>
              <a:rPr lang="en-GB" sz="2800" b="1" err="1">
                <a:solidFill>
                  <a:srgbClr val="C00000"/>
                </a:solidFill>
                <a:latin typeface="+mj-lt"/>
              </a:rPr>
              <a:t>bedre</a:t>
            </a:r>
            <a:r>
              <a:rPr lang="en-GB" sz="2800" b="1">
                <a:solidFill>
                  <a:srgbClr val="C00000"/>
                </a:solidFill>
                <a:latin typeface="+mj-lt"/>
              </a:rPr>
              <a:t> mad</a:t>
            </a:r>
          </a:p>
          <a:p>
            <a:pPr algn="ctr">
              <a:defRPr/>
            </a:pPr>
            <a:endParaRPr lang="en-GB" sz="2800" b="1">
              <a:solidFill>
                <a:srgbClr val="C00000"/>
              </a:solidFill>
              <a:latin typeface="+mj-lt"/>
            </a:endParaRPr>
          </a:p>
        </p:txBody>
      </p:sp>
    </p:spTree>
    <p:extLst>
      <p:ext uri="{BB962C8B-B14F-4D97-AF65-F5344CB8AC3E}">
        <p14:creationId xmlns:p14="http://schemas.microsoft.com/office/powerpoint/2010/main" val="2303315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ktangel 1">
            <a:extLst>
              <a:ext uri="{FF2B5EF4-FFF2-40B4-BE49-F238E27FC236}">
                <a16:creationId xmlns:a16="http://schemas.microsoft.com/office/drawing/2014/main" id="{0CA5E29D-06D4-2F4C-B602-FDB7F11254C5}"/>
              </a:ext>
            </a:extLst>
          </p:cNvPr>
          <p:cNvSpPr/>
          <p:nvPr/>
        </p:nvSpPr>
        <p:spPr>
          <a:xfrm>
            <a:off x="6096000" y="0"/>
            <a:ext cx="6095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icture 5">
            <a:extLst>
              <a:ext uri="{FF2B5EF4-FFF2-40B4-BE49-F238E27FC236}">
                <a16:creationId xmlns:a16="http://schemas.microsoft.com/office/drawing/2014/main" id="{9189BB13-40AB-374C-9B04-C9BE9647C71F}"/>
              </a:ext>
            </a:extLst>
          </p:cNvPr>
          <p:cNvPicPr>
            <a:picLocks noChangeAspect="1"/>
          </p:cNvPicPr>
          <p:nvPr/>
        </p:nvPicPr>
        <p:blipFill>
          <a:blip r:embed="rId3"/>
          <a:srcRect/>
          <a:stretch/>
        </p:blipFill>
        <p:spPr>
          <a:xfrm>
            <a:off x="2032" y="0"/>
            <a:ext cx="6080027" cy="6858000"/>
          </a:xfrm>
          <a:prstGeom prst="rect">
            <a:avLst/>
          </a:prstGeom>
        </p:spPr>
      </p:pic>
      <p:sp>
        <p:nvSpPr>
          <p:cNvPr id="9" name="Rectangle 8">
            <a:extLst>
              <a:ext uri="{FF2B5EF4-FFF2-40B4-BE49-F238E27FC236}">
                <a16:creationId xmlns:a16="http://schemas.microsoft.com/office/drawing/2014/main" id="{35FA05B9-3EFF-8C4C-A6F1-2A06C05DD3DC}"/>
              </a:ext>
            </a:extLst>
          </p:cNvPr>
          <p:cNvSpPr/>
          <p:nvPr/>
        </p:nvSpPr>
        <p:spPr>
          <a:xfrm>
            <a:off x="6569079" y="385011"/>
            <a:ext cx="5133332" cy="608797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extBox 7">
            <a:extLst>
              <a:ext uri="{FF2B5EF4-FFF2-40B4-BE49-F238E27FC236}">
                <a16:creationId xmlns:a16="http://schemas.microsoft.com/office/drawing/2014/main" id="{772D4345-3CB2-C446-BB8B-F2A91CA7FBD8}"/>
              </a:ext>
            </a:extLst>
          </p:cNvPr>
          <p:cNvSpPr txBox="1"/>
          <p:nvPr/>
        </p:nvSpPr>
        <p:spPr>
          <a:xfrm>
            <a:off x="6569080" y="1402250"/>
            <a:ext cx="5133332" cy="1292662"/>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p>
          <a:p>
            <a:pPr algn="ctr">
              <a:defRPr/>
            </a:pPr>
            <a:r>
              <a:rPr lang="en-GB" sz="2800" b="1">
                <a:solidFill>
                  <a:srgbClr val="C00000"/>
                </a:solidFill>
                <a:latin typeface="+mj-lt"/>
              </a:rPr>
              <a:t>at </a:t>
            </a:r>
            <a:r>
              <a:rPr lang="en-GB" sz="2800" b="1" err="1">
                <a:solidFill>
                  <a:srgbClr val="C00000"/>
                </a:solidFill>
                <a:latin typeface="+mj-lt"/>
              </a:rPr>
              <a:t>gøre</a:t>
            </a:r>
            <a:r>
              <a:rPr lang="en-GB" sz="2800" b="1">
                <a:solidFill>
                  <a:srgbClr val="C00000"/>
                </a:solidFill>
                <a:latin typeface="+mj-lt"/>
              </a:rPr>
              <a:t> </a:t>
            </a:r>
            <a:r>
              <a:rPr lang="en-GB" sz="2800" b="1" err="1">
                <a:solidFill>
                  <a:srgbClr val="C00000"/>
                </a:solidFill>
                <a:latin typeface="+mj-lt"/>
              </a:rPr>
              <a:t>en</a:t>
            </a:r>
            <a:r>
              <a:rPr lang="en-GB" sz="2800" b="1">
                <a:solidFill>
                  <a:srgbClr val="C00000"/>
                </a:solidFill>
                <a:latin typeface="+mj-lt"/>
              </a:rPr>
              <a:t> </a:t>
            </a:r>
          </a:p>
          <a:p>
            <a:pPr algn="ctr">
              <a:defRPr/>
            </a:pPr>
            <a:r>
              <a:rPr lang="en-GB" sz="2800" b="1" err="1">
                <a:solidFill>
                  <a:srgbClr val="C00000"/>
                </a:solidFill>
                <a:latin typeface="+mj-lt"/>
              </a:rPr>
              <a:t>forskel</a:t>
            </a:r>
            <a:r>
              <a:rPr lang="en-GB" sz="2800" b="1">
                <a:solidFill>
                  <a:srgbClr val="C00000"/>
                </a:solidFill>
                <a:latin typeface="+mj-lt"/>
              </a:rPr>
              <a:t> </a:t>
            </a:r>
            <a:r>
              <a:rPr lang="en-GB" sz="2800" b="1" err="1">
                <a:solidFill>
                  <a:srgbClr val="C00000"/>
                </a:solidFill>
                <a:latin typeface="+mj-lt"/>
              </a:rPr>
              <a:t>lokalt</a:t>
            </a:r>
            <a:endParaRPr lang="en-GB" sz="2800" b="1">
              <a:solidFill>
                <a:srgbClr val="C00000"/>
              </a:solidFill>
              <a:latin typeface="+mj-lt"/>
            </a:endParaRPr>
          </a:p>
        </p:txBody>
      </p:sp>
      <p:sp>
        <p:nvSpPr>
          <p:cNvPr id="10" name="TextBox 9">
            <a:extLst>
              <a:ext uri="{FF2B5EF4-FFF2-40B4-BE49-F238E27FC236}">
                <a16:creationId xmlns:a16="http://schemas.microsoft.com/office/drawing/2014/main" id="{38CE76AB-63DB-134C-87E5-F4B3C8A42B4C}"/>
              </a:ext>
            </a:extLst>
          </p:cNvPr>
          <p:cNvSpPr txBox="1"/>
          <p:nvPr/>
        </p:nvSpPr>
        <p:spPr>
          <a:xfrm>
            <a:off x="6924883" y="2996568"/>
            <a:ext cx="4438232" cy="2862322"/>
          </a:xfrm>
          <a:prstGeom prst="rect">
            <a:avLst/>
          </a:prstGeom>
          <a:noFill/>
        </p:spPr>
        <p:txBody>
          <a:bodyPr wrap="square">
            <a:spAutoFit/>
          </a:bodyPr>
          <a:lstStyle/>
          <a:p>
            <a:pPr algn="ctr"/>
            <a:r>
              <a:rPr lang="da-DK" sz="1200" spc="-20" dirty="0">
                <a:solidFill>
                  <a:srgbClr val="D9181F"/>
                </a:solidFill>
                <a:latin typeface="+mj-lt"/>
              </a:rPr>
              <a:t>Vi er tilgængelige for vores kunder og er til stede dér, hvor vores kunder er – i byerne, online og i de små lokalsamfund. </a:t>
            </a:r>
          </a:p>
          <a:p>
            <a:pPr algn="ctr"/>
            <a:endParaRPr lang="da-DK" sz="1200" spc="-20" dirty="0">
              <a:solidFill>
                <a:srgbClr val="D9181F"/>
              </a:solidFill>
              <a:latin typeface="+mj-lt"/>
            </a:endParaRPr>
          </a:p>
          <a:p>
            <a:pPr algn="ctr"/>
            <a:r>
              <a:rPr lang="da-DK" sz="1200" spc="-20" dirty="0">
                <a:solidFill>
                  <a:srgbClr val="D9181F"/>
                </a:solidFill>
                <a:latin typeface="+mj-lt"/>
              </a:rPr>
              <a:t>Vi tilpasser os vores lokale kunder, fylder lokale varer på hylderne og sammensætter det lokale sortiment efter vores kunders præferencer. </a:t>
            </a:r>
          </a:p>
          <a:p>
            <a:pPr algn="ctr"/>
            <a:endParaRPr lang="da-DK" sz="1200" spc="-20" dirty="0">
              <a:solidFill>
                <a:srgbClr val="D9181F"/>
              </a:solidFill>
              <a:latin typeface="+mj-lt"/>
            </a:endParaRPr>
          </a:p>
          <a:p>
            <a:pPr algn="ctr"/>
            <a:r>
              <a:rPr lang="da-DK" sz="1200" spc="-20" dirty="0">
                <a:solidFill>
                  <a:srgbClr val="D9181F"/>
                </a:solidFill>
                <a:latin typeface="+mj-lt"/>
              </a:rPr>
              <a:t>Vi vil være med til at gøre lokalområder til endnu bedre steder at bo. </a:t>
            </a:r>
          </a:p>
          <a:p>
            <a:pPr algn="ctr"/>
            <a:endParaRPr lang="da-DK" sz="1200" spc="-20" dirty="0">
              <a:solidFill>
                <a:srgbClr val="D9181F"/>
              </a:solidFill>
              <a:latin typeface="+mj-lt"/>
            </a:endParaRPr>
          </a:p>
          <a:p>
            <a:pPr algn="ctr"/>
            <a:r>
              <a:rPr lang="da-DK" sz="1200" spc="-20" dirty="0">
                <a:solidFill>
                  <a:srgbClr val="D9181F"/>
                </a:solidFill>
                <a:latin typeface="+mj-lt"/>
              </a:rPr>
              <a:t>Derfor engagerer vi os også i vores lokalsamfund og kæmper for, at kunderne positivt kan mærke os i lokalområdet, både som indkøbssted og som arbejdsplads. </a:t>
            </a:r>
          </a:p>
        </p:txBody>
      </p:sp>
      <p:pic>
        <p:nvPicPr>
          <p:cNvPr id="11" name="Picture 10">
            <a:extLst>
              <a:ext uri="{FF2B5EF4-FFF2-40B4-BE49-F238E27FC236}">
                <a16:creationId xmlns:a16="http://schemas.microsoft.com/office/drawing/2014/main" id="{540DA158-4F1B-E84F-B63A-7FB933C7754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688872" y="594846"/>
            <a:ext cx="880439" cy="252892"/>
          </a:xfrm>
          <a:prstGeom prst="rect">
            <a:avLst/>
          </a:prstGeom>
        </p:spPr>
      </p:pic>
    </p:spTree>
    <p:extLst>
      <p:ext uri="{BB962C8B-B14F-4D97-AF65-F5344CB8AC3E}">
        <p14:creationId xmlns:p14="http://schemas.microsoft.com/office/powerpoint/2010/main" val="1045022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CD7C8"/>
        </a:solidFill>
        <a:effectLst/>
      </p:bgPr>
    </p:bg>
    <p:spTree>
      <p:nvGrpSpPr>
        <p:cNvPr id="1" name=""/>
        <p:cNvGrpSpPr/>
        <p:nvPr/>
      </p:nvGrpSpPr>
      <p:grpSpPr>
        <a:xfrm>
          <a:off x="0" y="0"/>
          <a:ext cx="0" cy="0"/>
          <a:chOff x="0" y="0"/>
          <a:chExt cx="0" cy="0"/>
        </a:xfrm>
      </p:grpSpPr>
      <p:sp>
        <p:nvSpPr>
          <p:cNvPr id="24" name="Rektangel 1">
            <a:extLst>
              <a:ext uri="{FF2B5EF4-FFF2-40B4-BE49-F238E27FC236}">
                <a16:creationId xmlns:a16="http://schemas.microsoft.com/office/drawing/2014/main" id="{D66A447B-E6CC-DF4A-A2ED-06C413BD6CA5}"/>
              </a:ext>
            </a:extLst>
          </p:cNvPr>
          <p:cNvSpPr/>
          <p:nvPr/>
        </p:nvSpPr>
        <p:spPr>
          <a:xfrm>
            <a:off x="2800457" y="0"/>
            <a:ext cx="6095999" cy="68580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6" name="Objekt 5" hidden="1">
            <a:extLst>
              <a:ext uri="{FF2B5EF4-FFF2-40B4-BE49-F238E27FC236}">
                <a16:creationId xmlns:a16="http://schemas.microsoft.com/office/drawing/2014/main" id="{4AB603FE-3F58-47E2-9B1A-C30590C73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4" name="think-cell Slide" r:id="rId5" imgW="395" imgH="394" progId="TCLayout.ActiveDocument.1">
                  <p:embed/>
                </p:oleObj>
              </mc:Choice>
              <mc:Fallback>
                <p:oleObj name="think-cell Slide" r:id="rId5" imgW="395" imgH="394" progId="TCLayout.ActiveDocument.1">
                  <p:embed/>
                  <p:pic>
                    <p:nvPicPr>
                      <p:cNvPr id="6" name="Objekt 5" hidden="1">
                        <a:extLst>
                          <a:ext uri="{FF2B5EF4-FFF2-40B4-BE49-F238E27FC236}">
                            <a16:creationId xmlns:a16="http://schemas.microsoft.com/office/drawing/2014/main" id="{4AB603FE-3F58-47E2-9B1A-C30590C73F2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848E531-3E54-CD40-BF84-AEFF939BC5D1}"/>
              </a:ext>
            </a:extLst>
          </p:cNvPr>
          <p:cNvSpPr/>
          <p:nvPr/>
        </p:nvSpPr>
        <p:spPr>
          <a:xfrm>
            <a:off x="2843514" y="-2665350"/>
            <a:ext cx="3252486" cy="14121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sp>
        <p:nvSpPr>
          <p:cNvPr id="14" name="Rectangle 10">
            <a:extLst>
              <a:ext uri="{FF2B5EF4-FFF2-40B4-BE49-F238E27FC236}">
                <a16:creationId xmlns:a16="http://schemas.microsoft.com/office/drawing/2014/main" id="{408A0E3D-9F35-4445-A3ED-C417C84788DF}"/>
              </a:ext>
            </a:extLst>
          </p:cNvPr>
          <p:cNvSpPr/>
          <p:nvPr/>
        </p:nvSpPr>
        <p:spPr>
          <a:xfrm>
            <a:off x="442913" y="-3019906"/>
            <a:ext cx="3252486" cy="14121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pic>
        <p:nvPicPr>
          <p:cNvPr id="9" name="Picture 8">
            <a:extLst>
              <a:ext uri="{FF2B5EF4-FFF2-40B4-BE49-F238E27FC236}">
                <a16:creationId xmlns:a16="http://schemas.microsoft.com/office/drawing/2014/main" id="{EA2D3E56-1442-7048-A0FE-9A4C7A516B5E}"/>
              </a:ext>
            </a:extLst>
          </p:cNvPr>
          <p:cNvPicPr>
            <a:picLocks noChangeAspect="1"/>
          </p:cNvPicPr>
          <p:nvPr/>
        </p:nvPicPr>
        <p:blipFill>
          <a:blip r:embed="rId7"/>
          <a:srcRect/>
          <a:stretch/>
        </p:blipFill>
        <p:spPr>
          <a:xfrm>
            <a:off x="6234732" y="476250"/>
            <a:ext cx="5500070" cy="5905500"/>
          </a:xfrm>
          <a:prstGeom prst="rect">
            <a:avLst/>
          </a:prstGeom>
        </p:spPr>
      </p:pic>
      <p:sp>
        <p:nvSpPr>
          <p:cNvPr id="10" name="Titel 3">
            <a:extLst>
              <a:ext uri="{FF2B5EF4-FFF2-40B4-BE49-F238E27FC236}">
                <a16:creationId xmlns:a16="http://schemas.microsoft.com/office/drawing/2014/main" id="{93FFF6A0-BF42-CF4E-8FF0-707C6C21C6D3}"/>
              </a:ext>
            </a:extLst>
          </p:cNvPr>
          <p:cNvSpPr txBox="1">
            <a:spLocks/>
          </p:cNvSpPr>
          <p:nvPr/>
        </p:nvSpPr>
        <p:spPr>
          <a:xfrm>
            <a:off x="355886" y="2246466"/>
            <a:ext cx="5508625" cy="2491788"/>
          </a:xfrm>
          <a:prstGeom prst="rect">
            <a:avLst/>
          </a:prstGeom>
        </p:spPr>
        <p:txBody>
          <a:bodyPr lIns="0" tIns="0" rIns="0"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ts val="8000"/>
              </a:lnSpc>
            </a:pPr>
            <a:r>
              <a:rPr lang="da-DK" sz="8800">
                <a:solidFill>
                  <a:srgbClr val="C0252E"/>
                </a:solidFill>
              </a:rPr>
              <a:t>Vores </a:t>
            </a:r>
            <a:br>
              <a:rPr lang="da-DK" sz="8800">
                <a:solidFill>
                  <a:srgbClr val="C0252E"/>
                </a:solidFill>
              </a:rPr>
            </a:br>
            <a:r>
              <a:rPr lang="da-DK" sz="8800">
                <a:solidFill>
                  <a:srgbClr val="C0252E"/>
                </a:solidFill>
              </a:rPr>
              <a:t>kæder</a:t>
            </a:r>
          </a:p>
        </p:txBody>
      </p:sp>
      <p:pic>
        <p:nvPicPr>
          <p:cNvPr id="13" name="Picture 20">
            <a:extLst>
              <a:ext uri="{FF2B5EF4-FFF2-40B4-BE49-F238E27FC236}">
                <a16:creationId xmlns:a16="http://schemas.microsoft.com/office/drawing/2014/main" id="{5D758951-43EF-AE4D-A894-A04318216F5A}"/>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519678" y="6044043"/>
            <a:ext cx="1175721" cy="337707"/>
          </a:xfrm>
          <a:prstGeom prst="rect">
            <a:avLst/>
          </a:prstGeom>
        </p:spPr>
      </p:pic>
    </p:spTree>
    <p:extLst>
      <p:ext uri="{BB962C8B-B14F-4D97-AF65-F5344CB8AC3E}">
        <p14:creationId xmlns:p14="http://schemas.microsoft.com/office/powerpoint/2010/main" val="1409168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6CA0E-F106-5C4D-9FB9-E856795D05BD}"/>
              </a:ext>
            </a:extLst>
          </p:cNvPr>
          <p:cNvSpPr/>
          <p:nvPr/>
        </p:nvSpPr>
        <p:spPr>
          <a:xfrm>
            <a:off x="-1" y="0"/>
            <a:ext cx="10307975" cy="6896100"/>
          </a:xfrm>
          <a:prstGeom prst="rect">
            <a:avLst/>
          </a:prstGeom>
          <a:solidFill>
            <a:srgbClr val="FFF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Picture 2">
            <a:extLst>
              <a:ext uri="{FF2B5EF4-FFF2-40B4-BE49-F238E27FC236}">
                <a16:creationId xmlns:a16="http://schemas.microsoft.com/office/drawing/2014/main" id="{D38F69F1-EEFB-5E4A-A874-E402223A1656}"/>
              </a:ext>
            </a:extLst>
          </p:cNvPr>
          <p:cNvPicPr>
            <a:picLocks noChangeAspect="1"/>
          </p:cNvPicPr>
          <p:nvPr/>
        </p:nvPicPr>
        <p:blipFill>
          <a:blip r:embed="rId3"/>
          <a:srcRect/>
          <a:stretch/>
        </p:blipFill>
        <p:spPr>
          <a:xfrm>
            <a:off x="6089514" y="4250"/>
            <a:ext cx="6102485" cy="6887600"/>
          </a:xfrm>
          <a:prstGeom prst="rect">
            <a:avLst/>
          </a:prstGeom>
        </p:spPr>
      </p:pic>
      <p:pic>
        <p:nvPicPr>
          <p:cNvPr id="11" name="Picture 10">
            <a:extLst>
              <a:ext uri="{FF2B5EF4-FFF2-40B4-BE49-F238E27FC236}">
                <a16:creationId xmlns:a16="http://schemas.microsoft.com/office/drawing/2014/main" id="{E829852C-0FF1-D349-9738-307D64CEA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39699" y="6378304"/>
            <a:ext cx="880439" cy="256892"/>
          </a:xfrm>
          <a:prstGeom prst="rect">
            <a:avLst/>
          </a:prstGeom>
        </p:spPr>
      </p:pic>
      <p:sp>
        <p:nvSpPr>
          <p:cNvPr id="13" name="Content Placeholder 4">
            <a:extLst>
              <a:ext uri="{FF2B5EF4-FFF2-40B4-BE49-F238E27FC236}">
                <a16:creationId xmlns:a16="http://schemas.microsoft.com/office/drawing/2014/main" id="{DAC30F7B-FD69-7348-9219-CE2CF625F191}"/>
              </a:ext>
            </a:extLst>
          </p:cNvPr>
          <p:cNvSpPr txBox="1">
            <a:spLocks/>
          </p:cNvSpPr>
          <p:nvPr/>
        </p:nvSpPr>
        <p:spPr>
          <a:xfrm>
            <a:off x="610719" y="2359343"/>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vil</a:t>
            </a:r>
            <a:r>
              <a:rPr lang="en-GB" sz="2800" b="1">
                <a:solidFill>
                  <a:srgbClr val="C00000"/>
                </a:solidFill>
              </a:rPr>
              <a:t> </a:t>
            </a:r>
            <a:r>
              <a:rPr lang="en-GB" sz="2800" b="1" err="1">
                <a:solidFill>
                  <a:srgbClr val="C00000"/>
                </a:solidFill>
              </a:rPr>
              <a:t>være</a:t>
            </a:r>
            <a:r>
              <a:rPr lang="en-GB" sz="2800" b="1">
                <a:solidFill>
                  <a:srgbClr val="C00000"/>
                </a:solidFill>
              </a:rPr>
              <a:t> </a:t>
            </a:r>
            <a:r>
              <a:rPr lang="en-GB" sz="2800" b="1" err="1">
                <a:solidFill>
                  <a:srgbClr val="C00000"/>
                </a:solidFill>
              </a:rPr>
              <a:t>Danmarks</a:t>
            </a:r>
            <a:r>
              <a:rPr lang="en-GB" sz="2800" b="1">
                <a:solidFill>
                  <a:srgbClr val="C00000"/>
                </a:solidFill>
              </a:rPr>
              <a:t> </a:t>
            </a:r>
            <a:r>
              <a:rPr lang="en-GB" sz="2800" b="1" err="1">
                <a:solidFill>
                  <a:srgbClr val="C00000"/>
                </a:solidFill>
              </a:rPr>
              <a:t>bedste</a:t>
            </a:r>
            <a:r>
              <a:rPr lang="en-GB" sz="2800" b="1">
                <a:solidFill>
                  <a:srgbClr val="C00000"/>
                </a:solidFill>
              </a:rPr>
              <a:t> </a:t>
            </a:r>
            <a:r>
              <a:rPr lang="en-GB" sz="2800" b="1" err="1">
                <a:solidFill>
                  <a:srgbClr val="C00000"/>
                </a:solidFill>
              </a:rPr>
              <a:t>lokale</a:t>
            </a:r>
            <a:r>
              <a:rPr lang="en-GB" sz="2800" b="1">
                <a:solidFill>
                  <a:srgbClr val="C00000"/>
                </a:solidFill>
              </a:rPr>
              <a:t> </a:t>
            </a:r>
            <a:r>
              <a:rPr lang="en-GB" sz="2800" b="1" err="1">
                <a:solidFill>
                  <a:srgbClr val="C00000"/>
                </a:solidFill>
              </a:rPr>
              <a:t>varehus</a:t>
            </a:r>
            <a:r>
              <a:rPr lang="en-GB" sz="2800" b="1">
                <a:solidFill>
                  <a:srgbClr val="C00000"/>
                </a:solidFill>
              </a:rPr>
              <a:t>, der </a:t>
            </a:r>
            <a:r>
              <a:rPr lang="en-GB" sz="2800" b="1" err="1">
                <a:solidFill>
                  <a:srgbClr val="C00000"/>
                </a:solidFill>
              </a:rPr>
              <a:t>dækker</a:t>
            </a:r>
            <a:r>
              <a:rPr lang="en-GB" sz="2800" b="1">
                <a:solidFill>
                  <a:srgbClr val="C00000"/>
                </a:solidFill>
              </a:rPr>
              <a:t> hele </a:t>
            </a:r>
            <a:r>
              <a:rPr lang="en-GB" sz="2800" b="1" err="1">
                <a:solidFill>
                  <a:srgbClr val="C00000"/>
                </a:solidFill>
              </a:rPr>
              <a:t>dit</a:t>
            </a:r>
            <a:r>
              <a:rPr lang="en-GB" sz="2800" b="1">
                <a:solidFill>
                  <a:srgbClr val="C00000"/>
                </a:solidFill>
              </a:rPr>
              <a:t> </a:t>
            </a:r>
            <a:r>
              <a:rPr lang="en-GB" sz="2800" b="1" err="1">
                <a:solidFill>
                  <a:srgbClr val="C00000"/>
                </a:solidFill>
              </a:rPr>
              <a:t>behov</a:t>
            </a:r>
            <a:r>
              <a:rPr lang="en-GB" sz="2800" b="1">
                <a:solidFill>
                  <a:srgbClr val="C00000"/>
                </a:solidFill>
              </a:rPr>
              <a:t> </a:t>
            </a:r>
            <a:r>
              <a:rPr lang="en-GB" sz="2800" b="1" err="1">
                <a:solidFill>
                  <a:srgbClr val="C00000"/>
                </a:solidFill>
              </a:rPr>
              <a:t>og</a:t>
            </a:r>
            <a:r>
              <a:rPr lang="en-GB" sz="2800" b="1">
                <a:solidFill>
                  <a:srgbClr val="C00000"/>
                </a:solidFill>
              </a:rPr>
              <a:t> giver dig </a:t>
            </a:r>
            <a:r>
              <a:rPr lang="en-GB" sz="2800" b="1" err="1">
                <a:solidFill>
                  <a:srgbClr val="C00000"/>
                </a:solidFill>
              </a:rPr>
              <a:t>råd</a:t>
            </a:r>
            <a:r>
              <a:rPr lang="en-GB" sz="2800" b="1">
                <a:solidFill>
                  <a:srgbClr val="C00000"/>
                </a:solidFill>
              </a:rPr>
              <a:t> </a:t>
            </a:r>
            <a:r>
              <a:rPr lang="en-GB" sz="2800" b="1" err="1">
                <a:solidFill>
                  <a:srgbClr val="C00000"/>
                </a:solidFill>
              </a:rPr>
              <a:t>til</a:t>
            </a:r>
            <a:r>
              <a:rPr lang="en-GB" sz="2800" b="1">
                <a:solidFill>
                  <a:srgbClr val="C00000"/>
                </a:solidFill>
              </a:rPr>
              <a:t> et </a:t>
            </a:r>
            <a:r>
              <a:rPr lang="en-GB" sz="2800" b="1" err="1">
                <a:solidFill>
                  <a:srgbClr val="C00000"/>
                </a:solidFill>
              </a:rPr>
              <a:t>sundt</a:t>
            </a:r>
            <a:r>
              <a:rPr lang="en-GB" sz="2800" b="1">
                <a:solidFill>
                  <a:srgbClr val="C00000"/>
                </a:solidFill>
              </a:rPr>
              <a:t>, </a:t>
            </a:r>
            <a:r>
              <a:rPr lang="en-GB" sz="2800" b="1" err="1">
                <a:solidFill>
                  <a:srgbClr val="C00000"/>
                </a:solidFill>
              </a:rPr>
              <a:t>klimavenligt</a:t>
            </a:r>
            <a:r>
              <a:rPr lang="en-GB" sz="2800" b="1">
                <a:solidFill>
                  <a:srgbClr val="C00000"/>
                </a:solidFill>
              </a:rPr>
              <a:t> </a:t>
            </a:r>
            <a:r>
              <a:rPr lang="en-GB" sz="2800" b="1" err="1">
                <a:solidFill>
                  <a:srgbClr val="C00000"/>
                </a:solidFill>
              </a:rPr>
              <a:t>indkøb</a:t>
            </a:r>
            <a:r>
              <a:rPr lang="en-GB" sz="2800" b="1">
                <a:solidFill>
                  <a:srgbClr val="C00000"/>
                </a:solidFill>
              </a:rPr>
              <a:t> med god </a:t>
            </a:r>
            <a:r>
              <a:rPr lang="en-GB" sz="2800" b="1" err="1">
                <a:solidFill>
                  <a:srgbClr val="C00000"/>
                </a:solidFill>
              </a:rPr>
              <a:t>smag</a:t>
            </a:r>
            <a:r>
              <a:rPr lang="en-GB" sz="2800" b="1">
                <a:solidFill>
                  <a:srgbClr val="C00000"/>
                </a:solidFill>
              </a:rPr>
              <a:t> </a:t>
            </a:r>
            <a:r>
              <a:rPr lang="en-GB" sz="2800" b="1" err="1">
                <a:solidFill>
                  <a:srgbClr val="C00000"/>
                </a:solidFill>
              </a:rPr>
              <a:t>i</a:t>
            </a:r>
            <a:r>
              <a:rPr lang="en-GB" sz="2800" b="1">
                <a:solidFill>
                  <a:srgbClr val="C00000"/>
                </a:solidFill>
              </a:rPr>
              <a:t> </a:t>
            </a:r>
            <a:r>
              <a:rPr lang="en-GB" sz="2800" b="1" err="1">
                <a:solidFill>
                  <a:srgbClr val="C00000"/>
                </a:solidFill>
              </a:rPr>
              <a:t>munden</a:t>
            </a:r>
            <a:r>
              <a:rPr lang="en-GB" sz="2800" b="1">
                <a:solidFill>
                  <a:srgbClr val="C00000"/>
                </a:solidFill>
              </a:rPr>
              <a:t>”</a:t>
            </a:r>
          </a:p>
        </p:txBody>
      </p:sp>
      <p:sp>
        <p:nvSpPr>
          <p:cNvPr id="14" name="Pladsholder til indhold 5">
            <a:extLst>
              <a:ext uri="{FF2B5EF4-FFF2-40B4-BE49-F238E27FC236}">
                <a16:creationId xmlns:a16="http://schemas.microsoft.com/office/drawing/2014/main" id="{1CBAE323-F963-FB45-AC3C-0174C267300E}"/>
              </a:ext>
            </a:extLst>
          </p:cNvPr>
          <p:cNvSpPr txBox="1">
            <a:spLocks/>
          </p:cNvSpPr>
          <p:nvPr/>
        </p:nvSpPr>
        <p:spPr>
          <a:xfrm>
            <a:off x="1415048" y="1863161"/>
            <a:ext cx="3217239"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da-DK" sz="1400" b="1">
                <a:solidFill>
                  <a:srgbClr val="C0252E"/>
                </a:solidFill>
              </a:rPr>
              <a:t>Mission</a:t>
            </a:r>
          </a:p>
        </p:txBody>
      </p:sp>
      <p:sp>
        <p:nvSpPr>
          <p:cNvPr id="15" name="Rectangle 14">
            <a:extLst>
              <a:ext uri="{FF2B5EF4-FFF2-40B4-BE49-F238E27FC236}">
                <a16:creationId xmlns:a16="http://schemas.microsoft.com/office/drawing/2014/main" id="{88A4F79A-0E4C-F54A-9593-DA20A1FE0D5F}"/>
              </a:ext>
            </a:extLst>
          </p:cNvPr>
          <p:cNvSpPr/>
          <p:nvPr/>
        </p:nvSpPr>
        <p:spPr>
          <a:xfrm>
            <a:off x="402771" y="840259"/>
            <a:ext cx="5279572" cy="5632729"/>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6" name="Picture 15">
            <a:extLst>
              <a:ext uri="{FF2B5EF4-FFF2-40B4-BE49-F238E27FC236}">
                <a16:creationId xmlns:a16="http://schemas.microsoft.com/office/drawing/2014/main" id="{E2D41A94-E29E-BC46-A1E4-EAB8FD3A687E}"/>
              </a:ext>
            </a:extLst>
          </p:cNvPr>
          <p:cNvPicPr>
            <a:picLocks noChangeAspect="1"/>
          </p:cNvPicPr>
          <p:nvPr/>
        </p:nvPicPr>
        <p:blipFill>
          <a:blip r:embed="rId5"/>
          <a:srcRect/>
          <a:stretch/>
        </p:blipFill>
        <p:spPr>
          <a:xfrm>
            <a:off x="1714156" y="379813"/>
            <a:ext cx="2667689" cy="1214751"/>
          </a:xfrm>
          <a:prstGeom prst="rect">
            <a:avLst/>
          </a:prstGeom>
        </p:spPr>
      </p:pic>
    </p:spTree>
    <p:extLst>
      <p:ext uri="{BB962C8B-B14F-4D97-AF65-F5344CB8AC3E}">
        <p14:creationId xmlns:p14="http://schemas.microsoft.com/office/powerpoint/2010/main" val="103070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CD7C8"/>
        </a:solidFill>
        <a:effectLst/>
      </p:bgPr>
    </p:bg>
    <p:spTree>
      <p:nvGrpSpPr>
        <p:cNvPr id="1" name=""/>
        <p:cNvGrpSpPr/>
        <p:nvPr/>
      </p:nvGrpSpPr>
      <p:grpSpPr>
        <a:xfrm>
          <a:off x="0" y="0"/>
          <a:ext cx="0" cy="0"/>
          <a:chOff x="0" y="0"/>
          <a:chExt cx="0" cy="0"/>
        </a:xfrm>
      </p:grpSpPr>
      <p:sp>
        <p:nvSpPr>
          <p:cNvPr id="24" name="Rektangel 1">
            <a:extLst>
              <a:ext uri="{FF2B5EF4-FFF2-40B4-BE49-F238E27FC236}">
                <a16:creationId xmlns:a16="http://schemas.microsoft.com/office/drawing/2014/main" id="{D66A447B-E6CC-DF4A-A2ED-06C413BD6CA5}"/>
              </a:ext>
            </a:extLst>
          </p:cNvPr>
          <p:cNvSpPr/>
          <p:nvPr/>
        </p:nvSpPr>
        <p:spPr>
          <a:xfrm>
            <a:off x="2800457" y="0"/>
            <a:ext cx="6095999" cy="68580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Picture 17">
            <a:extLst>
              <a:ext uri="{FF2B5EF4-FFF2-40B4-BE49-F238E27FC236}">
                <a16:creationId xmlns:a16="http://schemas.microsoft.com/office/drawing/2014/main" id="{A40ECE5E-500C-D84A-96CA-77D85BFEA008}"/>
              </a:ext>
            </a:extLst>
          </p:cNvPr>
          <p:cNvPicPr>
            <a:picLocks noChangeAspect="1"/>
          </p:cNvPicPr>
          <p:nvPr/>
        </p:nvPicPr>
        <p:blipFill>
          <a:blip r:embed="rId5"/>
          <a:srcRect/>
          <a:stretch/>
        </p:blipFill>
        <p:spPr>
          <a:xfrm>
            <a:off x="442913" y="477951"/>
            <a:ext cx="5508625" cy="5902098"/>
          </a:xfrm>
          <a:prstGeom prst="rect">
            <a:avLst/>
          </a:prstGeom>
        </p:spPr>
      </p:pic>
      <p:graphicFrame>
        <p:nvGraphicFramePr>
          <p:cNvPr id="6" name="Objekt 5" hidden="1">
            <a:extLst>
              <a:ext uri="{FF2B5EF4-FFF2-40B4-BE49-F238E27FC236}">
                <a16:creationId xmlns:a16="http://schemas.microsoft.com/office/drawing/2014/main" id="{4AB603FE-3F58-47E2-9B1A-C30590C73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2" name="think-cell Slide" r:id="rId6" imgW="395" imgH="394" progId="TCLayout.ActiveDocument.1">
                  <p:embed/>
                </p:oleObj>
              </mc:Choice>
              <mc:Fallback>
                <p:oleObj name="think-cell Slide" r:id="rId6" imgW="395" imgH="394" progId="TCLayout.ActiveDocument.1">
                  <p:embed/>
                  <p:pic>
                    <p:nvPicPr>
                      <p:cNvPr id="6" name="Objekt 5" hidden="1">
                        <a:extLst>
                          <a:ext uri="{FF2B5EF4-FFF2-40B4-BE49-F238E27FC236}">
                            <a16:creationId xmlns:a16="http://schemas.microsoft.com/office/drawing/2014/main" id="{4AB603FE-3F58-47E2-9B1A-C30590C73F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848E531-3E54-CD40-BF84-AEFF939BC5D1}"/>
              </a:ext>
            </a:extLst>
          </p:cNvPr>
          <p:cNvSpPr/>
          <p:nvPr/>
        </p:nvSpPr>
        <p:spPr>
          <a:xfrm>
            <a:off x="2843514" y="-2665350"/>
            <a:ext cx="3252486" cy="14121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sp>
        <p:nvSpPr>
          <p:cNvPr id="14" name="Rectangle 10">
            <a:extLst>
              <a:ext uri="{FF2B5EF4-FFF2-40B4-BE49-F238E27FC236}">
                <a16:creationId xmlns:a16="http://schemas.microsoft.com/office/drawing/2014/main" id="{408A0E3D-9F35-4445-A3ED-C417C84788DF}"/>
              </a:ext>
            </a:extLst>
          </p:cNvPr>
          <p:cNvSpPr/>
          <p:nvPr/>
        </p:nvSpPr>
        <p:spPr>
          <a:xfrm>
            <a:off x="442913" y="-3019906"/>
            <a:ext cx="3252486" cy="14121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sp>
        <p:nvSpPr>
          <p:cNvPr id="19" name="Titel 3">
            <a:extLst>
              <a:ext uri="{FF2B5EF4-FFF2-40B4-BE49-F238E27FC236}">
                <a16:creationId xmlns:a16="http://schemas.microsoft.com/office/drawing/2014/main" id="{FF273AAC-12AE-0D43-AB3F-49EC4DF3B3C5}"/>
              </a:ext>
            </a:extLst>
          </p:cNvPr>
          <p:cNvSpPr txBox="1">
            <a:spLocks/>
          </p:cNvSpPr>
          <p:nvPr/>
        </p:nvSpPr>
        <p:spPr>
          <a:xfrm>
            <a:off x="6199638" y="2299016"/>
            <a:ext cx="5508625" cy="2491788"/>
          </a:xfrm>
          <a:prstGeom prst="rect">
            <a:avLst/>
          </a:prstGeom>
        </p:spPr>
        <p:txBody>
          <a:bodyPr lIns="0" tIns="0" rIns="0"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ts val="8000"/>
              </a:lnSpc>
            </a:pPr>
            <a:r>
              <a:rPr lang="da-DK" sz="8800">
                <a:solidFill>
                  <a:srgbClr val="C0252E"/>
                </a:solidFill>
              </a:rPr>
              <a:t>Vores </a:t>
            </a:r>
            <a:br>
              <a:rPr lang="da-DK" sz="8800">
                <a:solidFill>
                  <a:srgbClr val="C0252E"/>
                </a:solidFill>
              </a:rPr>
            </a:br>
            <a:r>
              <a:rPr lang="da-DK" sz="8800">
                <a:solidFill>
                  <a:srgbClr val="C0252E"/>
                </a:solidFill>
              </a:rPr>
              <a:t>Coop</a:t>
            </a:r>
          </a:p>
        </p:txBody>
      </p:sp>
      <p:pic>
        <p:nvPicPr>
          <p:cNvPr id="27" name="Picture 20">
            <a:extLst>
              <a:ext uri="{FF2B5EF4-FFF2-40B4-BE49-F238E27FC236}">
                <a16:creationId xmlns:a16="http://schemas.microsoft.com/office/drawing/2014/main" id="{4F280575-D51E-5245-9171-BE9EF320DB2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366089" y="6044043"/>
            <a:ext cx="1175721" cy="337707"/>
          </a:xfrm>
          <a:prstGeom prst="rect">
            <a:avLst/>
          </a:prstGeom>
        </p:spPr>
      </p:pic>
    </p:spTree>
    <p:extLst>
      <p:ext uri="{BB962C8B-B14F-4D97-AF65-F5344CB8AC3E}">
        <p14:creationId xmlns:p14="http://schemas.microsoft.com/office/powerpoint/2010/main" val="34354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7460EE7-A88B-F746-81F5-3475546A2151}"/>
              </a:ext>
            </a:extLst>
          </p:cNvPr>
          <p:cNvSpPr/>
          <p:nvPr/>
        </p:nvSpPr>
        <p:spPr>
          <a:xfrm>
            <a:off x="-1" y="0"/>
            <a:ext cx="12192001" cy="6896100"/>
          </a:xfrm>
          <a:prstGeom prst="rect">
            <a:avLst/>
          </a:prstGeom>
          <a:solidFill>
            <a:srgbClr val="FFF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Rectangle 19">
            <a:extLst>
              <a:ext uri="{FF2B5EF4-FFF2-40B4-BE49-F238E27FC236}">
                <a16:creationId xmlns:a16="http://schemas.microsoft.com/office/drawing/2014/main" id="{C6D21A8B-DC2C-A443-BB24-6D0CC2B774FF}"/>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8" name="Picture 27" descr="A picture containing text, person, holding&#10;&#10;Description automatically generated">
            <a:extLst>
              <a:ext uri="{FF2B5EF4-FFF2-40B4-BE49-F238E27FC236}">
                <a16:creationId xmlns:a16="http://schemas.microsoft.com/office/drawing/2014/main" id="{A50FE2F3-094E-E649-830E-57DD815918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33" y="1884759"/>
            <a:ext cx="2032620" cy="1879426"/>
          </a:xfrm>
          <a:prstGeom prst="rect">
            <a:avLst/>
          </a:prstGeom>
        </p:spPr>
      </p:pic>
      <p:pic>
        <p:nvPicPr>
          <p:cNvPr id="29" name="Picture 28" descr="A picture containing person, person&#10;&#10;Description automatically generated">
            <a:extLst>
              <a:ext uri="{FF2B5EF4-FFF2-40B4-BE49-F238E27FC236}">
                <a16:creationId xmlns:a16="http://schemas.microsoft.com/office/drawing/2014/main" id="{9488CF7D-1526-794B-98E0-F4C33271BF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0761" y="1884759"/>
            <a:ext cx="2032620" cy="1879426"/>
          </a:xfrm>
          <a:prstGeom prst="rect">
            <a:avLst/>
          </a:prstGeom>
        </p:spPr>
      </p:pic>
      <p:pic>
        <p:nvPicPr>
          <p:cNvPr id="30" name="Picture 29" descr="A picture containing person, indoor, people&#10;&#10;Description automatically generated">
            <a:extLst>
              <a:ext uri="{FF2B5EF4-FFF2-40B4-BE49-F238E27FC236}">
                <a16:creationId xmlns:a16="http://schemas.microsoft.com/office/drawing/2014/main" id="{79DB5E84-087F-CB40-BD39-B3F3AF9AD3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689" y="1884759"/>
            <a:ext cx="2032620" cy="1879426"/>
          </a:xfrm>
          <a:prstGeom prst="rect">
            <a:avLst/>
          </a:prstGeom>
        </p:spPr>
      </p:pic>
      <p:pic>
        <p:nvPicPr>
          <p:cNvPr id="31" name="Picture 30" descr="A plate of food&#10;&#10;Description automatically generated with medium confidence">
            <a:extLst>
              <a:ext uri="{FF2B5EF4-FFF2-40B4-BE49-F238E27FC236}">
                <a16:creationId xmlns:a16="http://schemas.microsoft.com/office/drawing/2014/main" id="{4C64D7CB-A95D-C64B-9E97-430E95A53EC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8618" y="1884759"/>
            <a:ext cx="2032620" cy="1879426"/>
          </a:xfrm>
          <a:prstGeom prst="rect">
            <a:avLst/>
          </a:prstGeom>
        </p:spPr>
      </p:pic>
      <p:pic>
        <p:nvPicPr>
          <p:cNvPr id="32" name="Picture 31" descr="Two people pushing a shopping cart&#10;&#10;Description automatically generated with low confidence">
            <a:extLst>
              <a:ext uri="{FF2B5EF4-FFF2-40B4-BE49-F238E27FC236}">
                <a16:creationId xmlns:a16="http://schemas.microsoft.com/office/drawing/2014/main" id="{A31B3148-79F3-5143-BD45-16C042F414B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7547" y="1884759"/>
            <a:ext cx="2032620" cy="1879426"/>
          </a:xfrm>
          <a:prstGeom prst="rect">
            <a:avLst/>
          </a:prstGeom>
        </p:spPr>
      </p:pic>
      <p:sp>
        <p:nvSpPr>
          <p:cNvPr id="33" name="TextBox 32">
            <a:extLst>
              <a:ext uri="{FF2B5EF4-FFF2-40B4-BE49-F238E27FC236}">
                <a16:creationId xmlns:a16="http://schemas.microsoft.com/office/drawing/2014/main" id="{4DA32DB6-3A43-9B40-8476-789431177EE8}"/>
              </a:ext>
            </a:extLst>
          </p:cNvPr>
          <p:cNvSpPr txBox="1"/>
          <p:nvPr/>
        </p:nvSpPr>
        <p:spPr>
          <a:xfrm>
            <a:off x="741833" y="3962366"/>
            <a:ext cx="2032620" cy="1231106"/>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give </a:t>
            </a:r>
            <a:r>
              <a:rPr lang="en-GB" sz="1600" b="1" err="1">
                <a:solidFill>
                  <a:srgbClr val="C00000"/>
                </a:solidFill>
                <a:latin typeface="+mj-lt"/>
              </a:rPr>
              <a:t>danskerne</a:t>
            </a:r>
            <a:r>
              <a:rPr lang="en-GB" sz="1600" b="1">
                <a:solidFill>
                  <a:srgbClr val="C00000"/>
                </a:solidFill>
                <a:latin typeface="+mj-lt"/>
              </a:rPr>
              <a:t> </a:t>
            </a:r>
            <a:br>
              <a:rPr lang="en-GB" sz="1600" b="1">
                <a:solidFill>
                  <a:srgbClr val="C00000"/>
                </a:solidFill>
                <a:latin typeface="+mj-lt"/>
              </a:rPr>
            </a:br>
            <a:r>
              <a:rPr lang="en-GB" sz="1600" b="1" err="1">
                <a:solidFill>
                  <a:srgbClr val="C00000"/>
                </a:solidFill>
                <a:latin typeface="+mj-lt"/>
              </a:rPr>
              <a:t>en</a:t>
            </a:r>
            <a:r>
              <a:rPr lang="en-GB" sz="1600" b="1">
                <a:solidFill>
                  <a:srgbClr val="C00000"/>
                </a:solidFill>
                <a:latin typeface="+mj-lt"/>
              </a:rPr>
              <a:t> mere </a:t>
            </a:r>
            <a:r>
              <a:rPr lang="en-GB" sz="1600" b="1" err="1">
                <a:solidFill>
                  <a:srgbClr val="C00000"/>
                </a:solidFill>
                <a:latin typeface="+mj-lt"/>
              </a:rPr>
              <a:t>bære</a:t>
            </a:r>
            <a:r>
              <a:rPr lang="en-GB" sz="1600" b="1">
                <a:solidFill>
                  <a:srgbClr val="C00000"/>
                </a:solidFill>
                <a:latin typeface="+mj-lt"/>
              </a:rPr>
              <a:t>-</a:t>
            </a:r>
            <a:br>
              <a:rPr lang="en-GB" sz="1600" b="1">
                <a:solidFill>
                  <a:srgbClr val="C00000"/>
                </a:solidFill>
                <a:latin typeface="+mj-lt"/>
              </a:rPr>
            </a:br>
            <a:r>
              <a:rPr lang="en-GB" sz="1600" b="1" err="1">
                <a:solidFill>
                  <a:srgbClr val="C00000"/>
                </a:solidFill>
                <a:latin typeface="+mj-lt"/>
              </a:rPr>
              <a:t>dygtig</a:t>
            </a:r>
            <a:r>
              <a:rPr lang="en-GB" sz="1600" b="1">
                <a:solidFill>
                  <a:srgbClr val="C00000"/>
                </a:solidFill>
                <a:latin typeface="+mj-lt"/>
              </a:rPr>
              <a:t> </a:t>
            </a:r>
            <a:r>
              <a:rPr lang="en-GB" sz="1600" b="1" err="1">
                <a:solidFill>
                  <a:srgbClr val="C00000"/>
                </a:solidFill>
                <a:latin typeface="+mj-lt"/>
              </a:rPr>
              <a:t>hverdag</a:t>
            </a:r>
            <a:endParaRPr lang="en-GB" sz="1600" b="1">
              <a:solidFill>
                <a:srgbClr val="C00000"/>
              </a:solidFill>
              <a:latin typeface="+mj-lt"/>
            </a:endParaRPr>
          </a:p>
        </p:txBody>
      </p:sp>
      <p:sp>
        <p:nvSpPr>
          <p:cNvPr id="34" name="TextBox 33">
            <a:extLst>
              <a:ext uri="{FF2B5EF4-FFF2-40B4-BE49-F238E27FC236}">
                <a16:creationId xmlns:a16="http://schemas.microsoft.com/office/drawing/2014/main" id="{BE0359EC-0037-6B4C-8BA0-269C4A866D22}"/>
              </a:ext>
            </a:extLst>
          </p:cNvPr>
          <p:cNvSpPr txBox="1"/>
          <p:nvPr/>
        </p:nvSpPr>
        <p:spPr>
          <a:xfrm>
            <a:off x="2910761"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err="1">
                <a:solidFill>
                  <a:srgbClr val="C00000"/>
                </a:solidFill>
                <a:latin typeface="+mj-lt"/>
              </a:rPr>
              <a:t>ærlige</a:t>
            </a:r>
            <a:r>
              <a:rPr lang="en-GB" sz="1600" b="1">
                <a:solidFill>
                  <a:srgbClr val="C00000"/>
                </a:solidFill>
                <a:latin typeface="+mj-lt"/>
              </a:rPr>
              <a:t> </a:t>
            </a:r>
            <a:r>
              <a:rPr lang="en-GB" sz="1600" b="1" err="1">
                <a:solidFill>
                  <a:srgbClr val="C00000"/>
                </a:solidFill>
                <a:latin typeface="+mj-lt"/>
              </a:rPr>
              <a:t>varer</a:t>
            </a:r>
            <a:r>
              <a:rPr lang="en-GB" sz="1600" b="1">
                <a:solidFill>
                  <a:srgbClr val="C00000"/>
                </a:solidFill>
                <a:latin typeface="+mj-lt"/>
              </a:rPr>
              <a:t> </a:t>
            </a:r>
          </a:p>
          <a:p>
            <a:pPr algn="ctr">
              <a:defRPr/>
            </a:pPr>
            <a:r>
              <a:rPr lang="en-GB" sz="1600" b="1" err="1">
                <a:solidFill>
                  <a:srgbClr val="C00000"/>
                </a:solidFill>
                <a:latin typeface="+mj-lt"/>
              </a:rPr>
              <a:t>til</a:t>
            </a:r>
            <a:r>
              <a:rPr lang="en-GB" sz="1600" b="1">
                <a:solidFill>
                  <a:srgbClr val="C00000"/>
                </a:solidFill>
                <a:latin typeface="+mj-lt"/>
              </a:rPr>
              <a:t> </a:t>
            </a:r>
            <a:r>
              <a:rPr lang="en-GB" sz="1600" b="1" err="1">
                <a:solidFill>
                  <a:srgbClr val="C00000"/>
                </a:solidFill>
                <a:latin typeface="+mj-lt"/>
              </a:rPr>
              <a:t>ærlige</a:t>
            </a:r>
            <a:endParaRPr lang="en-GB" sz="1600" b="1">
              <a:solidFill>
                <a:srgbClr val="C00000"/>
              </a:solidFill>
              <a:latin typeface="+mj-lt"/>
            </a:endParaRPr>
          </a:p>
          <a:p>
            <a:pPr algn="ctr">
              <a:defRPr/>
            </a:pPr>
            <a:r>
              <a:rPr lang="en-GB" sz="1600" b="1">
                <a:solidFill>
                  <a:srgbClr val="C00000"/>
                </a:solidFill>
                <a:latin typeface="+mj-lt"/>
              </a:rPr>
              <a:t> </a:t>
            </a:r>
            <a:r>
              <a:rPr lang="en-GB" sz="1600" b="1" err="1">
                <a:solidFill>
                  <a:srgbClr val="C00000"/>
                </a:solidFill>
                <a:latin typeface="+mj-lt"/>
              </a:rPr>
              <a:t>priser</a:t>
            </a:r>
            <a:endParaRPr lang="en-GB" sz="1600" b="1">
              <a:solidFill>
                <a:srgbClr val="C00000"/>
              </a:solidFill>
              <a:latin typeface="+mj-lt"/>
            </a:endParaRPr>
          </a:p>
        </p:txBody>
      </p:sp>
      <p:sp>
        <p:nvSpPr>
          <p:cNvPr id="35" name="TextBox 34">
            <a:extLst>
              <a:ext uri="{FF2B5EF4-FFF2-40B4-BE49-F238E27FC236}">
                <a16:creationId xmlns:a16="http://schemas.microsoft.com/office/drawing/2014/main" id="{674F667F-9C93-024A-8CD5-FDA9986AC410}"/>
              </a:ext>
            </a:extLst>
          </p:cNvPr>
          <p:cNvSpPr txBox="1"/>
          <p:nvPr/>
        </p:nvSpPr>
        <p:spPr>
          <a:xfrm>
            <a:off x="5084334"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a:t>
            </a:r>
            <a:r>
              <a:rPr lang="en-GB" sz="1600" b="1" err="1">
                <a:solidFill>
                  <a:srgbClr val="C00000"/>
                </a:solidFill>
                <a:latin typeface="+mj-lt"/>
              </a:rPr>
              <a:t>danskerne</a:t>
            </a:r>
            <a:r>
              <a:rPr lang="en-GB" sz="1600" b="1">
                <a:solidFill>
                  <a:srgbClr val="C00000"/>
                </a:solidFill>
                <a:latin typeface="+mj-lt"/>
              </a:rPr>
              <a:t> </a:t>
            </a:r>
          </a:p>
          <a:p>
            <a:pPr algn="ctr">
              <a:defRPr/>
            </a:pPr>
            <a:r>
              <a:rPr lang="en-GB" sz="1600" b="1" err="1">
                <a:solidFill>
                  <a:srgbClr val="C00000"/>
                </a:solidFill>
                <a:latin typeface="+mj-lt"/>
              </a:rPr>
              <a:t>kan</a:t>
            </a:r>
            <a:r>
              <a:rPr lang="en-GB" sz="1600" b="1">
                <a:solidFill>
                  <a:srgbClr val="C00000"/>
                </a:solidFill>
                <a:latin typeface="+mj-lt"/>
              </a:rPr>
              <a:t> spare </a:t>
            </a:r>
            <a:r>
              <a:rPr lang="en-GB" sz="1600" b="1" err="1">
                <a:solidFill>
                  <a:srgbClr val="C00000"/>
                </a:solidFill>
                <a:latin typeface="+mj-lt"/>
              </a:rPr>
              <a:t>tid</a:t>
            </a:r>
            <a:r>
              <a:rPr lang="en-GB" sz="1600" b="1">
                <a:solidFill>
                  <a:srgbClr val="C00000"/>
                </a:solidFill>
                <a:latin typeface="+mj-lt"/>
              </a:rPr>
              <a:t> </a:t>
            </a:r>
          </a:p>
          <a:p>
            <a:pPr algn="ctr">
              <a:defRPr/>
            </a:pPr>
            <a:r>
              <a:rPr lang="en-GB" sz="1600" b="1" err="1">
                <a:solidFill>
                  <a:srgbClr val="C00000"/>
                </a:solidFill>
                <a:latin typeface="+mj-lt"/>
              </a:rPr>
              <a:t>i</a:t>
            </a:r>
            <a:r>
              <a:rPr lang="en-GB" sz="1600" b="1">
                <a:solidFill>
                  <a:srgbClr val="C00000"/>
                </a:solidFill>
                <a:latin typeface="+mj-lt"/>
              </a:rPr>
              <a:t> </a:t>
            </a:r>
            <a:r>
              <a:rPr lang="en-GB" sz="1600" b="1" err="1">
                <a:solidFill>
                  <a:srgbClr val="C00000"/>
                </a:solidFill>
                <a:latin typeface="+mj-lt"/>
              </a:rPr>
              <a:t>hverdagen</a:t>
            </a:r>
            <a:r>
              <a:rPr lang="en-GB" sz="1600" b="1">
                <a:solidFill>
                  <a:srgbClr val="C00000"/>
                </a:solidFill>
                <a:latin typeface="+mj-lt"/>
              </a:rPr>
              <a:t> </a:t>
            </a:r>
          </a:p>
        </p:txBody>
      </p:sp>
      <p:sp>
        <p:nvSpPr>
          <p:cNvPr id="36" name="TextBox 35">
            <a:extLst>
              <a:ext uri="{FF2B5EF4-FFF2-40B4-BE49-F238E27FC236}">
                <a16:creationId xmlns:a16="http://schemas.microsoft.com/office/drawing/2014/main" id="{F57B815C-6369-5742-9032-3D2253D71B12}"/>
              </a:ext>
            </a:extLst>
          </p:cNvPr>
          <p:cNvSpPr txBox="1"/>
          <p:nvPr/>
        </p:nvSpPr>
        <p:spPr>
          <a:xfrm>
            <a:off x="7227927"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err="1">
                <a:solidFill>
                  <a:srgbClr val="C00000"/>
                </a:solidFill>
                <a:latin typeface="+mj-lt"/>
              </a:rPr>
              <a:t>kvalitet</a:t>
            </a:r>
            <a:r>
              <a:rPr lang="en-GB" sz="1600" b="1">
                <a:solidFill>
                  <a:srgbClr val="C00000"/>
                </a:solidFill>
                <a:latin typeface="+mj-lt"/>
              </a:rPr>
              <a:t> </a:t>
            </a:r>
          </a:p>
          <a:p>
            <a:pPr algn="ctr">
              <a:defRPr/>
            </a:pPr>
            <a:r>
              <a:rPr lang="en-GB" sz="1600" b="1" err="1">
                <a:solidFill>
                  <a:srgbClr val="C00000"/>
                </a:solidFill>
                <a:latin typeface="+mj-lt"/>
              </a:rPr>
              <a:t>og</a:t>
            </a:r>
            <a:r>
              <a:rPr lang="en-GB" sz="1600" b="1">
                <a:solidFill>
                  <a:srgbClr val="C00000"/>
                </a:solidFill>
                <a:latin typeface="+mj-lt"/>
              </a:rPr>
              <a:t> </a:t>
            </a:r>
            <a:r>
              <a:rPr lang="en-GB" sz="1600" b="1" err="1">
                <a:solidFill>
                  <a:srgbClr val="C00000"/>
                </a:solidFill>
                <a:latin typeface="+mj-lt"/>
              </a:rPr>
              <a:t>bedre</a:t>
            </a:r>
            <a:r>
              <a:rPr lang="en-GB" sz="1600" b="1">
                <a:solidFill>
                  <a:srgbClr val="C00000"/>
                </a:solidFill>
                <a:latin typeface="+mj-lt"/>
              </a:rPr>
              <a:t> </a:t>
            </a:r>
          </a:p>
          <a:p>
            <a:pPr algn="ctr">
              <a:defRPr/>
            </a:pPr>
            <a:r>
              <a:rPr lang="en-GB" sz="1600" b="1">
                <a:solidFill>
                  <a:srgbClr val="C00000"/>
                </a:solidFill>
                <a:latin typeface="+mj-lt"/>
              </a:rPr>
              <a:t>mad</a:t>
            </a:r>
          </a:p>
        </p:txBody>
      </p:sp>
      <p:sp>
        <p:nvSpPr>
          <p:cNvPr id="37" name="TextBox 36">
            <a:extLst>
              <a:ext uri="{FF2B5EF4-FFF2-40B4-BE49-F238E27FC236}">
                <a16:creationId xmlns:a16="http://schemas.microsoft.com/office/drawing/2014/main" id="{9BE0C5E0-6786-9142-8B42-9A4CBA3F61C0}"/>
              </a:ext>
            </a:extLst>
          </p:cNvPr>
          <p:cNvSpPr txBox="1"/>
          <p:nvPr/>
        </p:nvSpPr>
        <p:spPr>
          <a:xfrm>
            <a:off x="9416491"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a:t>
            </a:r>
            <a:r>
              <a:rPr lang="en-GB" sz="1600" b="1" err="1">
                <a:solidFill>
                  <a:srgbClr val="C00000"/>
                </a:solidFill>
                <a:latin typeface="+mj-lt"/>
              </a:rPr>
              <a:t>gøre</a:t>
            </a:r>
            <a:r>
              <a:rPr lang="en-GB" sz="1600" b="1">
                <a:solidFill>
                  <a:srgbClr val="C00000"/>
                </a:solidFill>
                <a:latin typeface="+mj-lt"/>
              </a:rPr>
              <a:t> </a:t>
            </a:r>
          </a:p>
          <a:p>
            <a:pPr algn="ctr">
              <a:defRPr/>
            </a:pPr>
            <a:r>
              <a:rPr lang="en-GB" sz="1600" b="1" err="1">
                <a:solidFill>
                  <a:srgbClr val="C00000"/>
                </a:solidFill>
                <a:latin typeface="+mj-lt"/>
              </a:rPr>
              <a:t>en</a:t>
            </a:r>
            <a:r>
              <a:rPr lang="en-GB" sz="1600" b="1">
                <a:solidFill>
                  <a:srgbClr val="C00000"/>
                </a:solidFill>
                <a:latin typeface="+mj-lt"/>
              </a:rPr>
              <a:t> </a:t>
            </a:r>
            <a:r>
              <a:rPr lang="en-GB" sz="1600" b="1" err="1">
                <a:solidFill>
                  <a:srgbClr val="C00000"/>
                </a:solidFill>
                <a:latin typeface="+mj-lt"/>
              </a:rPr>
              <a:t>forskel</a:t>
            </a:r>
            <a:r>
              <a:rPr lang="en-GB" sz="1600" b="1">
                <a:solidFill>
                  <a:srgbClr val="C00000"/>
                </a:solidFill>
                <a:latin typeface="+mj-lt"/>
              </a:rPr>
              <a:t> </a:t>
            </a:r>
          </a:p>
          <a:p>
            <a:pPr algn="ctr">
              <a:defRPr/>
            </a:pPr>
            <a:r>
              <a:rPr lang="en-GB" sz="1600" b="1" err="1">
                <a:solidFill>
                  <a:srgbClr val="C00000"/>
                </a:solidFill>
                <a:latin typeface="+mj-lt"/>
              </a:rPr>
              <a:t>lokalt</a:t>
            </a:r>
            <a:endParaRPr lang="en-GB" sz="1600" b="1">
              <a:solidFill>
                <a:srgbClr val="C00000"/>
              </a:solidFill>
              <a:latin typeface="+mj-lt"/>
            </a:endParaRPr>
          </a:p>
        </p:txBody>
      </p:sp>
      <p:sp>
        <p:nvSpPr>
          <p:cNvPr id="38" name="Title 1">
            <a:extLst>
              <a:ext uri="{FF2B5EF4-FFF2-40B4-BE49-F238E27FC236}">
                <a16:creationId xmlns:a16="http://schemas.microsoft.com/office/drawing/2014/main" id="{5E41A12B-C0F2-224F-8625-20CF95A08CF7}"/>
              </a:ext>
            </a:extLst>
          </p:cNvPr>
          <p:cNvSpPr txBox="1">
            <a:spLocks/>
          </p:cNvSpPr>
          <p:nvPr/>
        </p:nvSpPr>
        <p:spPr>
          <a:xfrm>
            <a:off x="707387" y="887180"/>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solidFill>
                  <a:srgbClr val="C0252E"/>
                </a:solidFill>
              </a:rPr>
              <a:t>Vores byggeste</a:t>
            </a:r>
            <a:r>
              <a:rPr lang="da-DK" sz="3000">
                <a:solidFill>
                  <a:srgbClr val="C0252E"/>
                </a:solidFill>
              </a:rPr>
              <a:t>n</a:t>
            </a:r>
            <a:br>
              <a:rPr lang="en-GB">
                <a:solidFill>
                  <a:srgbClr val="C0252E"/>
                </a:solidFill>
              </a:rPr>
            </a:br>
            <a:endParaRPr lang="en-DK">
              <a:solidFill>
                <a:srgbClr val="C0252E"/>
              </a:solidFill>
            </a:endParaRPr>
          </a:p>
        </p:txBody>
      </p:sp>
      <p:pic>
        <p:nvPicPr>
          <p:cNvPr id="17" name="Picture 16">
            <a:extLst>
              <a:ext uri="{FF2B5EF4-FFF2-40B4-BE49-F238E27FC236}">
                <a16:creationId xmlns:a16="http://schemas.microsoft.com/office/drawing/2014/main" id="{C676B859-899C-A746-82B8-EF1DBB730F57}"/>
              </a:ext>
            </a:extLst>
          </p:cNvPr>
          <p:cNvPicPr>
            <a:picLocks noChangeAspect="1"/>
          </p:cNvPicPr>
          <p:nvPr/>
        </p:nvPicPr>
        <p:blipFill>
          <a:blip r:embed="rId8"/>
          <a:srcRect/>
          <a:stretch/>
        </p:blipFill>
        <p:spPr>
          <a:xfrm>
            <a:off x="5279383" y="5713983"/>
            <a:ext cx="1633234" cy="743704"/>
          </a:xfrm>
          <a:prstGeom prst="rect">
            <a:avLst/>
          </a:prstGeom>
        </p:spPr>
      </p:pic>
    </p:spTree>
    <p:extLst>
      <p:ext uri="{BB962C8B-B14F-4D97-AF65-F5344CB8AC3E}">
        <p14:creationId xmlns:p14="http://schemas.microsoft.com/office/powerpoint/2010/main" val="22776902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2A251A-997F-3248-BF52-E55971C0E326}"/>
              </a:ext>
            </a:extLst>
          </p:cNvPr>
          <p:cNvSpPr/>
          <p:nvPr/>
        </p:nvSpPr>
        <p:spPr>
          <a:xfrm>
            <a:off x="6095999" y="0"/>
            <a:ext cx="6096001" cy="6896100"/>
          </a:xfrm>
          <a:prstGeom prst="rect">
            <a:avLst/>
          </a:prstGeom>
          <a:solidFill>
            <a:srgbClr val="FFF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Box 13">
            <a:extLst>
              <a:ext uri="{FF2B5EF4-FFF2-40B4-BE49-F238E27FC236}">
                <a16:creationId xmlns:a16="http://schemas.microsoft.com/office/drawing/2014/main" id="{7EC54DFD-249D-C04D-B822-BF6C7EAA692B}"/>
              </a:ext>
            </a:extLst>
          </p:cNvPr>
          <p:cNvSpPr txBox="1"/>
          <p:nvPr/>
        </p:nvSpPr>
        <p:spPr>
          <a:xfrm>
            <a:off x="6836438" y="3570333"/>
            <a:ext cx="4601818" cy="1384995"/>
          </a:xfrm>
          <a:prstGeom prst="rect">
            <a:avLst/>
          </a:prstGeom>
          <a:noFill/>
        </p:spPr>
        <p:txBody>
          <a:bodyPr wrap="square">
            <a:spAutoFit/>
          </a:bodyPr>
          <a:lstStyle/>
          <a:p>
            <a:pPr algn="ctr"/>
            <a:r>
              <a:rPr lang="da-DK" sz="1200" spc="-20" dirty="0">
                <a:solidFill>
                  <a:srgbClr val="D9181F"/>
                </a:solidFill>
                <a:latin typeface="+mj-lt"/>
              </a:rPr>
              <a:t>Vi sætter os i førersædet, når det gælder klima og sundhed.</a:t>
            </a:r>
          </a:p>
          <a:p>
            <a:endParaRPr lang="da-DK" sz="1200" dirty="0">
              <a:solidFill>
                <a:srgbClr val="D9181F"/>
              </a:solidFill>
              <a:latin typeface="+mj-lt"/>
            </a:endParaRPr>
          </a:p>
          <a:p>
            <a:pPr algn="ctr"/>
            <a:r>
              <a:rPr lang="da-DK" sz="1200" dirty="0">
                <a:solidFill>
                  <a:srgbClr val="D9181F"/>
                </a:solidFill>
                <a:latin typeface="+mj-lt"/>
              </a:rPr>
              <a:t>Vi har det største sortiment af økologiske varer og varer uden skadelig kemi i kundernes nærområde – og vi har prisgaranti på alle økologiske varer. </a:t>
            </a:r>
          </a:p>
          <a:p>
            <a:endParaRPr lang="da-DK" sz="1200" dirty="0">
              <a:solidFill>
                <a:srgbClr val="D9181F"/>
              </a:solidFill>
              <a:latin typeface="+mj-lt"/>
            </a:endParaRPr>
          </a:p>
          <a:p>
            <a:pPr algn="ctr"/>
            <a:r>
              <a:rPr lang="da-DK" sz="1200" dirty="0">
                <a:solidFill>
                  <a:srgbClr val="D9181F"/>
                </a:solidFill>
                <a:latin typeface="+mj-lt"/>
              </a:rPr>
              <a:t>Vi gør det dermed let at handle sundt og klimavenligt. </a:t>
            </a:r>
          </a:p>
        </p:txBody>
      </p:sp>
      <p:sp>
        <p:nvSpPr>
          <p:cNvPr id="18" name="Rectangle 17">
            <a:extLst>
              <a:ext uri="{FF2B5EF4-FFF2-40B4-BE49-F238E27FC236}">
                <a16:creationId xmlns:a16="http://schemas.microsoft.com/office/drawing/2014/main" id="{A247CF55-5994-1E47-BE42-5C77DC40C106}"/>
              </a:ext>
            </a:extLst>
          </p:cNvPr>
          <p:cNvSpPr/>
          <p:nvPr/>
        </p:nvSpPr>
        <p:spPr>
          <a:xfrm>
            <a:off x="6504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Content Placeholder 4">
            <a:extLst>
              <a:ext uri="{FF2B5EF4-FFF2-40B4-BE49-F238E27FC236}">
                <a16:creationId xmlns:a16="http://schemas.microsoft.com/office/drawing/2014/main" id="{23CA2000-40AE-054E-A334-45ADDF343833}"/>
              </a:ext>
            </a:extLst>
          </p:cNvPr>
          <p:cNvSpPr txBox="1">
            <a:spLocks/>
          </p:cNvSpPr>
          <p:nvPr/>
        </p:nvSpPr>
        <p:spPr>
          <a:xfrm>
            <a:off x="6731053" y="1889096"/>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kæmper</a:t>
            </a:r>
            <a:r>
              <a:rPr lang="en-GB" sz="2800" b="1">
                <a:solidFill>
                  <a:srgbClr val="C00000"/>
                </a:solidFill>
              </a:rPr>
              <a:t> for at give </a:t>
            </a:r>
            <a:r>
              <a:rPr lang="en-GB" sz="2800" b="1" err="1">
                <a:solidFill>
                  <a:srgbClr val="C00000"/>
                </a:solidFill>
              </a:rPr>
              <a:t>danskerne</a:t>
            </a:r>
            <a:r>
              <a:rPr lang="en-GB" sz="2800" b="1">
                <a:solidFill>
                  <a:srgbClr val="C00000"/>
                </a:solidFill>
              </a:rPr>
              <a:t> </a:t>
            </a:r>
            <a:r>
              <a:rPr lang="en-GB" sz="2800" b="1" err="1">
                <a:solidFill>
                  <a:srgbClr val="C00000"/>
                </a:solidFill>
              </a:rPr>
              <a:t>en</a:t>
            </a:r>
            <a:r>
              <a:rPr lang="en-GB" sz="2800" b="1">
                <a:solidFill>
                  <a:srgbClr val="C00000"/>
                </a:solidFill>
              </a:rPr>
              <a:t> mere </a:t>
            </a:r>
            <a:r>
              <a:rPr lang="en-GB" sz="2800" b="1" err="1">
                <a:solidFill>
                  <a:srgbClr val="C00000"/>
                </a:solidFill>
              </a:rPr>
              <a:t>bæredygtig</a:t>
            </a:r>
            <a:r>
              <a:rPr lang="en-GB" sz="2800" b="1">
                <a:solidFill>
                  <a:srgbClr val="C00000"/>
                </a:solidFill>
              </a:rPr>
              <a:t> </a:t>
            </a:r>
            <a:r>
              <a:rPr lang="en-GB" sz="2800" b="1" err="1">
                <a:solidFill>
                  <a:srgbClr val="C00000"/>
                </a:solidFill>
              </a:rPr>
              <a:t>hverdag</a:t>
            </a:r>
            <a:endParaRPr lang="en-GB" sz="2800" b="1">
              <a:solidFill>
                <a:srgbClr val="C00000"/>
              </a:solidFill>
            </a:endParaRPr>
          </a:p>
        </p:txBody>
      </p:sp>
      <p:pic>
        <p:nvPicPr>
          <p:cNvPr id="24" name="Picture 23">
            <a:extLst>
              <a:ext uri="{FF2B5EF4-FFF2-40B4-BE49-F238E27FC236}">
                <a16:creationId xmlns:a16="http://schemas.microsoft.com/office/drawing/2014/main" id="{1DD484C3-CF06-6444-83B5-2F8B13986C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9906" y="564680"/>
            <a:ext cx="1068188" cy="486407"/>
          </a:xfrm>
          <a:prstGeom prst="rect">
            <a:avLst/>
          </a:prstGeom>
        </p:spPr>
      </p:pic>
      <p:pic>
        <p:nvPicPr>
          <p:cNvPr id="25" name="Picture 24">
            <a:extLst>
              <a:ext uri="{FF2B5EF4-FFF2-40B4-BE49-F238E27FC236}">
                <a16:creationId xmlns:a16="http://schemas.microsoft.com/office/drawing/2014/main" id="{BDD6137C-4715-CF48-BDE4-54B57A219B6C}"/>
              </a:ext>
            </a:extLst>
          </p:cNvPr>
          <p:cNvPicPr>
            <a:picLocks noChangeAspect="1"/>
          </p:cNvPicPr>
          <p:nvPr/>
        </p:nvPicPr>
        <p:blipFill>
          <a:blip r:embed="rId4"/>
          <a:srcRect/>
          <a:stretch/>
        </p:blipFill>
        <p:spPr>
          <a:xfrm>
            <a:off x="2788" y="1"/>
            <a:ext cx="6090424" cy="6891796"/>
          </a:xfrm>
          <a:prstGeom prst="rect">
            <a:avLst/>
          </a:prstGeom>
        </p:spPr>
      </p:pic>
    </p:spTree>
    <p:extLst>
      <p:ext uri="{BB962C8B-B14F-4D97-AF65-F5344CB8AC3E}">
        <p14:creationId xmlns:p14="http://schemas.microsoft.com/office/powerpoint/2010/main" val="1930594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84C78C-FE52-1D40-A952-794ECF3ABEFB}"/>
              </a:ext>
            </a:extLst>
          </p:cNvPr>
          <p:cNvSpPr/>
          <p:nvPr/>
        </p:nvSpPr>
        <p:spPr>
          <a:xfrm>
            <a:off x="-1" y="0"/>
            <a:ext cx="6096001" cy="6896100"/>
          </a:xfrm>
          <a:prstGeom prst="rect">
            <a:avLst/>
          </a:prstGeom>
          <a:solidFill>
            <a:srgbClr val="FFF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a:extLst>
              <a:ext uri="{FF2B5EF4-FFF2-40B4-BE49-F238E27FC236}">
                <a16:creationId xmlns:a16="http://schemas.microsoft.com/office/drawing/2014/main" id="{E91A212E-16E3-8E44-A1C7-A89DEB543D8E}"/>
              </a:ext>
            </a:extLst>
          </p:cNvPr>
          <p:cNvPicPr>
            <a:picLocks noChangeAspect="1"/>
          </p:cNvPicPr>
          <p:nvPr/>
        </p:nvPicPr>
        <p:blipFill>
          <a:blip r:embed="rId3"/>
          <a:srcRect/>
          <a:stretch/>
        </p:blipFill>
        <p:spPr>
          <a:xfrm>
            <a:off x="6096000" y="1055"/>
            <a:ext cx="6096000" cy="6855889"/>
          </a:xfrm>
          <a:prstGeom prst="rect">
            <a:avLst/>
          </a:prstGeom>
        </p:spPr>
      </p:pic>
      <p:sp>
        <p:nvSpPr>
          <p:cNvPr id="15" name="TextBox 14">
            <a:extLst>
              <a:ext uri="{FF2B5EF4-FFF2-40B4-BE49-F238E27FC236}">
                <a16:creationId xmlns:a16="http://schemas.microsoft.com/office/drawing/2014/main" id="{A81BCB62-40B9-E642-BBA1-044F6BE3B2B9}"/>
              </a:ext>
            </a:extLst>
          </p:cNvPr>
          <p:cNvSpPr txBox="1"/>
          <p:nvPr/>
        </p:nvSpPr>
        <p:spPr>
          <a:xfrm>
            <a:off x="774305" y="3636025"/>
            <a:ext cx="4675354" cy="1384995"/>
          </a:xfrm>
          <a:prstGeom prst="rect">
            <a:avLst/>
          </a:prstGeom>
          <a:noFill/>
        </p:spPr>
        <p:txBody>
          <a:bodyPr wrap="square">
            <a:spAutoFit/>
          </a:bodyPr>
          <a:lstStyle/>
          <a:p>
            <a:pPr algn="ctr"/>
            <a:r>
              <a:rPr lang="da-DK" sz="1200" spc="-20" dirty="0">
                <a:solidFill>
                  <a:srgbClr val="D9181F"/>
                </a:solidFill>
                <a:latin typeface="+mj-lt"/>
              </a:rPr>
              <a:t>Vi vil styrke prisopfattelsen på vores varer, så kunderne opfatter os som billigere end i dag og ikke fravælger os </a:t>
            </a:r>
            <a:br>
              <a:rPr lang="da-DK" sz="1200" spc="-20" dirty="0">
                <a:solidFill>
                  <a:srgbClr val="D9181F"/>
                </a:solidFill>
                <a:latin typeface="+mj-lt"/>
              </a:rPr>
            </a:br>
            <a:r>
              <a:rPr lang="da-DK" sz="1200" spc="-20" dirty="0">
                <a:solidFill>
                  <a:srgbClr val="D9181F"/>
                </a:solidFill>
                <a:latin typeface="+mj-lt"/>
              </a:rPr>
              <a:t>på prisen. </a:t>
            </a:r>
          </a:p>
          <a:p>
            <a:pPr algn="ctr"/>
            <a:endParaRPr lang="da-DK" sz="1200" spc="-20" dirty="0">
              <a:solidFill>
                <a:srgbClr val="D9181F"/>
              </a:solidFill>
              <a:latin typeface="+mj-lt"/>
            </a:endParaRPr>
          </a:p>
          <a:p>
            <a:pPr algn="ctr"/>
            <a:r>
              <a:rPr lang="da-DK" sz="1200" spc="-20" dirty="0">
                <a:solidFill>
                  <a:srgbClr val="D9181F"/>
                </a:solidFill>
                <a:latin typeface="+mj-lt"/>
              </a:rPr>
              <a:t>Det gør vi med stærke priser på både </a:t>
            </a:r>
            <a:r>
              <a:rPr lang="da-DK" sz="1200" spc="-20" dirty="0" err="1">
                <a:solidFill>
                  <a:srgbClr val="D9181F"/>
                </a:solidFill>
                <a:latin typeface="+mj-lt"/>
              </a:rPr>
              <a:t>food</a:t>
            </a:r>
            <a:r>
              <a:rPr lang="da-DK" sz="1200" spc="-20" dirty="0">
                <a:solidFill>
                  <a:srgbClr val="D9181F"/>
                </a:solidFill>
                <a:latin typeface="+mj-lt"/>
              </a:rPr>
              <a:t> og nonfood varer – og med tydelig pris- kommunikation på de hverdagsvarer, der betyder mest for kunderne. </a:t>
            </a:r>
          </a:p>
        </p:txBody>
      </p:sp>
      <p:sp>
        <p:nvSpPr>
          <p:cNvPr id="16" name="Rectangle 15">
            <a:extLst>
              <a:ext uri="{FF2B5EF4-FFF2-40B4-BE49-F238E27FC236}">
                <a16:creationId xmlns:a16="http://schemas.microsoft.com/office/drawing/2014/main" id="{1C83EAA3-F5B3-D945-8703-9701749C80E1}"/>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Content Placeholder 4">
            <a:extLst>
              <a:ext uri="{FF2B5EF4-FFF2-40B4-BE49-F238E27FC236}">
                <a16:creationId xmlns:a16="http://schemas.microsoft.com/office/drawing/2014/main" id="{4AE20173-5077-DE42-AFB6-3869E4B4871C}"/>
              </a:ext>
            </a:extLst>
          </p:cNvPr>
          <p:cNvSpPr txBox="1">
            <a:spLocks/>
          </p:cNvSpPr>
          <p:nvPr/>
        </p:nvSpPr>
        <p:spPr>
          <a:xfrm>
            <a:off x="635053" y="1906550"/>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kæmper</a:t>
            </a:r>
            <a:r>
              <a:rPr lang="en-GB" sz="2800" b="1">
                <a:solidFill>
                  <a:srgbClr val="C00000"/>
                </a:solidFill>
              </a:rPr>
              <a:t> for </a:t>
            </a:r>
            <a:br>
              <a:rPr lang="en-GB" sz="2800" b="1">
                <a:solidFill>
                  <a:srgbClr val="C00000"/>
                </a:solidFill>
              </a:rPr>
            </a:br>
            <a:r>
              <a:rPr lang="en-GB" sz="2800" b="1" err="1">
                <a:solidFill>
                  <a:srgbClr val="C00000"/>
                </a:solidFill>
              </a:rPr>
              <a:t>ærlige</a:t>
            </a:r>
            <a:r>
              <a:rPr lang="en-GB" sz="2800" b="1">
                <a:solidFill>
                  <a:srgbClr val="C00000"/>
                </a:solidFill>
              </a:rPr>
              <a:t> </a:t>
            </a:r>
            <a:r>
              <a:rPr lang="en-GB" sz="2800" b="1" err="1">
                <a:solidFill>
                  <a:srgbClr val="C00000"/>
                </a:solidFill>
              </a:rPr>
              <a:t>varer</a:t>
            </a:r>
            <a:r>
              <a:rPr lang="en-GB" sz="2800" b="1">
                <a:solidFill>
                  <a:srgbClr val="C00000"/>
                </a:solidFill>
              </a:rPr>
              <a:t> </a:t>
            </a:r>
            <a:r>
              <a:rPr lang="en-GB" sz="2800" b="1" err="1">
                <a:solidFill>
                  <a:srgbClr val="C00000"/>
                </a:solidFill>
              </a:rPr>
              <a:t>til</a:t>
            </a:r>
            <a:r>
              <a:rPr lang="en-GB" sz="2800" b="1">
                <a:solidFill>
                  <a:srgbClr val="C00000"/>
                </a:solidFill>
              </a:rPr>
              <a:t> </a:t>
            </a:r>
            <a:r>
              <a:rPr lang="en-GB" sz="2800" b="1" err="1">
                <a:solidFill>
                  <a:srgbClr val="C00000"/>
                </a:solidFill>
              </a:rPr>
              <a:t>ærlige</a:t>
            </a:r>
            <a:r>
              <a:rPr lang="en-GB" sz="2800" b="1">
                <a:solidFill>
                  <a:srgbClr val="C00000"/>
                </a:solidFill>
              </a:rPr>
              <a:t> </a:t>
            </a:r>
            <a:r>
              <a:rPr lang="en-GB" sz="2800" b="1" err="1">
                <a:solidFill>
                  <a:srgbClr val="C00000"/>
                </a:solidFill>
              </a:rPr>
              <a:t>priser</a:t>
            </a:r>
            <a:r>
              <a:rPr lang="en-GB" sz="2800" b="1">
                <a:solidFill>
                  <a:srgbClr val="C00000"/>
                </a:solidFill>
              </a:rPr>
              <a:t> </a:t>
            </a:r>
          </a:p>
        </p:txBody>
      </p:sp>
      <p:pic>
        <p:nvPicPr>
          <p:cNvPr id="18" name="Picture 17">
            <a:extLst>
              <a:ext uri="{FF2B5EF4-FFF2-40B4-BE49-F238E27FC236}">
                <a16:creationId xmlns:a16="http://schemas.microsoft.com/office/drawing/2014/main" id="{2AC2083B-3A97-CA43-8612-1AC4781DB3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3906" y="564680"/>
            <a:ext cx="1068188" cy="486407"/>
          </a:xfrm>
          <a:prstGeom prst="rect">
            <a:avLst/>
          </a:prstGeom>
        </p:spPr>
      </p:pic>
    </p:spTree>
    <p:extLst>
      <p:ext uri="{BB962C8B-B14F-4D97-AF65-F5344CB8AC3E}">
        <p14:creationId xmlns:p14="http://schemas.microsoft.com/office/powerpoint/2010/main" val="3890765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2A251A-997F-3248-BF52-E55971C0E326}"/>
              </a:ext>
            </a:extLst>
          </p:cNvPr>
          <p:cNvSpPr/>
          <p:nvPr/>
        </p:nvSpPr>
        <p:spPr>
          <a:xfrm>
            <a:off x="6095999" y="0"/>
            <a:ext cx="6096001" cy="6896100"/>
          </a:xfrm>
          <a:prstGeom prst="rect">
            <a:avLst/>
          </a:prstGeom>
          <a:solidFill>
            <a:srgbClr val="FFF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Picture 6">
            <a:extLst>
              <a:ext uri="{FF2B5EF4-FFF2-40B4-BE49-F238E27FC236}">
                <a16:creationId xmlns:a16="http://schemas.microsoft.com/office/drawing/2014/main" id="{F6C2A986-00A1-6A4C-8DA9-10B8AAFD4EA1}"/>
              </a:ext>
            </a:extLst>
          </p:cNvPr>
          <p:cNvPicPr>
            <a:picLocks noChangeAspect="1"/>
          </p:cNvPicPr>
          <p:nvPr/>
        </p:nvPicPr>
        <p:blipFill>
          <a:blip r:embed="rId3"/>
          <a:srcRect/>
          <a:stretch/>
        </p:blipFill>
        <p:spPr>
          <a:xfrm>
            <a:off x="816" y="-1"/>
            <a:ext cx="6106274" cy="6896099"/>
          </a:xfrm>
          <a:prstGeom prst="rect">
            <a:avLst/>
          </a:prstGeom>
        </p:spPr>
      </p:pic>
      <p:sp>
        <p:nvSpPr>
          <p:cNvPr id="12" name="TextBox 11">
            <a:extLst>
              <a:ext uri="{FF2B5EF4-FFF2-40B4-BE49-F238E27FC236}">
                <a16:creationId xmlns:a16="http://schemas.microsoft.com/office/drawing/2014/main" id="{03CFDFCE-F18C-A646-BE75-2BE21E32FCBA}"/>
              </a:ext>
            </a:extLst>
          </p:cNvPr>
          <p:cNvSpPr txBox="1"/>
          <p:nvPr/>
        </p:nvSpPr>
        <p:spPr>
          <a:xfrm>
            <a:off x="6836438" y="3378545"/>
            <a:ext cx="4601818" cy="2123658"/>
          </a:xfrm>
          <a:prstGeom prst="rect">
            <a:avLst/>
          </a:prstGeom>
          <a:noFill/>
        </p:spPr>
        <p:txBody>
          <a:bodyPr wrap="square">
            <a:spAutoFit/>
          </a:bodyPr>
          <a:lstStyle/>
          <a:p>
            <a:pPr algn="ctr"/>
            <a:r>
              <a:rPr lang="da-DK" sz="1200" spc="-20" dirty="0">
                <a:solidFill>
                  <a:srgbClr val="D9181F"/>
                </a:solidFill>
                <a:latin typeface="+mj-lt"/>
              </a:rPr>
              <a:t>I det nye, inspirerende kunde- møde i </a:t>
            </a:r>
            <a:r>
              <a:rPr lang="da-DK" sz="1200" spc="-20" dirty="0" err="1">
                <a:solidFill>
                  <a:srgbClr val="D9181F"/>
                </a:solidFill>
                <a:latin typeface="+mj-lt"/>
              </a:rPr>
              <a:t>MadCooperativet</a:t>
            </a:r>
            <a:r>
              <a:rPr lang="da-DK" sz="1200" spc="-20" dirty="0">
                <a:solidFill>
                  <a:srgbClr val="D9181F"/>
                </a:solidFill>
                <a:latin typeface="+mj-lt"/>
              </a:rPr>
              <a:t> med nemme og sunde måltider, der er lige til at spise eller opvarme, skruer vi op for det lette hverdagsindkøb. </a:t>
            </a:r>
          </a:p>
          <a:p>
            <a:pPr algn="ctr"/>
            <a:endParaRPr lang="da-DK" sz="1200" spc="-20" dirty="0">
              <a:solidFill>
                <a:srgbClr val="D9181F"/>
              </a:solidFill>
              <a:latin typeface="+mj-lt"/>
            </a:endParaRPr>
          </a:p>
          <a:p>
            <a:pPr algn="ctr"/>
            <a:r>
              <a:rPr lang="da-DK" sz="1200" spc="-20" dirty="0">
                <a:solidFill>
                  <a:srgbClr val="D9181F"/>
                </a:solidFill>
                <a:latin typeface="+mj-lt"/>
              </a:rPr>
              <a:t>Vi tilbyder også alt det non- </a:t>
            </a:r>
            <a:r>
              <a:rPr lang="da-DK" sz="1200" spc="-20" dirty="0" err="1">
                <a:solidFill>
                  <a:srgbClr val="D9181F"/>
                </a:solidFill>
                <a:latin typeface="+mj-lt"/>
              </a:rPr>
              <a:t>food</a:t>
            </a:r>
            <a:r>
              <a:rPr lang="da-DK" sz="1200" spc="-20" dirty="0">
                <a:solidFill>
                  <a:srgbClr val="D9181F"/>
                </a:solidFill>
                <a:latin typeface="+mj-lt"/>
              </a:rPr>
              <a:t>, familien har brug for, så vores kunder kan spare tid i hverdagen og samle deres køb </a:t>
            </a:r>
            <a:r>
              <a:rPr lang="da-DK" sz="1200" spc="-20" dirty="0" err="1">
                <a:solidFill>
                  <a:srgbClr val="D9181F"/>
                </a:solidFill>
                <a:latin typeface="+mj-lt"/>
              </a:rPr>
              <a:t>ét</a:t>
            </a:r>
            <a:r>
              <a:rPr lang="da-DK" sz="1200" spc="-20" dirty="0">
                <a:solidFill>
                  <a:srgbClr val="D9181F"/>
                </a:solidFill>
                <a:latin typeface="+mj-lt"/>
              </a:rPr>
              <a:t> sted. Det gælder for varegrupperne Køkken, Bolig, Legetøj, Tekstil og de varer, der efterspørges lokalt. </a:t>
            </a:r>
          </a:p>
          <a:p>
            <a:pPr algn="ctr"/>
            <a:endParaRPr lang="da-DK" sz="1200" spc="-20" dirty="0">
              <a:solidFill>
                <a:srgbClr val="D9181F"/>
              </a:solidFill>
              <a:latin typeface="+mj-lt"/>
            </a:endParaRPr>
          </a:p>
          <a:p>
            <a:pPr algn="ctr"/>
            <a:r>
              <a:rPr lang="da-DK" sz="1200" spc="-20" dirty="0">
                <a:solidFill>
                  <a:srgbClr val="D9181F"/>
                </a:solidFill>
                <a:latin typeface="+mj-lt"/>
              </a:rPr>
              <a:t>På samme måde gør vi med Scan &amp; Betal indkøbsoplevelsen mere strømlinet.</a:t>
            </a:r>
          </a:p>
        </p:txBody>
      </p:sp>
      <p:sp>
        <p:nvSpPr>
          <p:cNvPr id="14" name="Content Placeholder 4">
            <a:extLst>
              <a:ext uri="{FF2B5EF4-FFF2-40B4-BE49-F238E27FC236}">
                <a16:creationId xmlns:a16="http://schemas.microsoft.com/office/drawing/2014/main" id="{AA04204A-0F3F-0742-8946-E0AD8C19C188}"/>
              </a:ext>
            </a:extLst>
          </p:cNvPr>
          <p:cNvSpPr txBox="1">
            <a:spLocks/>
          </p:cNvSpPr>
          <p:nvPr/>
        </p:nvSpPr>
        <p:spPr>
          <a:xfrm>
            <a:off x="6731053" y="1660359"/>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kæmper</a:t>
            </a:r>
            <a:r>
              <a:rPr lang="en-GB" sz="2800" b="1">
                <a:solidFill>
                  <a:srgbClr val="C00000"/>
                </a:solidFill>
              </a:rPr>
              <a:t> for at </a:t>
            </a:r>
            <a:r>
              <a:rPr lang="en-GB" sz="2800" b="1" err="1">
                <a:solidFill>
                  <a:srgbClr val="C00000"/>
                </a:solidFill>
              </a:rPr>
              <a:t>danskerne</a:t>
            </a:r>
            <a:r>
              <a:rPr lang="en-GB" sz="2800" b="1">
                <a:solidFill>
                  <a:srgbClr val="C00000"/>
                </a:solidFill>
              </a:rPr>
              <a:t> </a:t>
            </a:r>
            <a:r>
              <a:rPr lang="en-GB" sz="2800" b="1" err="1">
                <a:solidFill>
                  <a:srgbClr val="C00000"/>
                </a:solidFill>
              </a:rPr>
              <a:t>kan</a:t>
            </a:r>
            <a:r>
              <a:rPr lang="en-GB" sz="2800" b="1">
                <a:solidFill>
                  <a:srgbClr val="C00000"/>
                </a:solidFill>
              </a:rPr>
              <a:t> spare </a:t>
            </a:r>
            <a:r>
              <a:rPr lang="en-GB" sz="2800" b="1" err="1">
                <a:solidFill>
                  <a:srgbClr val="C00000"/>
                </a:solidFill>
              </a:rPr>
              <a:t>tid</a:t>
            </a:r>
            <a:r>
              <a:rPr lang="en-GB" sz="2800" b="1">
                <a:solidFill>
                  <a:srgbClr val="C00000"/>
                </a:solidFill>
              </a:rPr>
              <a:t> </a:t>
            </a:r>
            <a:r>
              <a:rPr lang="en-GB" sz="2800" b="1" err="1">
                <a:solidFill>
                  <a:srgbClr val="C00000"/>
                </a:solidFill>
              </a:rPr>
              <a:t>i</a:t>
            </a:r>
            <a:r>
              <a:rPr lang="en-GB" sz="2800" b="1">
                <a:solidFill>
                  <a:srgbClr val="C00000"/>
                </a:solidFill>
              </a:rPr>
              <a:t> </a:t>
            </a:r>
            <a:r>
              <a:rPr lang="en-GB" sz="2800" b="1" err="1">
                <a:solidFill>
                  <a:srgbClr val="C00000"/>
                </a:solidFill>
              </a:rPr>
              <a:t>hverdagen</a:t>
            </a:r>
            <a:r>
              <a:rPr lang="en-GB" sz="2800" b="1">
                <a:solidFill>
                  <a:srgbClr val="C00000"/>
                </a:solidFill>
              </a:rPr>
              <a:t> </a:t>
            </a:r>
          </a:p>
        </p:txBody>
      </p:sp>
      <p:sp>
        <p:nvSpPr>
          <p:cNvPr id="13" name="Rectangle 12">
            <a:extLst>
              <a:ext uri="{FF2B5EF4-FFF2-40B4-BE49-F238E27FC236}">
                <a16:creationId xmlns:a16="http://schemas.microsoft.com/office/drawing/2014/main" id="{A8E8A10E-4AF2-714E-BD2F-E62A6B17A028}"/>
              </a:ext>
            </a:extLst>
          </p:cNvPr>
          <p:cNvSpPr/>
          <p:nvPr/>
        </p:nvSpPr>
        <p:spPr>
          <a:xfrm>
            <a:off x="6504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5" name="Picture 14">
            <a:extLst>
              <a:ext uri="{FF2B5EF4-FFF2-40B4-BE49-F238E27FC236}">
                <a16:creationId xmlns:a16="http://schemas.microsoft.com/office/drawing/2014/main" id="{4582F4CC-A951-4247-8D4F-8C801594FF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9906" y="564680"/>
            <a:ext cx="1068188" cy="486407"/>
          </a:xfrm>
          <a:prstGeom prst="rect">
            <a:avLst/>
          </a:prstGeom>
        </p:spPr>
      </p:pic>
    </p:spTree>
    <p:extLst>
      <p:ext uri="{BB962C8B-B14F-4D97-AF65-F5344CB8AC3E}">
        <p14:creationId xmlns:p14="http://schemas.microsoft.com/office/powerpoint/2010/main" val="454032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2A251A-997F-3248-BF52-E55971C0E326}"/>
              </a:ext>
            </a:extLst>
          </p:cNvPr>
          <p:cNvSpPr/>
          <p:nvPr/>
        </p:nvSpPr>
        <p:spPr>
          <a:xfrm>
            <a:off x="0" y="0"/>
            <a:ext cx="6096001" cy="6896100"/>
          </a:xfrm>
          <a:prstGeom prst="rect">
            <a:avLst/>
          </a:prstGeom>
          <a:solidFill>
            <a:srgbClr val="FFF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7" name="Picture 6">
            <a:extLst>
              <a:ext uri="{FF2B5EF4-FFF2-40B4-BE49-F238E27FC236}">
                <a16:creationId xmlns:a16="http://schemas.microsoft.com/office/drawing/2014/main" id="{577EA1A6-87A6-2C43-B281-EF0B410CE915}"/>
              </a:ext>
            </a:extLst>
          </p:cNvPr>
          <p:cNvPicPr>
            <a:picLocks noChangeAspect="1"/>
          </p:cNvPicPr>
          <p:nvPr/>
        </p:nvPicPr>
        <p:blipFill>
          <a:blip r:embed="rId3"/>
          <a:srcRect/>
          <a:stretch/>
        </p:blipFill>
        <p:spPr>
          <a:xfrm>
            <a:off x="6096970" y="0"/>
            <a:ext cx="6096000" cy="6896100"/>
          </a:xfrm>
          <a:prstGeom prst="rect">
            <a:avLst/>
          </a:prstGeom>
        </p:spPr>
      </p:pic>
      <p:sp>
        <p:nvSpPr>
          <p:cNvPr id="23" name="Rectangle 22">
            <a:extLst>
              <a:ext uri="{FF2B5EF4-FFF2-40B4-BE49-F238E27FC236}">
                <a16:creationId xmlns:a16="http://schemas.microsoft.com/office/drawing/2014/main" id="{1AD0BB08-A61F-484C-9853-C410C3FF57E4}"/>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5" name="Picture 24">
            <a:extLst>
              <a:ext uri="{FF2B5EF4-FFF2-40B4-BE49-F238E27FC236}">
                <a16:creationId xmlns:a16="http://schemas.microsoft.com/office/drawing/2014/main" id="{F4635380-F4C4-0E43-849C-B37D6C4593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3906" y="564680"/>
            <a:ext cx="1068188" cy="486407"/>
          </a:xfrm>
          <a:prstGeom prst="rect">
            <a:avLst/>
          </a:prstGeom>
        </p:spPr>
      </p:pic>
      <p:sp>
        <p:nvSpPr>
          <p:cNvPr id="28" name="TextBox 27">
            <a:extLst>
              <a:ext uri="{FF2B5EF4-FFF2-40B4-BE49-F238E27FC236}">
                <a16:creationId xmlns:a16="http://schemas.microsoft.com/office/drawing/2014/main" id="{EE3A47CE-F4D9-374A-B9EC-186385B60209}"/>
              </a:ext>
            </a:extLst>
          </p:cNvPr>
          <p:cNvSpPr txBox="1"/>
          <p:nvPr/>
        </p:nvSpPr>
        <p:spPr>
          <a:xfrm>
            <a:off x="774305" y="3242351"/>
            <a:ext cx="4675354" cy="1938992"/>
          </a:xfrm>
          <a:prstGeom prst="rect">
            <a:avLst/>
          </a:prstGeom>
          <a:noFill/>
        </p:spPr>
        <p:txBody>
          <a:bodyPr wrap="square">
            <a:spAutoFit/>
          </a:bodyPr>
          <a:lstStyle/>
          <a:p>
            <a:pPr algn="ctr"/>
            <a:r>
              <a:rPr lang="da-DK" sz="1200" spc="-20" dirty="0">
                <a:solidFill>
                  <a:srgbClr val="D9181F"/>
                </a:solidFill>
                <a:latin typeface="+mj-lt"/>
              </a:rPr>
              <a:t>Med udgangspunkt i det brede sortiment i </a:t>
            </a:r>
            <a:r>
              <a:rPr lang="da-DK" sz="1200" spc="-20" dirty="0" err="1">
                <a:solidFill>
                  <a:srgbClr val="D9181F"/>
                </a:solidFill>
                <a:latin typeface="+mj-lt"/>
              </a:rPr>
              <a:t>MadCooperativet</a:t>
            </a:r>
            <a:r>
              <a:rPr lang="da-DK" sz="1200" spc="-20" dirty="0">
                <a:solidFill>
                  <a:srgbClr val="D9181F"/>
                </a:solidFill>
                <a:latin typeface="+mj-lt"/>
              </a:rPr>
              <a:t>, </a:t>
            </a:r>
            <a:r>
              <a:rPr lang="da-DK" sz="1200" spc="-20" dirty="0" err="1">
                <a:solidFill>
                  <a:srgbClr val="D9181F"/>
                </a:solidFill>
                <a:latin typeface="+mj-lt"/>
              </a:rPr>
              <a:t>BrødCooperativet</a:t>
            </a:r>
            <a:r>
              <a:rPr lang="da-DK" sz="1200" spc="-20" dirty="0">
                <a:solidFill>
                  <a:srgbClr val="D9181F"/>
                </a:solidFill>
                <a:latin typeface="+mj-lt"/>
              </a:rPr>
              <a:t> og Frugt &amp; Grønt vil vi skabe et madtempel, hvor kunderne får kompetent faglig rådgivning, inspiration og mad lige til at spise, varme eller tilberede. </a:t>
            </a:r>
          </a:p>
          <a:p>
            <a:pPr algn="ctr"/>
            <a:endParaRPr lang="da-DK" sz="1200" spc="-20" dirty="0">
              <a:solidFill>
                <a:srgbClr val="D9181F"/>
              </a:solidFill>
              <a:latin typeface="+mj-lt"/>
            </a:endParaRPr>
          </a:p>
          <a:p>
            <a:pPr algn="ctr"/>
            <a:r>
              <a:rPr lang="da-DK" sz="1200" spc="-20" dirty="0">
                <a:solidFill>
                  <a:srgbClr val="D9181F"/>
                </a:solidFill>
                <a:latin typeface="+mj-lt"/>
              </a:rPr>
              <a:t>Vi tilbyder også klimavenlige og sunde alternativer til traditionelle madvarer og måltidsløsninger, ligesom vi har et stort udvalg af allergi- og miljøvenlige varer inden for husholdning og personlig pleje. </a:t>
            </a:r>
          </a:p>
        </p:txBody>
      </p:sp>
      <p:sp>
        <p:nvSpPr>
          <p:cNvPr id="31" name="TextBox 30">
            <a:extLst>
              <a:ext uri="{FF2B5EF4-FFF2-40B4-BE49-F238E27FC236}">
                <a16:creationId xmlns:a16="http://schemas.microsoft.com/office/drawing/2014/main" id="{6E742E3A-B874-0344-AC27-078A95DED3CA}"/>
              </a:ext>
            </a:extLst>
          </p:cNvPr>
          <p:cNvSpPr txBox="1"/>
          <p:nvPr/>
        </p:nvSpPr>
        <p:spPr>
          <a:xfrm>
            <a:off x="442913" y="2039085"/>
            <a:ext cx="5235735" cy="1292662"/>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br>
              <a:rPr lang="en-GB" sz="2800" b="1">
                <a:solidFill>
                  <a:srgbClr val="C00000"/>
                </a:solidFill>
                <a:latin typeface="+mj-lt"/>
              </a:rPr>
            </a:br>
            <a:r>
              <a:rPr lang="en-GB" sz="2800" b="1" err="1">
                <a:solidFill>
                  <a:srgbClr val="C00000"/>
                </a:solidFill>
                <a:latin typeface="+mj-lt"/>
              </a:rPr>
              <a:t>kvalitet</a:t>
            </a:r>
            <a:r>
              <a:rPr lang="en-GB" sz="2800" b="1">
                <a:solidFill>
                  <a:srgbClr val="C00000"/>
                </a:solidFill>
                <a:latin typeface="+mj-lt"/>
              </a:rPr>
              <a:t> </a:t>
            </a:r>
            <a:r>
              <a:rPr lang="en-GB" sz="2800" b="1" err="1">
                <a:solidFill>
                  <a:srgbClr val="C00000"/>
                </a:solidFill>
                <a:latin typeface="+mj-lt"/>
              </a:rPr>
              <a:t>og</a:t>
            </a:r>
            <a:r>
              <a:rPr lang="en-GB" sz="2800" b="1">
                <a:solidFill>
                  <a:srgbClr val="C00000"/>
                </a:solidFill>
                <a:latin typeface="+mj-lt"/>
              </a:rPr>
              <a:t> </a:t>
            </a:r>
            <a:r>
              <a:rPr lang="en-GB" sz="2800" b="1" err="1">
                <a:solidFill>
                  <a:srgbClr val="C00000"/>
                </a:solidFill>
                <a:latin typeface="+mj-lt"/>
              </a:rPr>
              <a:t>bedre</a:t>
            </a:r>
            <a:r>
              <a:rPr lang="en-GB" sz="2800" b="1">
                <a:solidFill>
                  <a:srgbClr val="C00000"/>
                </a:solidFill>
                <a:latin typeface="+mj-lt"/>
              </a:rPr>
              <a:t> mad</a:t>
            </a:r>
          </a:p>
          <a:p>
            <a:pPr algn="ctr">
              <a:defRPr/>
            </a:pPr>
            <a:endParaRPr lang="en-GB" sz="2800" b="1">
              <a:solidFill>
                <a:srgbClr val="C00000"/>
              </a:solidFill>
              <a:latin typeface="+mj-lt"/>
            </a:endParaRPr>
          </a:p>
        </p:txBody>
      </p:sp>
    </p:spTree>
    <p:extLst>
      <p:ext uri="{BB962C8B-B14F-4D97-AF65-F5344CB8AC3E}">
        <p14:creationId xmlns:p14="http://schemas.microsoft.com/office/powerpoint/2010/main" val="3989617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2A251A-997F-3248-BF52-E55971C0E326}"/>
              </a:ext>
            </a:extLst>
          </p:cNvPr>
          <p:cNvSpPr/>
          <p:nvPr/>
        </p:nvSpPr>
        <p:spPr>
          <a:xfrm>
            <a:off x="6095999" y="0"/>
            <a:ext cx="6096001" cy="6896100"/>
          </a:xfrm>
          <a:prstGeom prst="rect">
            <a:avLst/>
          </a:prstGeom>
          <a:solidFill>
            <a:srgbClr val="FFF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a:extLst>
              <a:ext uri="{FF2B5EF4-FFF2-40B4-BE49-F238E27FC236}">
                <a16:creationId xmlns:a16="http://schemas.microsoft.com/office/drawing/2014/main" id="{131632FB-3532-AA46-A5F0-F80BF57497B8}"/>
              </a:ext>
            </a:extLst>
          </p:cNvPr>
          <p:cNvPicPr>
            <a:picLocks noChangeAspect="1"/>
          </p:cNvPicPr>
          <p:nvPr/>
        </p:nvPicPr>
        <p:blipFill>
          <a:blip r:embed="rId3"/>
          <a:srcRect/>
          <a:stretch/>
        </p:blipFill>
        <p:spPr>
          <a:xfrm>
            <a:off x="2032" y="0"/>
            <a:ext cx="6080027" cy="6858000"/>
          </a:xfrm>
          <a:prstGeom prst="rect">
            <a:avLst/>
          </a:prstGeom>
        </p:spPr>
      </p:pic>
      <p:pic>
        <p:nvPicPr>
          <p:cNvPr id="15" name="Picture 14">
            <a:extLst>
              <a:ext uri="{FF2B5EF4-FFF2-40B4-BE49-F238E27FC236}">
                <a16:creationId xmlns:a16="http://schemas.microsoft.com/office/drawing/2014/main" id="{27BAF46F-C922-5540-963E-C71E3EA969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09906" y="564680"/>
            <a:ext cx="1068188" cy="486407"/>
          </a:xfrm>
          <a:prstGeom prst="rect">
            <a:avLst/>
          </a:prstGeom>
        </p:spPr>
      </p:pic>
      <p:sp>
        <p:nvSpPr>
          <p:cNvPr id="17" name="Rectangle 16">
            <a:extLst>
              <a:ext uri="{FF2B5EF4-FFF2-40B4-BE49-F238E27FC236}">
                <a16:creationId xmlns:a16="http://schemas.microsoft.com/office/drawing/2014/main" id="{144E2239-8E49-EB45-A839-A0ABD0E0A33F}"/>
              </a:ext>
            </a:extLst>
          </p:cNvPr>
          <p:cNvSpPr/>
          <p:nvPr/>
        </p:nvSpPr>
        <p:spPr>
          <a:xfrm>
            <a:off x="6569079" y="385011"/>
            <a:ext cx="5133332" cy="608797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8" name="TextBox 17">
            <a:extLst>
              <a:ext uri="{FF2B5EF4-FFF2-40B4-BE49-F238E27FC236}">
                <a16:creationId xmlns:a16="http://schemas.microsoft.com/office/drawing/2014/main" id="{B2A3CFE1-6340-094A-B443-A4AB5C4CC96A}"/>
              </a:ext>
            </a:extLst>
          </p:cNvPr>
          <p:cNvSpPr txBox="1"/>
          <p:nvPr/>
        </p:nvSpPr>
        <p:spPr>
          <a:xfrm>
            <a:off x="6569080" y="1759538"/>
            <a:ext cx="5133332" cy="1292662"/>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p>
          <a:p>
            <a:pPr algn="ctr">
              <a:defRPr/>
            </a:pPr>
            <a:r>
              <a:rPr lang="en-GB" sz="2800" b="1">
                <a:solidFill>
                  <a:srgbClr val="C00000"/>
                </a:solidFill>
                <a:latin typeface="+mj-lt"/>
              </a:rPr>
              <a:t>at </a:t>
            </a:r>
            <a:r>
              <a:rPr lang="en-GB" sz="2800" b="1" err="1">
                <a:solidFill>
                  <a:srgbClr val="C00000"/>
                </a:solidFill>
                <a:latin typeface="+mj-lt"/>
              </a:rPr>
              <a:t>gøre</a:t>
            </a:r>
            <a:r>
              <a:rPr lang="en-GB" sz="2800" b="1">
                <a:solidFill>
                  <a:srgbClr val="C00000"/>
                </a:solidFill>
                <a:latin typeface="+mj-lt"/>
              </a:rPr>
              <a:t> </a:t>
            </a:r>
            <a:r>
              <a:rPr lang="en-GB" sz="2800" b="1" err="1">
                <a:solidFill>
                  <a:srgbClr val="C00000"/>
                </a:solidFill>
                <a:latin typeface="+mj-lt"/>
              </a:rPr>
              <a:t>en</a:t>
            </a:r>
            <a:r>
              <a:rPr lang="en-GB" sz="2800" b="1">
                <a:solidFill>
                  <a:srgbClr val="C00000"/>
                </a:solidFill>
                <a:latin typeface="+mj-lt"/>
              </a:rPr>
              <a:t> </a:t>
            </a:r>
          </a:p>
          <a:p>
            <a:pPr algn="ctr">
              <a:defRPr/>
            </a:pPr>
            <a:r>
              <a:rPr lang="en-GB" sz="2800" b="1" err="1">
                <a:solidFill>
                  <a:srgbClr val="C00000"/>
                </a:solidFill>
                <a:latin typeface="+mj-lt"/>
              </a:rPr>
              <a:t>forskel</a:t>
            </a:r>
            <a:r>
              <a:rPr lang="en-GB" sz="2800" b="1">
                <a:solidFill>
                  <a:srgbClr val="C00000"/>
                </a:solidFill>
                <a:latin typeface="+mj-lt"/>
              </a:rPr>
              <a:t> </a:t>
            </a:r>
            <a:r>
              <a:rPr lang="en-GB" sz="2800" b="1" err="1">
                <a:solidFill>
                  <a:srgbClr val="C00000"/>
                </a:solidFill>
                <a:latin typeface="+mj-lt"/>
              </a:rPr>
              <a:t>lokalt</a:t>
            </a:r>
            <a:endParaRPr lang="en-GB" sz="2800" b="1">
              <a:solidFill>
                <a:srgbClr val="C00000"/>
              </a:solidFill>
              <a:latin typeface="+mj-lt"/>
            </a:endParaRPr>
          </a:p>
        </p:txBody>
      </p:sp>
      <p:sp>
        <p:nvSpPr>
          <p:cNvPr id="19" name="TextBox 18">
            <a:extLst>
              <a:ext uri="{FF2B5EF4-FFF2-40B4-BE49-F238E27FC236}">
                <a16:creationId xmlns:a16="http://schemas.microsoft.com/office/drawing/2014/main" id="{3C6D6A8D-F2BF-504A-97CF-626C03F96D05}"/>
              </a:ext>
            </a:extLst>
          </p:cNvPr>
          <p:cNvSpPr txBox="1"/>
          <p:nvPr/>
        </p:nvSpPr>
        <p:spPr>
          <a:xfrm>
            <a:off x="6828183" y="3337078"/>
            <a:ext cx="4601818" cy="2123658"/>
          </a:xfrm>
          <a:prstGeom prst="rect">
            <a:avLst/>
          </a:prstGeom>
          <a:noFill/>
        </p:spPr>
        <p:txBody>
          <a:bodyPr wrap="square">
            <a:spAutoFit/>
          </a:bodyPr>
          <a:lstStyle/>
          <a:p>
            <a:pPr lvl="0" algn="ctr"/>
            <a:r>
              <a:rPr lang="da-DK" sz="1200" spc="-20" dirty="0">
                <a:solidFill>
                  <a:srgbClr val="D9181F"/>
                </a:solidFill>
                <a:latin typeface="+mj-lt"/>
              </a:rPr>
              <a:t>Vores sortiment inden for både </a:t>
            </a:r>
            <a:r>
              <a:rPr lang="da-DK" sz="1200" spc="-20" dirty="0" err="1">
                <a:solidFill>
                  <a:srgbClr val="D9181F"/>
                </a:solidFill>
                <a:latin typeface="+mj-lt"/>
              </a:rPr>
              <a:t>food</a:t>
            </a:r>
            <a:r>
              <a:rPr lang="da-DK" sz="1200" spc="-20" dirty="0">
                <a:solidFill>
                  <a:srgbClr val="D9181F"/>
                </a:solidFill>
                <a:latin typeface="+mj-lt"/>
              </a:rPr>
              <a:t> og nonfood opfylder de individuelle lokale behov, og vi har et stort udvalg af lokalt producerede fødevarer. </a:t>
            </a:r>
          </a:p>
          <a:p>
            <a:pPr lvl="0" algn="ctr"/>
            <a:endParaRPr lang="da-DK" sz="1200" spc="-20" dirty="0">
              <a:solidFill>
                <a:srgbClr val="D9181F"/>
              </a:solidFill>
              <a:latin typeface="+mj-lt"/>
            </a:endParaRPr>
          </a:p>
          <a:p>
            <a:pPr lvl="0" algn="ctr"/>
            <a:r>
              <a:rPr lang="da-DK" sz="1200" spc="-20" dirty="0">
                <a:solidFill>
                  <a:srgbClr val="D9181F"/>
                </a:solidFill>
                <a:latin typeface="+mj-lt"/>
              </a:rPr>
              <a:t>Derudover opbygger vi sympati i lokalområdet gennem lokalt forankrede tiltag, som f.eks. ‘De Gode Naboer’, der har hjulpet lokale butikker under </a:t>
            </a:r>
            <a:r>
              <a:rPr lang="da-DK" sz="1200" spc="-20" dirty="0" err="1">
                <a:solidFill>
                  <a:srgbClr val="D9181F"/>
                </a:solidFill>
                <a:latin typeface="+mj-lt"/>
              </a:rPr>
              <a:t>corona</a:t>
            </a:r>
            <a:r>
              <a:rPr lang="da-DK" sz="1200" spc="-20" dirty="0">
                <a:solidFill>
                  <a:srgbClr val="D9181F"/>
                </a:solidFill>
                <a:latin typeface="+mj-lt"/>
              </a:rPr>
              <a:t> pandemien. </a:t>
            </a:r>
          </a:p>
          <a:p>
            <a:pPr lvl="0" algn="ctr"/>
            <a:endParaRPr lang="da-DK" sz="1200" spc="-20" dirty="0">
              <a:solidFill>
                <a:srgbClr val="D9181F"/>
              </a:solidFill>
              <a:latin typeface="+mj-lt"/>
            </a:endParaRPr>
          </a:p>
          <a:p>
            <a:pPr lvl="0" algn="ctr"/>
            <a:r>
              <a:rPr lang="da-DK" sz="1200" spc="-20" dirty="0">
                <a:solidFill>
                  <a:srgbClr val="D9181F"/>
                </a:solidFill>
                <a:latin typeface="+mj-lt"/>
              </a:rPr>
              <a:t>Men frem for alt har vi 7.000 engagerede medarbejdere, der leverer Danmarks bedste service og driver butikken gennem lokalt ejerskab. </a:t>
            </a:r>
          </a:p>
        </p:txBody>
      </p:sp>
    </p:spTree>
    <p:extLst>
      <p:ext uri="{BB962C8B-B14F-4D97-AF65-F5344CB8AC3E}">
        <p14:creationId xmlns:p14="http://schemas.microsoft.com/office/powerpoint/2010/main" val="3501748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6CA0E-F106-5C4D-9FB9-E856795D05BD}"/>
              </a:ext>
            </a:extLst>
          </p:cNvPr>
          <p:cNvSpPr/>
          <p:nvPr/>
        </p:nvSpPr>
        <p:spPr>
          <a:xfrm>
            <a:off x="0" y="0"/>
            <a:ext cx="11751013" cy="6880036"/>
          </a:xfrm>
          <a:prstGeom prst="rect">
            <a:avLst/>
          </a:prstGeom>
          <a:solidFill>
            <a:srgbClr val="EC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A03CB09A-737D-7445-A001-2DC05412A07E}"/>
              </a:ext>
            </a:extLst>
          </p:cNvPr>
          <p:cNvPicPr>
            <a:picLocks noChangeAspect="1"/>
          </p:cNvPicPr>
          <p:nvPr/>
        </p:nvPicPr>
        <p:blipFill>
          <a:blip r:embed="rId3"/>
          <a:srcRect l="128" r="128"/>
          <a:stretch/>
        </p:blipFill>
        <p:spPr>
          <a:xfrm>
            <a:off x="6096000" y="-22036"/>
            <a:ext cx="6096000" cy="6880036"/>
          </a:xfrm>
          <a:prstGeom prst="rect">
            <a:avLst/>
          </a:prstGeom>
        </p:spPr>
      </p:pic>
      <p:sp>
        <p:nvSpPr>
          <p:cNvPr id="10" name="Rectangle 9">
            <a:extLst>
              <a:ext uri="{FF2B5EF4-FFF2-40B4-BE49-F238E27FC236}">
                <a16:creationId xmlns:a16="http://schemas.microsoft.com/office/drawing/2014/main" id="{EC72C530-83FF-3541-A92C-AEA956AC96EE}"/>
              </a:ext>
            </a:extLst>
          </p:cNvPr>
          <p:cNvSpPr/>
          <p:nvPr/>
        </p:nvSpPr>
        <p:spPr>
          <a:xfrm>
            <a:off x="402771" y="840259"/>
            <a:ext cx="5279572" cy="5632729"/>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Picture 10">
            <a:extLst>
              <a:ext uri="{FF2B5EF4-FFF2-40B4-BE49-F238E27FC236}">
                <a16:creationId xmlns:a16="http://schemas.microsoft.com/office/drawing/2014/main" id="{2D1C4B74-6DCE-0548-B84B-2646C388BB60}"/>
              </a:ext>
            </a:extLst>
          </p:cNvPr>
          <p:cNvPicPr>
            <a:picLocks noChangeAspect="1"/>
          </p:cNvPicPr>
          <p:nvPr/>
        </p:nvPicPr>
        <p:blipFill>
          <a:blip r:embed="rId4"/>
          <a:srcRect/>
          <a:stretch/>
        </p:blipFill>
        <p:spPr>
          <a:xfrm>
            <a:off x="1714156" y="368770"/>
            <a:ext cx="2667689" cy="1236838"/>
          </a:xfrm>
          <a:prstGeom prst="rect">
            <a:avLst/>
          </a:prstGeom>
        </p:spPr>
      </p:pic>
      <p:sp>
        <p:nvSpPr>
          <p:cNvPr id="12" name="Content Placeholder 4">
            <a:extLst>
              <a:ext uri="{FF2B5EF4-FFF2-40B4-BE49-F238E27FC236}">
                <a16:creationId xmlns:a16="http://schemas.microsoft.com/office/drawing/2014/main" id="{4587E37A-1CFC-024F-AECC-52E688F92725}"/>
              </a:ext>
            </a:extLst>
          </p:cNvPr>
          <p:cNvSpPr txBox="1">
            <a:spLocks/>
          </p:cNvSpPr>
          <p:nvPr/>
        </p:nvSpPr>
        <p:spPr>
          <a:xfrm>
            <a:off x="610719" y="2644156"/>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vil</a:t>
            </a:r>
            <a:r>
              <a:rPr lang="en-GB" sz="2800" b="1">
                <a:solidFill>
                  <a:srgbClr val="C00000"/>
                </a:solidFill>
              </a:rPr>
              <a:t> </a:t>
            </a:r>
            <a:r>
              <a:rPr lang="en-GB" sz="2800" b="1" err="1">
                <a:solidFill>
                  <a:srgbClr val="C00000"/>
                </a:solidFill>
              </a:rPr>
              <a:t>være</a:t>
            </a:r>
            <a:r>
              <a:rPr lang="en-GB" sz="2800" b="1">
                <a:solidFill>
                  <a:srgbClr val="C00000"/>
                </a:solidFill>
              </a:rPr>
              <a:t> </a:t>
            </a:r>
            <a:br>
              <a:rPr lang="en-GB" sz="2800" b="1">
                <a:solidFill>
                  <a:srgbClr val="C00000"/>
                </a:solidFill>
              </a:rPr>
            </a:br>
            <a:r>
              <a:rPr lang="en-GB" sz="2800" b="1" err="1">
                <a:solidFill>
                  <a:srgbClr val="C00000"/>
                </a:solidFill>
              </a:rPr>
              <a:t>Danmarks</a:t>
            </a:r>
            <a:r>
              <a:rPr lang="en-GB" sz="2800" b="1">
                <a:solidFill>
                  <a:srgbClr val="C00000"/>
                </a:solidFill>
              </a:rPr>
              <a:t> </a:t>
            </a:r>
            <a:r>
              <a:rPr lang="en-GB" sz="2800" b="1" err="1">
                <a:solidFill>
                  <a:srgbClr val="C00000"/>
                </a:solidFill>
              </a:rPr>
              <a:t>bedste</a:t>
            </a:r>
            <a:r>
              <a:rPr lang="en-GB" sz="2800" b="1">
                <a:solidFill>
                  <a:srgbClr val="C00000"/>
                </a:solidFill>
              </a:rPr>
              <a:t> </a:t>
            </a:r>
            <a:r>
              <a:rPr lang="en-GB" sz="2800" b="1" err="1">
                <a:solidFill>
                  <a:srgbClr val="C00000"/>
                </a:solidFill>
              </a:rPr>
              <a:t>kvalitetssupermarked</a:t>
            </a:r>
            <a:r>
              <a:rPr lang="en-GB" sz="2800" b="1">
                <a:solidFill>
                  <a:srgbClr val="C00000"/>
                </a:solidFill>
              </a:rPr>
              <a:t> med </a:t>
            </a:r>
            <a:r>
              <a:rPr lang="en-GB" sz="2800" b="1" err="1">
                <a:solidFill>
                  <a:srgbClr val="C00000"/>
                </a:solidFill>
              </a:rPr>
              <a:t>oplevelser</a:t>
            </a:r>
            <a:r>
              <a:rPr lang="en-GB" sz="2800" b="1">
                <a:solidFill>
                  <a:srgbClr val="C00000"/>
                </a:solidFill>
              </a:rPr>
              <a:t>, der </a:t>
            </a:r>
            <a:r>
              <a:rPr lang="en-GB" sz="2800" b="1" err="1">
                <a:solidFill>
                  <a:srgbClr val="C00000"/>
                </a:solidFill>
              </a:rPr>
              <a:t>smager</a:t>
            </a:r>
            <a:r>
              <a:rPr lang="en-GB" sz="2800" b="1">
                <a:solidFill>
                  <a:srgbClr val="C00000"/>
                </a:solidFill>
              </a:rPr>
              <a:t> </a:t>
            </a:r>
            <a:r>
              <a:rPr lang="en-GB" sz="2800" b="1" err="1">
                <a:solidFill>
                  <a:srgbClr val="C00000"/>
                </a:solidFill>
              </a:rPr>
              <a:t>af</a:t>
            </a:r>
            <a:r>
              <a:rPr lang="en-GB" sz="2800" b="1">
                <a:solidFill>
                  <a:srgbClr val="C00000"/>
                </a:solidFill>
              </a:rPr>
              <a:t> mere, end </a:t>
            </a:r>
            <a:br>
              <a:rPr lang="en-GB" sz="2800" b="1">
                <a:solidFill>
                  <a:srgbClr val="C00000"/>
                </a:solidFill>
              </a:rPr>
            </a:br>
            <a:r>
              <a:rPr lang="en-GB" sz="2800" b="1">
                <a:solidFill>
                  <a:srgbClr val="C00000"/>
                </a:solidFill>
              </a:rPr>
              <a:t>de </a:t>
            </a:r>
            <a:r>
              <a:rPr lang="en-GB" sz="2800" b="1" err="1">
                <a:solidFill>
                  <a:srgbClr val="C00000"/>
                </a:solidFill>
              </a:rPr>
              <a:t>koster</a:t>
            </a:r>
            <a:r>
              <a:rPr lang="en-GB" sz="2800" b="1">
                <a:solidFill>
                  <a:srgbClr val="C00000"/>
                </a:solidFill>
              </a:rPr>
              <a:t>”</a:t>
            </a:r>
          </a:p>
        </p:txBody>
      </p:sp>
      <p:sp>
        <p:nvSpPr>
          <p:cNvPr id="13" name="Pladsholder til indhold 5">
            <a:extLst>
              <a:ext uri="{FF2B5EF4-FFF2-40B4-BE49-F238E27FC236}">
                <a16:creationId xmlns:a16="http://schemas.microsoft.com/office/drawing/2014/main" id="{F8994824-8732-4442-9507-C96A181E6183}"/>
              </a:ext>
            </a:extLst>
          </p:cNvPr>
          <p:cNvSpPr txBox="1">
            <a:spLocks/>
          </p:cNvSpPr>
          <p:nvPr/>
        </p:nvSpPr>
        <p:spPr>
          <a:xfrm>
            <a:off x="1415048" y="2147974"/>
            <a:ext cx="3217239"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da-DK" sz="1400" b="1">
                <a:solidFill>
                  <a:srgbClr val="C0252E"/>
                </a:solidFill>
              </a:rPr>
              <a:t>Mission</a:t>
            </a:r>
          </a:p>
        </p:txBody>
      </p:sp>
    </p:spTree>
    <p:extLst>
      <p:ext uri="{BB962C8B-B14F-4D97-AF65-F5344CB8AC3E}">
        <p14:creationId xmlns:p14="http://schemas.microsoft.com/office/powerpoint/2010/main" val="2560455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6A746F-E436-264B-A716-254F510259B5}"/>
              </a:ext>
            </a:extLst>
          </p:cNvPr>
          <p:cNvSpPr/>
          <p:nvPr/>
        </p:nvSpPr>
        <p:spPr>
          <a:xfrm>
            <a:off x="0" y="0"/>
            <a:ext cx="12192000" cy="6880036"/>
          </a:xfrm>
          <a:prstGeom prst="rect">
            <a:avLst/>
          </a:prstGeom>
          <a:solidFill>
            <a:srgbClr val="EC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ectangle 24">
            <a:extLst>
              <a:ext uri="{FF2B5EF4-FFF2-40B4-BE49-F238E27FC236}">
                <a16:creationId xmlns:a16="http://schemas.microsoft.com/office/drawing/2014/main" id="{830DF3E0-D051-5442-AE9F-CB4938285D55}"/>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Rectangle 23">
            <a:extLst>
              <a:ext uri="{FF2B5EF4-FFF2-40B4-BE49-F238E27FC236}">
                <a16:creationId xmlns:a16="http://schemas.microsoft.com/office/drawing/2014/main" id="{E0259861-6401-6949-A9CF-A41A950F5EAE}"/>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7" name="Picture 26" descr="A picture containing text, person, holding&#10;&#10;Description automatically generated">
            <a:extLst>
              <a:ext uri="{FF2B5EF4-FFF2-40B4-BE49-F238E27FC236}">
                <a16:creationId xmlns:a16="http://schemas.microsoft.com/office/drawing/2014/main" id="{6D5A25BC-7A28-884E-8789-19C1614FFA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33" y="1884759"/>
            <a:ext cx="2032620" cy="1879426"/>
          </a:xfrm>
          <a:prstGeom prst="rect">
            <a:avLst/>
          </a:prstGeom>
        </p:spPr>
      </p:pic>
      <p:pic>
        <p:nvPicPr>
          <p:cNvPr id="28" name="Picture 27" descr="A picture containing person, person&#10;&#10;Description automatically generated">
            <a:extLst>
              <a:ext uri="{FF2B5EF4-FFF2-40B4-BE49-F238E27FC236}">
                <a16:creationId xmlns:a16="http://schemas.microsoft.com/office/drawing/2014/main" id="{FB052CB9-CCDE-0D45-89FA-5A2A12E7A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0761" y="1884759"/>
            <a:ext cx="2032620" cy="1879426"/>
          </a:xfrm>
          <a:prstGeom prst="rect">
            <a:avLst/>
          </a:prstGeom>
        </p:spPr>
      </p:pic>
      <p:pic>
        <p:nvPicPr>
          <p:cNvPr id="29" name="Picture 28" descr="A picture containing person, indoor, people&#10;&#10;Description automatically generated">
            <a:extLst>
              <a:ext uri="{FF2B5EF4-FFF2-40B4-BE49-F238E27FC236}">
                <a16:creationId xmlns:a16="http://schemas.microsoft.com/office/drawing/2014/main" id="{FC893BDE-A07D-C147-8362-CE2DE77463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689" y="1884759"/>
            <a:ext cx="2032620" cy="1879426"/>
          </a:xfrm>
          <a:prstGeom prst="rect">
            <a:avLst/>
          </a:prstGeom>
        </p:spPr>
      </p:pic>
      <p:pic>
        <p:nvPicPr>
          <p:cNvPr id="30" name="Picture 29" descr="A plate of food&#10;&#10;Description automatically generated with medium confidence">
            <a:extLst>
              <a:ext uri="{FF2B5EF4-FFF2-40B4-BE49-F238E27FC236}">
                <a16:creationId xmlns:a16="http://schemas.microsoft.com/office/drawing/2014/main" id="{FE63F82D-892F-724E-9156-B6146589F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8618" y="1884759"/>
            <a:ext cx="2032620" cy="1879426"/>
          </a:xfrm>
          <a:prstGeom prst="rect">
            <a:avLst/>
          </a:prstGeom>
        </p:spPr>
      </p:pic>
      <p:pic>
        <p:nvPicPr>
          <p:cNvPr id="31" name="Picture 30" descr="Two people pushing a shopping cart&#10;&#10;Description automatically generated with low confidence">
            <a:extLst>
              <a:ext uri="{FF2B5EF4-FFF2-40B4-BE49-F238E27FC236}">
                <a16:creationId xmlns:a16="http://schemas.microsoft.com/office/drawing/2014/main" id="{074B7341-FF2D-1C4B-96FA-CF3058FA8E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7547" y="1884759"/>
            <a:ext cx="2032620" cy="1879426"/>
          </a:xfrm>
          <a:prstGeom prst="rect">
            <a:avLst/>
          </a:prstGeom>
        </p:spPr>
      </p:pic>
      <p:sp>
        <p:nvSpPr>
          <p:cNvPr id="32" name="TextBox 31">
            <a:extLst>
              <a:ext uri="{FF2B5EF4-FFF2-40B4-BE49-F238E27FC236}">
                <a16:creationId xmlns:a16="http://schemas.microsoft.com/office/drawing/2014/main" id="{ED856004-0D45-3741-B6F1-963C170CAB71}"/>
              </a:ext>
            </a:extLst>
          </p:cNvPr>
          <p:cNvSpPr txBox="1"/>
          <p:nvPr/>
        </p:nvSpPr>
        <p:spPr>
          <a:xfrm>
            <a:off x="741833" y="3962366"/>
            <a:ext cx="2032620" cy="1231106"/>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give </a:t>
            </a:r>
            <a:r>
              <a:rPr lang="en-GB" sz="1600" b="1" err="1">
                <a:solidFill>
                  <a:srgbClr val="C00000"/>
                </a:solidFill>
                <a:latin typeface="+mj-lt"/>
              </a:rPr>
              <a:t>danskerne</a:t>
            </a:r>
            <a:r>
              <a:rPr lang="en-GB" sz="1600" b="1">
                <a:solidFill>
                  <a:srgbClr val="C00000"/>
                </a:solidFill>
                <a:latin typeface="+mj-lt"/>
              </a:rPr>
              <a:t> </a:t>
            </a:r>
            <a:br>
              <a:rPr lang="en-GB" sz="1600" b="1">
                <a:solidFill>
                  <a:srgbClr val="C00000"/>
                </a:solidFill>
                <a:latin typeface="+mj-lt"/>
              </a:rPr>
            </a:br>
            <a:r>
              <a:rPr lang="en-GB" sz="1600" b="1" err="1">
                <a:solidFill>
                  <a:srgbClr val="C00000"/>
                </a:solidFill>
                <a:latin typeface="+mj-lt"/>
              </a:rPr>
              <a:t>en</a:t>
            </a:r>
            <a:r>
              <a:rPr lang="en-GB" sz="1600" b="1">
                <a:solidFill>
                  <a:srgbClr val="C00000"/>
                </a:solidFill>
                <a:latin typeface="+mj-lt"/>
              </a:rPr>
              <a:t> mere </a:t>
            </a:r>
            <a:r>
              <a:rPr lang="en-GB" sz="1600" b="1" err="1">
                <a:solidFill>
                  <a:srgbClr val="C00000"/>
                </a:solidFill>
                <a:latin typeface="+mj-lt"/>
              </a:rPr>
              <a:t>bære</a:t>
            </a:r>
            <a:r>
              <a:rPr lang="en-GB" sz="1600" b="1">
                <a:solidFill>
                  <a:srgbClr val="C00000"/>
                </a:solidFill>
                <a:latin typeface="+mj-lt"/>
              </a:rPr>
              <a:t>-</a:t>
            </a:r>
            <a:br>
              <a:rPr lang="en-GB" sz="1600" b="1">
                <a:solidFill>
                  <a:srgbClr val="C00000"/>
                </a:solidFill>
                <a:latin typeface="+mj-lt"/>
              </a:rPr>
            </a:br>
            <a:r>
              <a:rPr lang="en-GB" sz="1600" b="1" err="1">
                <a:solidFill>
                  <a:srgbClr val="C00000"/>
                </a:solidFill>
                <a:latin typeface="+mj-lt"/>
              </a:rPr>
              <a:t>dygtig</a:t>
            </a:r>
            <a:r>
              <a:rPr lang="en-GB" sz="1600" b="1">
                <a:solidFill>
                  <a:srgbClr val="C00000"/>
                </a:solidFill>
                <a:latin typeface="+mj-lt"/>
              </a:rPr>
              <a:t> </a:t>
            </a:r>
            <a:r>
              <a:rPr lang="en-GB" sz="1600" b="1" err="1">
                <a:solidFill>
                  <a:srgbClr val="C00000"/>
                </a:solidFill>
                <a:latin typeface="+mj-lt"/>
              </a:rPr>
              <a:t>hverdag</a:t>
            </a:r>
            <a:endParaRPr lang="en-GB" sz="1600" b="1">
              <a:solidFill>
                <a:srgbClr val="C00000"/>
              </a:solidFill>
              <a:latin typeface="+mj-lt"/>
            </a:endParaRPr>
          </a:p>
        </p:txBody>
      </p:sp>
      <p:sp>
        <p:nvSpPr>
          <p:cNvPr id="33" name="TextBox 32">
            <a:extLst>
              <a:ext uri="{FF2B5EF4-FFF2-40B4-BE49-F238E27FC236}">
                <a16:creationId xmlns:a16="http://schemas.microsoft.com/office/drawing/2014/main" id="{2797E7FE-8FA2-2241-A56F-49E38CC59CA1}"/>
              </a:ext>
            </a:extLst>
          </p:cNvPr>
          <p:cNvSpPr txBox="1"/>
          <p:nvPr/>
        </p:nvSpPr>
        <p:spPr>
          <a:xfrm>
            <a:off x="2910761"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err="1">
                <a:solidFill>
                  <a:srgbClr val="C00000"/>
                </a:solidFill>
                <a:latin typeface="+mj-lt"/>
              </a:rPr>
              <a:t>ærlige</a:t>
            </a:r>
            <a:r>
              <a:rPr lang="en-GB" sz="1600" b="1">
                <a:solidFill>
                  <a:srgbClr val="C00000"/>
                </a:solidFill>
                <a:latin typeface="+mj-lt"/>
              </a:rPr>
              <a:t> </a:t>
            </a:r>
            <a:r>
              <a:rPr lang="en-GB" sz="1600" b="1" err="1">
                <a:solidFill>
                  <a:srgbClr val="C00000"/>
                </a:solidFill>
                <a:latin typeface="+mj-lt"/>
              </a:rPr>
              <a:t>varer</a:t>
            </a:r>
            <a:r>
              <a:rPr lang="en-GB" sz="1600" b="1">
                <a:solidFill>
                  <a:srgbClr val="C00000"/>
                </a:solidFill>
                <a:latin typeface="+mj-lt"/>
              </a:rPr>
              <a:t> </a:t>
            </a:r>
          </a:p>
          <a:p>
            <a:pPr algn="ctr">
              <a:defRPr/>
            </a:pPr>
            <a:r>
              <a:rPr lang="en-GB" sz="1600" b="1" err="1">
                <a:solidFill>
                  <a:srgbClr val="C00000"/>
                </a:solidFill>
                <a:latin typeface="+mj-lt"/>
              </a:rPr>
              <a:t>til</a:t>
            </a:r>
            <a:r>
              <a:rPr lang="en-GB" sz="1600" b="1">
                <a:solidFill>
                  <a:srgbClr val="C00000"/>
                </a:solidFill>
                <a:latin typeface="+mj-lt"/>
              </a:rPr>
              <a:t> </a:t>
            </a:r>
            <a:r>
              <a:rPr lang="en-GB" sz="1600" b="1" err="1">
                <a:solidFill>
                  <a:srgbClr val="C00000"/>
                </a:solidFill>
                <a:latin typeface="+mj-lt"/>
              </a:rPr>
              <a:t>ærlige</a:t>
            </a:r>
            <a:endParaRPr lang="en-GB" sz="1600" b="1">
              <a:solidFill>
                <a:srgbClr val="C00000"/>
              </a:solidFill>
              <a:latin typeface="+mj-lt"/>
            </a:endParaRPr>
          </a:p>
          <a:p>
            <a:pPr algn="ctr">
              <a:defRPr/>
            </a:pPr>
            <a:r>
              <a:rPr lang="en-GB" sz="1600" b="1">
                <a:solidFill>
                  <a:srgbClr val="C00000"/>
                </a:solidFill>
                <a:latin typeface="+mj-lt"/>
              </a:rPr>
              <a:t> </a:t>
            </a:r>
            <a:r>
              <a:rPr lang="en-GB" sz="1600" b="1" err="1">
                <a:solidFill>
                  <a:srgbClr val="C00000"/>
                </a:solidFill>
                <a:latin typeface="+mj-lt"/>
              </a:rPr>
              <a:t>priser</a:t>
            </a:r>
            <a:endParaRPr lang="en-GB" sz="1600" b="1">
              <a:solidFill>
                <a:srgbClr val="C00000"/>
              </a:solidFill>
              <a:latin typeface="+mj-lt"/>
            </a:endParaRPr>
          </a:p>
        </p:txBody>
      </p:sp>
      <p:sp>
        <p:nvSpPr>
          <p:cNvPr id="34" name="TextBox 33">
            <a:extLst>
              <a:ext uri="{FF2B5EF4-FFF2-40B4-BE49-F238E27FC236}">
                <a16:creationId xmlns:a16="http://schemas.microsoft.com/office/drawing/2014/main" id="{C1E14E8E-1815-034F-9C1B-4EFAEEF7CF2E}"/>
              </a:ext>
            </a:extLst>
          </p:cNvPr>
          <p:cNvSpPr txBox="1"/>
          <p:nvPr/>
        </p:nvSpPr>
        <p:spPr>
          <a:xfrm>
            <a:off x="5084334"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a:t>
            </a:r>
            <a:r>
              <a:rPr lang="en-GB" sz="1600" b="1" err="1">
                <a:solidFill>
                  <a:srgbClr val="C00000"/>
                </a:solidFill>
                <a:latin typeface="+mj-lt"/>
              </a:rPr>
              <a:t>danskerne</a:t>
            </a:r>
            <a:r>
              <a:rPr lang="en-GB" sz="1600" b="1">
                <a:solidFill>
                  <a:srgbClr val="C00000"/>
                </a:solidFill>
                <a:latin typeface="+mj-lt"/>
              </a:rPr>
              <a:t> </a:t>
            </a:r>
          </a:p>
          <a:p>
            <a:pPr algn="ctr">
              <a:defRPr/>
            </a:pPr>
            <a:r>
              <a:rPr lang="en-GB" sz="1600" b="1" err="1">
                <a:solidFill>
                  <a:srgbClr val="C00000"/>
                </a:solidFill>
                <a:latin typeface="+mj-lt"/>
              </a:rPr>
              <a:t>kan</a:t>
            </a:r>
            <a:r>
              <a:rPr lang="en-GB" sz="1600" b="1">
                <a:solidFill>
                  <a:srgbClr val="C00000"/>
                </a:solidFill>
                <a:latin typeface="+mj-lt"/>
              </a:rPr>
              <a:t> spare </a:t>
            </a:r>
            <a:r>
              <a:rPr lang="en-GB" sz="1600" b="1" err="1">
                <a:solidFill>
                  <a:srgbClr val="C00000"/>
                </a:solidFill>
                <a:latin typeface="+mj-lt"/>
              </a:rPr>
              <a:t>tid</a:t>
            </a:r>
            <a:r>
              <a:rPr lang="en-GB" sz="1600" b="1">
                <a:solidFill>
                  <a:srgbClr val="C00000"/>
                </a:solidFill>
                <a:latin typeface="+mj-lt"/>
              </a:rPr>
              <a:t> </a:t>
            </a:r>
          </a:p>
          <a:p>
            <a:pPr algn="ctr">
              <a:defRPr/>
            </a:pPr>
            <a:r>
              <a:rPr lang="en-GB" sz="1600" b="1" err="1">
                <a:solidFill>
                  <a:srgbClr val="C00000"/>
                </a:solidFill>
                <a:latin typeface="+mj-lt"/>
              </a:rPr>
              <a:t>i</a:t>
            </a:r>
            <a:r>
              <a:rPr lang="en-GB" sz="1600" b="1">
                <a:solidFill>
                  <a:srgbClr val="C00000"/>
                </a:solidFill>
                <a:latin typeface="+mj-lt"/>
              </a:rPr>
              <a:t> </a:t>
            </a:r>
            <a:r>
              <a:rPr lang="en-GB" sz="1600" b="1" err="1">
                <a:solidFill>
                  <a:srgbClr val="C00000"/>
                </a:solidFill>
                <a:latin typeface="+mj-lt"/>
              </a:rPr>
              <a:t>hverdagen</a:t>
            </a:r>
            <a:r>
              <a:rPr lang="en-GB" sz="1600" b="1">
                <a:solidFill>
                  <a:srgbClr val="C00000"/>
                </a:solidFill>
                <a:latin typeface="+mj-lt"/>
              </a:rPr>
              <a:t> </a:t>
            </a:r>
          </a:p>
        </p:txBody>
      </p:sp>
      <p:sp>
        <p:nvSpPr>
          <p:cNvPr id="35" name="TextBox 34">
            <a:extLst>
              <a:ext uri="{FF2B5EF4-FFF2-40B4-BE49-F238E27FC236}">
                <a16:creationId xmlns:a16="http://schemas.microsoft.com/office/drawing/2014/main" id="{7A476582-3C30-0447-B9B6-2C267C19010C}"/>
              </a:ext>
            </a:extLst>
          </p:cNvPr>
          <p:cNvSpPr txBox="1"/>
          <p:nvPr/>
        </p:nvSpPr>
        <p:spPr>
          <a:xfrm>
            <a:off x="7227927"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err="1">
                <a:solidFill>
                  <a:srgbClr val="C00000"/>
                </a:solidFill>
                <a:latin typeface="+mj-lt"/>
              </a:rPr>
              <a:t>kvalitet</a:t>
            </a:r>
            <a:r>
              <a:rPr lang="en-GB" sz="1600" b="1">
                <a:solidFill>
                  <a:srgbClr val="C00000"/>
                </a:solidFill>
                <a:latin typeface="+mj-lt"/>
              </a:rPr>
              <a:t> </a:t>
            </a:r>
          </a:p>
          <a:p>
            <a:pPr algn="ctr">
              <a:defRPr/>
            </a:pPr>
            <a:r>
              <a:rPr lang="en-GB" sz="1600" b="1" err="1">
                <a:solidFill>
                  <a:srgbClr val="C00000"/>
                </a:solidFill>
                <a:latin typeface="+mj-lt"/>
              </a:rPr>
              <a:t>og</a:t>
            </a:r>
            <a:r>
              <a:rPr lang="en-GB" sz="1600" b="1">
                <a:solidFill>
                  <a:srgbClr val="C00000"/>
                </a:solidFill>
                <a:latin typeface="+mj-lt"/>
              </a:rPr>
              <a:t> </a:t>
            </a:r>
            <a:r>
              <a:rPr lang="en-GB" sz="1600" b="1" err="1">
                <a:solidFill>
                  <a:srgbClr val="C00000"/>
                </a:solidFill>
                <a:latin typeface="+mj-lt"/>
              </a:rPr>
              <a:t>bedre</a:t>
            </a:r>
            <a:r>
              <a:rPr lang="en-GB" sz="1600" b="1">
                <a:solidFill>
                  <a:srgbClr val="C00000"/>
                </a:solidFill>
                <a:latin typeface="+mj-lt"/>
              </a:rPr>
              <a:t> </a:t>
            </a:r>
          </a:p>
          <a:p>
            <a:pPr algn="ctr">
              <a:defRPr/>
            </a:pPr>
            <a:r>
              <a:rPr lang="en-GB" sz="1600" b="1">
                <a:solidFill>
                  <a:srgbClr val="C00000"/>
                </a:solidFill>
                <a:latin typeface="+mj-lt"/>
              </a:rPr>
              <a:t>mad</a:t>
            </a:r>
          </a:p>
        </p:txBody>
      </p:sp>
      <p:sp>
        <p:nvSpPr>
          <p:cNvPr id="36" name="TextBox 35">
            <a:extLst>
              <a:ext uri="{FF2B5EF4-FFF2-40B4-BE49-F238E27FC236}">
                <a16:creationId xmlns:a16="http://schemas.microsoft.com/office/drawing/2014/main" id="{43F84AC9-64CE-1948-BFE2-62877210F589}"/>
              </a:ext>
            </a:extLst>
          </p:cNvPr>
          <p:cNvSpPr txBox="1"/>
          <p:nvPr/>
        </p:nvSpPr>
        <p:spPr>
          <a:xfrm>
            <a:off x="9416491"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a:t>
            </a:r>
            <a:r>
              <a:rPr lang="en-GB" sz="1600" b="1" err="1">
                <a:solidFill>
                  <a:srgbClr val="C00000"/>
                </a:solidFill>
                <a:latin typeface="+mj-lt"/>
              </a:rPr>
              <a:t>gøre</a:t>
            </a:r>
            <a:r>
              <a:rPr lang="en-GB" sz="1600" b="1">
                <a:solidFill>
                  <a:srgbClr val="C00000"/>
                </a:solidFill>
                <a:latin typeface="+mj-lt"/>
              </a:rPr>
              <a:t> </a:t>
            </a:r>
          </a:p>
          <a:p>
            <a:pPr algn="ctr">
              <a:defRPr/>
            </a:pPr>
            <a:r>
              <a:rPr lang="en-GB" sz="1600" b="1" err="1">
                <a:solidFill>
                  <a:srgbClr val="C00000"/>
                </a:solidFill>
                <a:latin typeface="+mj-lt"/>
              </a:rPr>
              <a:t>en</a:t>
            </a:r>
            <a:r>
              <a:rPr lang="en-GB" sz="1600" b="1">
                <a:solidFill>
                  <a:srgbClr val="C00000"/>
                </a:solidFill>
                <a:latin typeface="+mj-lt"/>
              </a:rPr>
              <a:t> </a:t>
            </a:r>
            <a:r>
              <a:rPr lang="en-GB" sz="1600" b="1" err="1">
                <a:solidFill>
                  <a:srgbClr val="C00000"/>
                </a:solidFill>
                <a:latin typeface="+mj-lt"/>
              </a:rPr>
              <a:t>forskel</a:t>
            </a:r>
            <a:r>
              <a:rPr lang="en-GB" sz="1600" b="1">
                <a:solidFill>
                  <a:srgbClr val="C00000"/>
                </a:solidFill>
                <a:latin typeface="+mj-lt"/>
              </a:rPr>
              <a:t> </a:t>
            </a:r>
          </a:p>
          <a:p>
            <a:pPr algn="ctr">
              <a:defRPr/>
            </a:pPr>
            <a:r>
              <a:rPr lang="en-GB" sz="1600" b="1" err="1">
                <a:solidFill>
                  <a:srgbClr val="C00000"/>
                </a:solidFill>
                <a:latin typeface="+mj-lt"/>
              </a:rPr>
              <a:t>lokalt</a:t>
            </a:r>
            <a:endParaRPr lang="en-GB" sz="1600" b="1">
              <a:solidFill>
                <a:srgbClr val="C00000"/>
              </a:solidFill>
              <a:latin typeface="+mj-lt"/>
            </a:endParaRPr>
          </a:p>
        </p:txBody>
      </p:sp>
      <p:sp>
        <p:nvSpPr>
          <p:cNvPr id="37" name="Title 1">
            <a:extLst>
              <a:ext uri="{FF2B5EF4-FFF2-40B4-BE49-F238E27FC236}">
                <a16:creationId xmlns:a16="http://schemas.microsoft.com/office/drawing/2014/main" id="{EE45A5B4-92F6-F141-A7D7-451381C8D431}"/>
              </a:ext>
            </a:extLst>
          </p:cNvPr>
          <p:cNvSpPr txBox="1">
            <a:spLocks/>
          </p:cNvSpPr>
          <p:nvPr/>
        </p:nvSpPr>
        <p:spPr>
          <a:xfrm>
            <a:off x="707387" y="887180"/>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solidFill>
                  <a:srgbClr val="C0252E"/>
                </a:solidFill>
              </a:rPr>
              <a:t>Vores byggeste</a:t>
            </a:r>
            <a:r>
              <a:rPr lang="da-DK" sz="3000">
                <a:solidFill>
                  <a:srgbClr val="C0252E"/>
                </a:solidFill>
              </a:rPr>
              <a:t>n</a:t>
            </a:r>
            <a:br>
              <a:rPr lang="en-GB">
                <a:solidFill>
                  <a:srgbClr val="C0252E"/>
                </a:solidFill>
              </a:rPr>
            </a:br>
            <a:endParaRPr lang="en-DK">
              <a:solidFill>
                <a:srgbClr val="C0252E"/>
              </a:solidFill>
            </a:endParaRPr>
          </a:p>
        </p:txBody>
      </p:sp>
      <p:pic>
        <p:nvPicPr>
          <p:cNvPr id="39" name="Picture 38">
            <a:extLst>
              <a:ext uri="{FF2B5EF4-FFF2-40B4-BE49-F238E27FC236}">
                <a16:creationId xmlns:a16="http://schemas.microsoft.com/office/drawing/2014/main" id="{CECB2D77-07E3-1949-A807-01C7125A292B}"/>
              </a:ext>
            </a:extLst>
          </p:cNvPr>
          <p:cNvPicPr>
            <a:picLocks noChangeAspect="1"/>
          </p:cNvPicPr>
          <p:nvPr/>
        </p:nvPicPr>
        <p:blipFill>
          <a:blip r:embed="rId8"/>
          <a:srcRect/>
          <a:stretch/>
        </p:blipFill>
        <p:spPr>
          <a:xfrm>
            <a:off x="5279383" y="5707222"/>
            <a:ext cx="1633234" cy="757226"/>
          </a:xfrm>
          <a:prstGeom prst="rect">
            <a:avLst/>
          </a:prstGeom>
        </p:spPr>
      </p:pic>
    </p:spTree>
    <p:extLst>
      <p:ext uri="{BB962C8B-B14F-4D97-AF65-F5344CB8AC3E}">
        <p14:creationId xmlns:p14="http://schemas.microsoft.com/office/powerpoint/2010/main" val="3565884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rgbClr val="EC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5" name="Picture 24">
            <a:extLst>
              <a:ext uri="{FF2B5EF4-FFF2-40B4-BE49-F238E27FC236}">
                <a16:creationId xmlns:a16="http://schemas.microsoft.com/office/drawing/2014/main" id="{6EF90170-07F4-BA45-B632-8946FE72725E}"/>
              </a:ext>
            </a:extLst>
          </p:cNvPr>
          <p:cNvPicPr>
            <a:picLocks noChangeAspect="1"/>
          </p:cNvPicPr>
          <p:nvPr/>
        </p:nvPicPr>
        <p:blipFill>
          <a:blip r:embed="rId3"/>
          <a:srcRect t="46" b="46"/>
          <a:stretch/>
        </p:blipFill>
        <p:spPr>
          <a:xfrm>
            <a:off x="0" y="1"/>
            <a:ext cx="6096001" cy="6891796"/>
          </a:xfrm>
          <a:prstGeom prst="rect">
            <a:avLst/>
          </a:prstGeom>
        </p:spPr>
      </p:pic>
      <p:sp>
        <p:nvSpPr>
          <p:cNvPr id="9" name="Rectangle 8">
            <a:extLst>
              <a:ext uri="{FF2B5EF4-FFF2-40B4-BE49-F238E27FC236}">
                <a16:creationId xmlns:a16="http://schemas.microsoft.com/office/drawing/2014/main" id="{76C8CD4F-FC07-D54D-B6AE-E43934B474A4}"/>
              </a:ext>
            </a:extLst>
          </p:cNvPr>
          <p:cNvSpPr/>
          <p:nvPr/>
        </p:nvSpPr>
        <p:spPr>
          <a:xfrm>
            <a:off x="6504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Picture 10">
            <a:extLst>
              <a:ext uri="{FF2B5EF4-FFF2-40B4-BE49-F238E27FC236}">
                <a16:creationId xmlns:a16="http://schemas.microsoft.com/office/drawing/2014/main" id="{D2F436FE-BEF8-9A46-B633-47D7CB2EA7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19443" y="564680"/>
            <a:ext cx="1049113" cy="486407"/>
          </a:xfrm>
          <a:prstGeom prst="rect">
            <a:avLst/>
          </a:prstGeom>
        </p:spPr>
      </p:pic>
      <p:sp>
        <p:nvSpPr>
          <p:cNvPr id="12" name="TextBox 11">
            <a:extLst>
              <a:ext uri="{FF2B5EF4-FFF2-40B4-BE49-F238E27FC236}">
                <a16:creationId xmlns:a16="http://schemas.microsoft.com/office/drawing/2014/main" id="{4BBE5F2E-B702-1245-A3F0-17F3D510E0BC}"/>
              </a:ext>
            </a:extLst>
          </p:cNvPr>
          <p:cNvSpPr txBox="1"/>
          <p:nvPr/>
        </p:nvSpPr>
        <p:spPr>
          <a:xfrm>
            <a:off x="6975152" y="3600313"/>
            <a:ext cx="4337698" cy="1384995"/>
          </a:xfrm>
          <a:prstGeom prst="rect">
            <a:avLst/>
          </a:prstGeom>
          <a:noFill/>
        </p:spPr>
        <p:txBody>
          <a:bodyPr wrap="square">
            <a:spAutoFit/>
          </a:bodyPr>
          <a:lstStyle/>
          <a:p>
            <a:pPr algn="ctr"/>
            <a:r>
              <a:rPr lang="da-DK" sz="1200" spc="-20" dirty="0">
                <a:solidFill>
                  <a:srgbClr val="D9181F"/>
                </a:solidFill>
                <a:latin typeface="+mj-lt"/>
              </a:rPr>
              <a:t>Vi vil drive klima- og sundhedsagendaen gennem vores brede sortiment af egne varemærker med økologi og </a:t>
            </a:r>
            <a:br>
              <a:rPr lang="da-DK" sz="1200" spc="-20" dirty="0">
                <a:solidFill>
                  <a:srgbClr val="D9181F"/>
                </a:solidFill>
                <a:latin typeface="+mj-lt"/>
              </a:rPr>
            </a:br>
            <a:r>
              <a:rPr lang="da-DK" sz="1200" spc="-20" dirty="0">
                <a:solidFill>
                  <a:srgbClr val="D9181F"/>
                </a:solidFill>
                <a:latin typeface="+mj-lt"/>
              </a:rPr>
              <a:t>nul-kemi samt ved at tage ejerskabet for en unik mærkesag.</a:t>
            </a:r>
          </a:p>
          <a:p>
            <a:pPr algn="ctr"/>
            <a:endParaRPr lang="da-DK" sz="1200" spc="-20" dirty="0">
              <a:solidFill>
                <a:srgbClr val="D9181F"/>
              </a:solidFill>
              <a:latin typeface="+mj-lt"/>
            </a:endParaRPr>
          </a:p>
          <a:p>
            <a:pPr algn="ctr"/>
            <a:r>
              <a:rPr lang="da-DK" sz="1200" spc="-20" dirty="0">
                <a:solidFill>
                  <a:srgbClr val="D9181F"/>
                </a:solidFill>
                <a:latin typeface="+mj-lt"/>
              </a:rPr>
              <a:t>Vi vil gøre os bemærket eksternt med stærke holdninger og skarpe budskaber.</a:t>
            </a:r>
          </a:p>
        </p:txBody>
      </p:sp>
      <p:sp>
        <p:nvSpPr>
          <p:cNvPr id="13" name="Content Placeholder 4">
            <a:extLst>
              <a:ext uri="{FF2B5EF4-FFF2-40B4-BE49-F238E27FC236}">
                <a16:creationId xmlns:a16="http://schemas.microsoft.com/office/drawing/2014/main" id="{A0434DA3-3D6E-7844-A953-02078370B889}"/>
              </a:ext>
            </a:extLst>
          </p:cNvPr>
          <p:cNvSpPr txBox="1">
            <a:spLocks/>
          </p:cNvSpPr>
          <p:nvPr/>
        </p:nvSpPr>
        <p:spPr>
          <a:xfrm>
            <a:off x="6731053" y="1919076"/>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kæmper</a:t>
            </a:r>
            <a:r>
              <a:rPr lang="en-GB" sz="2800" b="1">
                <a:solidFill>
                  <a:srgbClr val="C00000"/>
                </a:solidFill>
              </a:rPr>
              <a:t> for at give </a:t>
            </a:r>
            <a:r>
              <a:rPr lang="en-GB" sz="2800" b="1" err="1">
                <a:solidFill>
                  <a:srgbClr val="C00000"/>
                </a:solidFill>
              </a:rPr>
              <a:t>danskerne</a:t>
            </a:r>
            <a:r>
              <a:rPr lang="en-GB" sz="2800" b="1">
                <a:solidFill>
                  <a:srgbClr val="C00000"/>
                </a:solidFill>
              </a:rPr>
              <a:t> </a:t>
            </a:r>
            <a:r>
              <a:rPr lang="en-GB" sz="2800" b="1" err="1">
                <a:solidFill>
                  <a:srgbClr val="C00000"/>
                </a:solidFill>
              </a:rPr>
              <a:t>en</a:t>
            </a:r>
            <a:r>
              <a:rPr lang="en-GB" sz="2800" b="1">
                <a:solidFill>
                  <a:srgbClr val="C00000"/>
                </a:solidFill>
              </a:rPr>
              <a:t> mere </a:t>
            </a:r>
            <a:r>
              <a:rPr lang="en-GB" sz="2800" b="1" err="1">
                <a:solidFill>
                  <a:srgbClr val="C00000"/>
                </a:solidFill>
              </a:rPr>
              <a:t>bæredygtig</a:t>
            </a:r>
            <a:r>
              <a:rPr lang="en-GB" sz="2800" b="1">
                <a:solidFill>
                  <a:srgbClr val="C00000"/>
                </a:solidFill>
              </a:rPr>
              <a:t> </a:t>
            </a:r>
            <a:r>
              <a:rPr lang="en-GB" sz="2800" b="1" err="1">
                <a:solidFill>
                  <a:srgbClr val="C00000"/>
                </a:solidFill>
              </a:rPr>
              <a:t>hverdag</a:t>
            </a:r>
            <a:endParaRPr lang="en-GB" sz="2800" b="1">
              <a:solidFill>
                <a:srgbClr val="C00000"/>
              </a:solidFill>
            </a:endParaRPr>
          </a:p>
        </p:txBody>
      </p:sp>
    </p:spTree>
    <p:extLst>
      <p:ext uri="{BB962C8B-B14F-4D97-AF65-F5344CB8AC3E}">
        <p14:creationId xmlns:p14="http://schemas.microsoft.com/office/powerpoint/2010/main" val="3347449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0"/>
            <a:ext cx="6201735" cy="6891797"/>
          </a:xfrm>
          <a:prstGeom prst="rect">
            <a:avLst/>
          </a:prstGeom>
          <a:solidFill>
            <a:srgbClr val="EC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Picture 11">
            <a:extLst>
              <a:ext uri="{FF2B5EF4-FFF2-40B4-BE49-F238E27FC236}">
                <a16:creationId xmlns:a16="http://schemas.microsoft.com/office/drawing/2014/main" id="{8A34AD8D-E19E-6C45-945D-4F57A9D74E19}"/>
              </a:ext>
            </a:extLst>
          </p:cNvPr>
          <p:cNvPicPr>
            <a:picLocks noChangeAspect="1"/>
          </p:cNvPicPr>
          <p:nvPr/>
        </p:nvPicPr>
        <p:blipFill>
          <a:blip r:embed="rId3"/>
          <a:srcRect/>
          <a:stretch/>
        </p:blipFill>
        <p:spPr>
          <a:xfrm>
            <a:off x="6096000" y="1055"/>
            <a:ext cx="6096000" cy="6855889"/>
          </a:xfrm>
          <a:prstGeom prst="rect">
            <a:avLst/>
          </a:prstGeom>
        </p:spPr>
      </p:pic>
      <p:sp>
        <p:nvSpPr>
          <p:cNvPr id="9" name="Rectangle 8">
            <a:extLst>
              <a:ext uri="{FF2B5EF4-FFF2-40B4-BE49-F238E27FC236}">
                <a16:creationId xmlns:a16="http://schemas.microsoft.com/office/drawing/2014/main" id="{A79F8DE8-4501-7046-AB6B-0B82AB1DC345}"/>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Picture 10">
            <a:extLst>
              <a:ext uri="{FF2B5EF4-FFF2-40B4-BE49-F238E27FC236}">
                <a16:creationId xmlns:a16="http://schemas.microsoft.com/office/drawing/2014/main" id="{23EBF8D4-FF10-CB41-B590-72DF2D77EE0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23443" y="564680"/>
            <a:ext cx="1049113" cy="486407"/>
          </a:xfrm>
          <a:prstGeom prst="rect">
            <a:avLst/>
          </a:prstGeom>
        </p:spPr>
      </p:pic>
      <p:sp>
        <p:nvSpPr>
          <p:cNvPr id="13" name="TextBox 12">
            <a:extLst>
              <a:ext uri="{FF2B5EF4-FFF2-40B4-BE49-F238E27FC236}">
                <a16:creationId xmlns:a16="http://schemas.microsoft.com/office/drawing/2014/main" id="{7BB4D89A-1DBB-AD46-809D-614495A8573F}"/>
              </a:ext>
            </a:extLst>
          </p:cNvPr>
          <p:cNvSpPr txBox="1"/>
          <p:nvPr/>
        </p:nvSpPr>
        <p:spPr>
          <a:xfrm>
            <a:off x="774305" y="3577302"/>
            <a:ext cx="4675354" cy="1200329"/>
          </a:xfrm>
          <a:prstGeom prst="rect">
            <a:avLst/>
          </a:prstGeom>
          <a:noFill/>
        </p:spPr>
        <p:txBody>
          <a:bodyPr wrap="square">
            <a:spAutoFit/>
          </a:bodyPr>
          <a:lstStyle/>
          <a:p>
            <a:pPr algn="ctr"/>
            <a:r>
              <a:rPr lang="da-DK" sz="1200" spc="-20" dirty="0">
                <a:solidFill>
                  <a:srgbClr val="D9181F"/>
                </a:solidFill>
                <a:latin typeface="+mj-lt"/>
              </a:rPr>
              <a:t>Vi vil have den bedste prisopfattelse på vores varer blandt alle supermarkeder, så kunderne opfatter os som billigere.</a:t>
            </a:r>
          </a:p>
          <a:p>
            <a:pPr algn="ctr"/>
            <a:endParaRPr lang="da-DK" sz="1200" spc="-20" dirty="0">
              <a:solidFill>
                <a:srgbClr val="D9181F"/>
              </a:solidFill>
              <a:latin typeface="+mj-lt"/>
            </a:endParaRPr>
          </a:p>
          <a:p>
            <a:pPr algn="ctr"/>
            <a:r>
              <a:rPr lang="da-DK" sz="1200" spc="-20" dirty="0">
                <a:solidFill>
                  <a:srgbClr val="D9181F"/>
                </a:solidFill>
                <a:latin typeface="+mj-lt"/>
              </a:rPr>
              <a:t>Det gør vi bl.a. ved at undgå "fornærmende priser" samt ved at have discountpriser på de mest efterspurgte hverdagsvarer.</a:t>
            </a:r>
          </a:p>
        </p:txBody>
      </p:sp>
      <p:sp>
        <p:nvSpPr>
          <p:cNvPr id="14" name="Content Placeholder 4">
            <a:extLst>
              <a:ext uri="{FF2B5EF4-FFF2-40B4-BE49-F238E27FC236}">
                <a16:creationId xmlns:a16="http://schemas.microsoft.com/office/drawing/2014/main" id="{912DCCF9-0E4D-044B-A2CF-C4E48488CB74}"/>
              </a:ext>
            </a:extLst>
          </p:cNvPr>
          <p:cNvSpPr txBox="1">
            <a:spLocks/>
          </p:cNvSpPr>
          <p:nvPr/>
        </p:nvSpPr>
        <p:spPr>
          <a:xfrm>
            <a:off x="635053" y="1847827"/>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kæmper</a:t>
            </a:r>
            <a:r>
              <a:rPr lang="en-GB" sz="2800" b="1">
                <a:solidFill>
                  <a:srgbClr val="C00000"/>
                </a:solidFill>
              </a:rPr>
              <a:t> for </a:t>
            </a:r>
            <a:br>
              <a:rPr lang="en-GB" sz="2800" b="1">
                <a:solidFill>
                  <a:srgbClr val="C00000"/>
                </a:solidFill>
              </a:rPr>
            </a:br>
            <a:r>
              <a:rPr lang="en-GB" sz="2800" b="1" err="1">
                <a:solidFill>
                  <a:srgbClr val="C00000"/>
                </a:solidFill>
              </a:rPr>
              <a:t>ærlige</a:t>
            </a:r>
            <a:r>
              <a:rPr lang="en-GB" sz="2800" b="1">
                <a:solidFill>
                  <a:srgbClr val="C00000"/>
                </a:solidFill>
              </a:rPr>
              <a:t> </a:t>
            </a:r>
            <a:r>
              <a:rPr lang="en-GB" sz="2800" b="1" err="1">
                <a:solidFill>
                  <a:srgbClr val="C00000"/>
                </a:solidFill>
              </a:rPr>
              <a:t>varer</a:t>
            </a:r>
            <a:r>
              <a:rPr lang="en-GB" sz="2800" b="1">
                <a:solidFill>
                  <a:srgbClr val="C00000"/>
                </a:solidFill>
              </a:rPr>
              <a:t> </a:t>
            </a:r>
            <a:r>
              <a:rPr lang="en-GB" sz="2800" b="1" err="1">
                <a:solidFill>
                  <a:srgbClr val="C00000"/>
                </a:solidFill>
              </a:rPr>
              <a:t>til</a:t>
            </a:r>
            <a:r>
              <a:rPr lang="en-GB" sz="2800" b="1">
                <a:solidFill>
                  <a:srgbClr val="C00000"/>
                </a:solidFill>
              </a:rPr>
              <a:t> </a:t>
            </a:r>
            <a:r>
              <a:rPr lang="en-GB" sz="2800" b="1" err="1">
                <a:solidFill>
                  <a:srgbClr val="C00000"/>
                </a:solidFill>
              </a:rPr>
              <a:t>ærlige</a:t>
            </a:r>
            <a:r>
              <a:rPr lang="en-GB" sz="2800" b="1">
                <a:solidFill>
                  <a:srgbClr val="C00000"/>
                </a:solidFill>
              </a:rPr>
              <a:t> </a:t>
            </a:r>
            <a:r>
              <a:rPr lang="en-GB" sz="2800" b="1" err="1">
                <a:solidFill>
                  <a:srgbClr val="C00000"/>
                </a:solidFill>
              </a:rPr>
              <a:t>priser</a:t>
            </a:r>
            <a:r>
              <a:rPr lang="en-GB" sz="2800" b="1">
                <a:solidFill>
                  <a:srgbClr val="C00000"/>
                </a:solidFill>
              </a:rPr>
              <a:t> </a:t>
            </a:r>
          </a:p>
        </p:txBody>
      </p:sp>
    </p:spTree>
    <p:extLst>
      <p:ext uri="{BB962C8B-B14F-4D97-AF65-F5344CB8AC3E}">
        <p14:creationId xmlns:p14="http://schemas.microsoft.com/office/powerpoint/2010/main" val="346441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AEBF55-CECC-C34D-ADCE-112FAD1DFD41}"/>
              </a:ext>
            </a:extLst>
          </p:cNvPr>
          <p:cNvPicPr>
            <a:picLocks noChangeAspect="1"/>
          </p:cNvPicPr>
          <p:nvPr/>
        </p:nvPicPr>
        <p:blipFill>
          <a:blip r:embed="rId5"/>
          <a:srcRect/>
          <a:stretch/>
        </p:blipFill>
        <p:spPr>
          <a:xfrm>
            <a:off x="0" y="0"/>
            <a:ext cx="6400800" cy="6858000"/>
          </a:xfrm>
          <a:prstGeom prst="rect">
            <a:avLst/>
          </a:prstGeom>
        </p:spPr>
      </p:pic>
      <p:graphicFrame>
        <p:nvGraphicFramePr>
          <p:cNvPr id="6" name="Objekt 5" hidden="1">
            <a:extLst>
              <a:ext uri="{FF2B5EF4-FFF2-40B4-BE49-F238E27FC236}">
                <a16:creationId xmlns:a16="http://schemas.microsoft.com/office/drawing/2014/main" id="{19A601B1-4D3B-4EAD-AD5E-E43E57250D4E}"/>
              </a:ext>
            </a:extLst>
          </p:cNvPr>
          <p:cNvGraphicFramePr>
            <a:graphicFrameLocks noChangeAspect="1"/>
          </p:cNvGraphicFramePr>
          <p:nvPr>
            <p:custDataLst>
              <p:tags r:id="rId2"/>
            </p:custDataLst>
            <p:extLst>
              <p:ext uri="{D42A27DB-BD31-4B8C-83A1-F6EECF244321}">
                <p14:modId xmlns:p14="http://schemas.microsoft.com/office/powerpoint/2010/main" val="822792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think-cell Slide" r:id="rId6" imgW="395" imgH="394" progId="TCLayout.ActiveDocument.1">
                  <p:embed/>
                </p:oleObj>
              </mc:Choice>
              <mc:Fallback>
                <p:oleObj name="think-cell Slide" r:id="rId6" imgW="395" imgH="394" progId="TCLayout.ActiveDocument.1">
                  <p:embed/>
                  <p:pic>
                    <p:nvPicPr>
                      <p:cNvPr id="6" name="Objekt 5" hidden="1">
                        <a:extLst>
                          <a:ext uri="{FF2B5EF4-FFF2-40B4-BE49-F238E27FC236}">
                            <a16:creationId xmlns:a16="http://schemas.microsoft.com/office/drawing/2014/main" id="{19A601B1-4D3B-4EAD-AD5E-E43E57250D4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ktangel 1">
            <a:extLst>
              <a:ext uri="{FF2B5EF4-FFF2-40B4-BE49-F238E27FC236}">
                <a16:creationId xmlns:a16="http://schemas.microsoft.com/office/drawing/2014/main" id="{F540D9F7-96B2-5443-94D5-097BD6421C4B}"/>
              </a:ext>
            </a:extLst>
          </p:cNvPr>
          <p:cNvSpPr/>
          <p:nvPr/>
        </p:nvSpPr>
        <p:spPr>
          <a:xfrm>
            <a:off x="6096000" y="0"/>
            <a:ext cx="6095999" cy="6858000"/>
          </a:xfrm>
          <a:prstGeom prst="rect">
            <a:avLst/>
          </a:prstGeom>
          <a:solidFill>
            <a:srgbClr val="EB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Content Placeholder 8">
            <a:extLst>
              <a:ext uri="{FF2B5EF4-FFF2-40B4-BE49-F238E27FC236}">
                <a16:creationId xmlns:a16="http://schemas.microsoft.com/office/drawing/2014/main" id="{C5063692-29F4-284C-99C7-F393E305B421}"/>
              </a:ext>
            </a:extLst>
          </p:cNvPr>
          <p:cNvSpPr txBox="1">
            <a:spLocks/>
          </p:cNvSpPr>
          <p:nvPr/>
        </p:nvSpPr>
        <p:spPr>
          <a:xfrm>
            <a:off x="6769508" y="747992"/>
            <a:ext cx="4748981" cy="5352288"/>
          </a:xfrm>
          <a:prstGeom prst="rect">
            <a:avLst/>
          </a:prstGeom>
        </p:spPr>
        <p:txBody>
          <a:bodyPr vert="horz" lIns="0" tIns="0" rIns="0" bIns="0" rtlCol="0" anchor="ctr" anchorCtr="0"/>
          <a:lstStyle>
            <a:defPPr>
              <a:defRPr lang="en-US"/>
            </a:defPPr>
            <a:lvl1pPr marL="0" algn="l" defTabSz="914400" rtl="0" eaLnBrk="1" latinLnBrk="0" hangingPunct="1">
              <a:defRPr sz="6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a-DK" sz="2800" b="1">
                <a:solidFill>
                  <a:srgbClr val="C00000"/>
                </a:solidFill>
                <a:latin typeface="COOP" pitchFamily="2" charset="0"/>
              </a:rPr>
              <a:t>Den 6. maj 1866 stiftede H.C. Sonne i Danmarks første brugsforening ud fra tanken om, at forbrugere i fællesskab får flere fordele </a:t>
            </a:r>
          </a:p>
        </p:txBody>
      </p:sp>
      <p:pic>
        <p:nvPicPr>
          <p:cNvPr id="13" name="Picture 20">
            <a:extLst>
              <a:ext uri="{FF2B5EF4-FFF2-40B4-BE49-F238E27FC236}">
                <a16:creationId xmlns:a16="http://schemas.microsoft.com/office/drawing/2014/main" id="{E909930F-AD90-984A-BE58-D526087F214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703778" y="6380304"/>
            <a:ext cx="880439" cy="252892"/>
          </a:xfrm>
          <a:prstGeom prst="rect">
            <a:avLst/>
          </a:prstGeom>
        </p:spPr>
      </p:pic>
    </p:spTree>
    <p:extLst>
      <p:ext uri="{BB962C8B-B14F-4D97-AF65-F5344CB8AC3E}">
        <p14:creationId xmlns:p14="http://schemas.microsoft.com/office/powerpoint/2010/main" val="1892538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2" y="0"/>
            <a:ext cx="11751013" cy="6891797"/>
          </a:xfrm>
          <a:prstGeom prst="rect">
            <a:avLst/>
          </a:prstGeom>
          <a:solidFill>
            <a:srgbClr val="EC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Box 10">
            <a:extLst>
              <a:ext uri="{FF2B5EF4-FFF2-40B4-BE49-F238E27FC236}">
                <a16:creationId xmlns:a16="http://schemas.microsoft.com/office/drawing/2014/main" id="{4CA30D55-4DBF-5543-ACBC-BC7AB71D612C}"/>
              </a:ext>
            </a:extLst>
          </p:cNvPr>
          <p:cNvSpPr txBox="1"/>
          <p:nvPr/>
        </p:nvSpPr>
        <p:spPr>
          <a:xfrm>
            <a:off x="6836438" y="3460647"/>
            <a:ext cx="4601818" cy="1938992"/>
          </a:xfrm>
          <a:prstGeom prst="rect">
            <a:avLst/>
          </a:prstGeom>
          <a:noFill/>
        </p:spPr>
        <p:txBody>
          <a:bodyPr wrap="square">
            <a:spAutoFit/>
          </a:bodyPr>
          <a:lstStyle/>
          <a:p>
            <a:pPr algn="ctr"/>
            <a:r>
              <a:rPr lang="da-DK" sz="1200" spc="-20" dirty="0">
                <a:solidFill>
                  <a:srgbClr val="D9181F"/>
                </a:solidFill>
                <a:latin typeface="+mj-lt"/>
              </a:rPr>
              <a:t>Vi vil skabe en oplevelsesrig indkøbstur ved at have en overskuelig indretning, hvor kunderne nemt kan navigere efter de varer, de ønsker. </a:t>
            </a:r>
          </a:p>
          <a:p>
            <a:pPr algn="ctr"/>
            <a:endParaRPr lang="da-DK" sz="1200" spc="-20" dirty="0">
              <a:solidFill>
                <a:srgbClr val="D9181F"/>
              </a:solidFill>
              <a:latin typeface="+mj-lt"/>
            </a:endParaRPr>
          </a:p>
          <a:p>
            <a:pPr algn="ctr"/>
            <a:r>
              <a:rPr lang="da-DK" sz="1200" spc="-20" dirty="0">
                <a:solidFill>
                  <a:srgbClr val="D9181F"/>
                </a:solidFill>
                <a:latin typeface="+mj-lt"/>
              </a:rPr>
              <a:t>Vi har nemme måltider lige til at spise, varme eller tilberede, og med Scan &amp; Betal kan kunderne komme hurtigt gennem butikken. </a:t>
            </a:r>
          </a:p>
          <a:p>
            <a:pPr algn="ctr"/>
            <a:endParaRPr lang="da-DK" sz="1200" spc="-20" dirty="0">
              <a:solidFill>
                <a:srgbClr val="D9181F"/>
              </a:solidFill>
              <a:latin typeface="+mj-lt"/>
            </a:endParaRPr>
          </a:p>
          <a:p>
            <a:pPr algn="ctr"/>
            <a:r>
              <a:rPr lang="da-DK" sz="1200" spc="-20" dirty="0">
                <a:solidFill>
                  <a:srgbClr val="D9181F"/>
                </a:solidFill>
                <a:latin typeface="+mj-lt"/>
              </a:rPr>
              <a:t>Vi tilbyder et særligt udvalgt sortiment af hverdags-non-</a:t>
            </a:r>
            <a:r>
              <a:rPr lang="da-DK" sz="1200" spc="-20" dirty="0" err="1">
                <a:solidFill>
                  <a:srgbClr val="D9181F"/>
                </a:solidFill>
                <a:latin typeface="+mj-lt"/>
              </a:rPr>
              <a:t>food</a:t>
            </a:r>
            <a:r>
              <a:rPr lang="da-DK" sz="1200" spc="-20" dirty="0">
                <a:solidFill>
                  <a:srgbClr val="D9181F"/>
                </a:solidFill>
                <a:latin typeface="+mj-lt"/>
              </a:rPr>
              <a:t> på de varer, der efterspørges lokalt.</a:t>
            </a:r>
          </a:p>
        </p:txBody>
      </p:sp>
      <p:sp>
        <p:nvSpPr>
          <p:cNvPr id="12" name="Content Placeholder 4">
            <a:extLst>
              <a:ext uri="{FF2B5EF4-FFF2-40B4-BE49-F238E27FC236}">
                <a16:creationId xmlns:a16="http://schemas.microsoft.com/office/drawing/2014/main" id="{2D0B8FEC-947E-A046-A77A-A938F2D08635}"/>
              </a:ext>
            </a:extLst>
          </p:cNvPr>
          <p:cNvSpPr txBox="1">
            <a:spLocks/>
          </p:cNvSpPr>
          <p:nvPr/>
        </p:nvSpPr>
        <p:spPr>
          <a:xfrm>
            <a:off x="6731053" y="1742461"/>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kæmper</a:t>
            </a:r>
            <a:r>
              <a:rPr lang="en-GB" sz="2800" b="1">
                <a:solidFill>
                  <a:srgbClr val="C00000"/>
                </a:solidFill>
              </a:rPr>
              <a:t> for at </a:t>
            </a:r>
            <a:r>
              <a:rPr lang="en-GB" sz="2800" b="1" err="1">
                <a:solidFill>
                  <a:srgbClr val="C00000"/>
                </a:solidFill>
              </a:rPr>
              <a:t>danskerne</a:t>
            </a:r>
            <a:r>
              <a:rPr lang="en-GB" sz="2800" b="1">
                <a:solidFill>
                  <a:srgbClr val="C00000"/>
                </a:solidFill>
              </a:rPr>
              <a:t> </a:t>
            </a:r>
            <a:r>
              <a:rPr lang="en-GB" sz="2800" b="1" err="1">
                <a:solidFill>
                  <a:srgbClr val="C00000"/>
                </a:solidFill>
              </a:rPr>
              <a:t>kan</a:t>
            </a:r>
            <a:r>
              <a:rPr lang="en-GB" sz="2800" b="1">
                <a:solidFill>
                  <a:srgbClr val="C00000"/>
                </a:solidFill>
              </a:rPr>
              <a:t> spare </a:t>
            </a:r>
            <a:r>
              <a:rPr lang="en-GB" sz="2800" b="1" err="1">
                <a:solidFill>
                  <a:srgbClr val="C00000"/>
                </a:solidFill>
              </a:rPr>
              <a:t>tid</a:t>
            </a:r>
            <a:r>
              <a:rPr lang="en-GB" sz="2800" b="1">
                <a:solidFill>
                  <a:srgbClr val="C00000"/>
                </a:solidFill>
              </a:rPr>
              <a:t> </a:t>
            </a:r>
            <a:r>
              <a:rPr lang="en-GB" sz="2800" b="1" err="1">
                <a:solidFill>
                  <a:srgbClr val="C00000"/>
                </a:solidFill>
              </a:rPr>
              <a:t>i</a:t>
            </a:r>
            <a:r>
              <a:rPr lang="en-GB" sz="2800" b="1">
                <a:solidFill>
                  <a:srgbClr val="C00000"/>
                </a:solidFill>
              </a:rPr>
              <a:t> </a:t>
            </a:r>
            <a:r>
              <a:rPr lang="en-GB" sz="2800" b="1" err="1">
                <a:solidFill>
                  <a:srgbClr val="C00000"/>
                </a:solidFill>
              </a:rPr>
              <a:t>hverdagen</a:t>
            </a:r>
            <a:r>
              <a:rPr lang="en-GB" sz="2800" b="1">
                <a:solidFill>
                  <a:srgbClr val="C00000"/>
                </a:solidFill>
              </a:rPr>
              <a:t> </a:t>
            </a:r>
          </a:p>
        </p:txBody>
      </p:sp>
      <p:sp>
        <p:nvSpPr>
          <p:cNvPr id="13" name="Rectangle 12">
            <a:extLst>
              <a:ext uri="{FF2B5EF4-FFF2-40B4-BE49-F238E27FC236}">
                <a16:creationId xmlns:a16="http://schemas.microsoft.com/office/drawing/2014/main" id="{7E992ECC-6A40-FA49-B869-9158E5F01E5D}"/>
              </a:ext>
            </a:extLst>
          </p:cNvPr>
          <p:cNvSpPr/>
          <p:nvPr/>
        </p:nvSpPr>
        <p:spPr>
          <a:xfrm>
            <a:off x="6504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4" name="Picture 13">
            <a:extLst>
              <a:ext uri="{FF2B5EF4-FFF2-40B4-BE49-F238E27FC236}">
                <a16:creationId xmlns:a16="http://schemas.microsoft.com/office/drawing/2014/main" id="{F348D7B1-7466-F14E-A735-A0E34052FB4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619443" y="564680"/>
            <a:ext cx="1049113" cy="486407"/>
          </a:xfrm>
          <a:prstGeom prst="rect">
            <a:avLst/>
          </a:prstGeom>
        </p:spPr>
      </p:pic>
      <p:pic>
        <p:nvPicPr>
          <p:cNvPr id="17" name="Picture 16">
            <a:extLst>
              <a:ext uri="{FF2B5EF4-FFF2-40B4-BE49-F238E27FC236}">
                <a16:creationId xmlns:a16="http://schemas.microsoft.com/office/drawing/2014/main" id="{0C4BCF2B-3952-774D-B0A4-F8B23F8C80D1}"/>
              </a:ext>
            </a:extLst>
          </p:cNvPr>
          <p:cNvPicPr>
            <a:picLocks noChangeAspect="1"/>
          </p:cNvPicPr>
          <p:nvPr/>
        </p:nvPicPr>
        <p:blipFill>
          <a:blip r:embed="rId4"/>
          <a:srcRect/>
          <a:stretch/>
        </p:blipFill>
        <p:spPr>
          <a:xfrm>
            <a:off x="815" y="-1"/>
            <a:ext cx="6106274" cy="6896099"/>
          </a:xfrm>
          <a:prstGeom prst="rect">
            <a:avLst/>
          </a:prstGeom>
        </p:spPr>
      </p:pic>
    </p:spTree>
    <p:extLst>
      <p:ext uri="{BB962C8B-B14F-4D97-AF65-F5344CB8AC3E}">
        <p14:creationId xmlns:p14="http://schemas.microsoft.com/office/powerpoint/2010/main" val="33688478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40088" y="-33797"/>
            <a:ext cx="6201735" cy="6891797"/>
          </a:xfrm>
          <a:prstGeom prst="rect">
            <a:avLst/>
          </a:prstGeom>
          <a:solidFill>
            <a:srgbClr val="EC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a:extLst>
              <a:ext uri="{FF2B5EF4-FFF2-40B4-BE49-F238E27FC236}">
                <a16:creationId xmlns:a16="http://schemas.microsoft.com/office/drawing/2014/main" id="{14C0402A-A722-8B47-96AB-889BE302B000}"/>
              </a:ext>
            </a:extLst>
          </p:cNvPr>
          <p:cNvPicPr>
            <a:picLocks noChangeAspect="1"/>
          </p:cNvPicPr>
          <p:nvPr/>
        </p:nvPicPr>
        <p:blipFill rotWithShape="1">
          <a:blip r:embed="rId3"/>
          <a:srcRect b="1084"/>
          <a:stretch/>
        </p:blipFill>
        <p:spPr>
          <a:xfrm>
            <a:off x="6052961" y="0"/>
            <a:ext cx="6139039" cy="6858000"/>
          </a:xfrm>
          <a:prstGeom prst="rect">
            <a:avLst/>
          </a:prstGeom>
        </p:spPr>
      </p:pic>
      <p:sp>
        <p:nvSpPr>
          <p:cNvPr id="10" name="Rectangle 9">
            <a:extLst>
              <a:ext uri="{FF2B5EF4-FFF2-40B4-BE49-F238E27FC236}">
                <a16:creationId xmlns:a16="http://schemas.microsoft.com/office/drawing/2014/main" id="{E8DFAB26-DD0B-944B-ACEB-2F71755937FA}"/>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extBox 11">
            <a:extLst>
              <a:ext uri="{FF2B5EF4-FFF2-40B4-BE49-F238E27FC236}">
                <a16:creationId xmlns:a16="http://schemas.microsoft.com/office/drawing/2014/main" id="{1A449F99-85FC-6544-A3A3-1FE4724D63AD}"/>
              </a:ext>
            </a:extLst>
          </p:cNvPr>
          <p:cNvSpPr txBox="1"/>
          <p:nvPr/>
        </p:nvSpPr>
        <p:spPr>
          <a:xfrm>
            <a:off x="856331" y="3512171"/>
            <a:ext cx="4489071" cy="1569660"/>
          </a:xfrm>
          <a:prstGeom prst="rect">
            <a:avLst/>
          </a:prstGeom>
          <a:noFill/>
        </p:spPr>
        <p:txBody>
          <a:bodyPr wrap="square">
            <a:spAutoFit/>
          </a:bodyPr>
          <a:lstStyle/>
          <a:p>
            <a:pPr algn="ctr"/>
            <a:r>
              <a:rPr lang="da-DK" sz="1200" spc="-20" dirty="0">
                <a:solidFill>
                  <a:srgbClr val="D9181F"/>
                </a:solidFill>
                <a:latin typeface="+mj-lt"/>
              </a:rPr>
              <a:t>Med udgangspunkt i det brede sortiment i </a:t>
            </a:r>
            <a:r>
              <a:rPr lang="da-DK" sz="1200" spc="-20" dirty="0" err="1">
                <a:solidFill>
                  <a:srgbClr val="D9181F"/>
                </a:solidFill>
                <a:latin typeface="+mj-lt"/>
              </a:rPr>
              <a:t>MadCooperativet</a:t>
            </a:r>
            <a:r>
              <a:rPr lang="da-DK" sz="1200" spc="-20" dirty="0">
                <a:solidFill>
                  <a:srgbClr val="D9181F"/>
                </a:solidFill>
                <a:latin typeface="+mj-lt"/>
              </a:rPr>
              <a:t>, </a:t>
            </a:r>
            <a:r>
              <a:rPr lang="da-DK" sz="1200" spc="-20" dirty="0" err="1">
                <a:solidFill>
                  <a:srgbClr val="D9181F"/>
                </a:solidFill>
                <a:latin typeface="+mj-lt"/>
              </a:rPr>
              <a:t>BrødCooperativet</a:t>
            </a:r>
            <a:r>
              <a:rPr lang="da-DK" sz="1200" spc="-20" dirty="0">
                <a:solidFill>
                  <a:srgbClr val="D9181F"/>
                </a:solidFill>
                <a:latin typeface="+mj-lt"/>
              </a:rPr>
              <a:t> og Frugt &amp; Grønt vil vi skabe et madtempel, hvor kunderne får kompetent faglig rådgivning og inspiration. </a:t>
            </a:r>
          </a:p>
          <a:p>
            <a:pPr algn="ctr"/>
            <a:endParaRPr lang="da-DK" sz="1200" spc="-20" dirty="0">
              <a:solidFill>
                <a:srgbClr val="D9181F"/>
              </a:solidFill>
              <a:latin typeface="+mj-lt"/>
            </a:endParaRPr>
          </a:p>
          <a:p>
            <a:pPr algn="ctr"/>
            <a:r>
              <a:rPr lang="da-DK" sz="1200" spc="-20" dirty="0">
                <a:solidFill>
                  <a:srgbClr val="D9181F"/>
                </a:solidFill>
                <a:latin typeface="+mj-lt"/>
              </a:rPr>
              <a:t>Vi tilbyder klimavenlige og sunde alternativer til traditionelle madvarer og måltidsløsninger, og vores plantebaserede sortiment er det bredeste i lokalområdet.</a:t>
            </a:r>
          </a:p>
        </p:txBody>
      </p:sp>
      <p:sp>
        <p:nvSpPr>
          <p:cNvPr id="13" name="TextBox 12">
            <a:extLst>
              <a:ext uri="{FF2B5EF4-FFF2-40B4-BE49-F238E27FC236}">
                <a16:creationId xmlns:a16="http://schemas.microsoft.com/office/drawing/2014/main" id="{7EBA60C0-784C-8D40-BD45-DFF7E801B438}"/>
              </a:ext>
            </a:extLst>
          </p:cNvPr>
          <p:cNvSpPr txBox="1"/>
          <p:nvPr/>
        </p:nvSpPr>
        <p:spPr>
          <a:xfrm>
            <a:off x="442913" y="2308905"/>
            <a:ext cx="5235735" cy="1292662"/>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br>
              <a:rPr lang="en-GB" sz="2800" b="1">
                <a:solidFill>
                  <a:srgbClr val="C00000"/>
                </a:solidFill>
                <a:latin typeface="+mj-lt"/>
              </a:rPr>
            </a:br>
            <a:r>
              <a:rPr lang="en-GB" sz="2800" b="1" err="1">
                <a:solidFill>
                  <a:srgbClr val="C00000"/>
                </a:solidFill>
                <a:latin typeface="+mj-lt"/>
              </a:rPr>
              <a:t>kvalitet</a:t>
            </a:r>
            <a:r>
              <a:rPr lang="en-GB" sz="2800" b="1">
                <a:solidFill>
                  <a:srgbClr val="C00000"/>
                </a:solidFill>
                <a:latin typeface="+mj-lt"/>
              </a:rPr>
              <a:t> </a:t>
            </a:r>
            <a:r>
              <a:rPr lang="en-GB" sz="2800" b="1" err="1">
                <a:solidFill>
                  <a:srgbClr val="C00000"/>
                </a:solidFill>
                <a:latin typeface="+mj-lt"/>
              </a:rPr>
              <a:t>og</a:t>
            </a:r>
            <a:r>
              <a:rPr lang="en-GB" sz="2800" b="1">
                <a:solidFill>
                  <a:srgbClr val="C00000"/>
                </a:solidFill>
                <a:latin typeface="+mj-lt"/>
              </a:rPr>
              <a:t> </a:t>
            </a:r>
            <a:r>
              <a:rPr lang="en-GB" sz="2800" b="1" err="1">
                <a:solidFill>
                  <a:srgbClr val="C00000"/>
                </a:solidFill>
                <a:latin typeface="+mj-lt"/>
              </a:rPr>
              <a:t>bedre</a:t>
            </a:r>
            <a:r>
              <a:rPr lang="en-GB" sz="2800" b="1">
                <a:solidFill>
                  <a:srgbClr val="C00000"/>
                </a:solidFill>
                <a:latin typeface="+mj-lt"/>
              </a:rPr>
              <a:t> mad</a:t>
            </a:r>
          </a:p>
          <a:p>
            <a:pPr algn="ctr">
              <a:defRPr/>
            </a:pPr>
            <a:endParaRPr lang="en-GB" sz="2800" b="1">
              <a:solidFill>
                <a:srgbClr val="C00000"/>
              </a:solidFill>
              <a:latin typeface="+mj-lt"/>
            </a:endParaRPr>
          </a:p>
        </p:txBody>
      </p:sp>
      <p:pic>
        <p:nvPicPr>
          <p:cNvPr id="15" name="Picture 14">
            <a:extLst>
              <a:ext uri="{FF2B5EF4-FFF2-40B4-BE49-F238E27FC236}">
                <a16:creationId xmlns:a16="http://schemas.microsoft.com/office/drawing/2014/main" id="{47C2B95B-457E-134F-82D9-BF21A1AE4E4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23443" y="564680"/>
            <a:ext cx="1049113" cy="486407"/>
          </a:xfrm>
          <a:prstGeom prst="rect">
            <a:avLst/>
          </a:prstGeom>
        </p:spPr>
      </p:pic>
    </p:spTree>
    <p:extLst>
      <p:ext uri="{BB962C8B-B14F-4D97-AF65-F5344CB8AC3E}">
        <p14:creationId xmlns:p14="http://schemas.microsoft.com/office/powerpoint/2010/main" val="14376457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2" y="11761"/>
            <a:ext cx="11751013" cy="6880036"/>
          </a:xfrm>
          <a:prstGeom prst="rect">
            <a:avLst/>
          </a:prstGeom>
          <a:solidFill>
            <a:srgbClr val="ECC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a:extLst>
              <a:ext uri="{FF2B5EF4-FFF2-40B4-BE49-F238E27FC236}">
                <a16:creationId xmlns:a16="http://schemas.microsoft.com/office/drawing/2014/main" id="{F2A6E0DB-E483-3048-8CB7-75B20FB58B42}"/>
              </a:ext>
            </a:extLst>
          </p:cNvPr>
          <p:cNvPicPr>
            <a:picLocks noChangeAspect="1"/>
          </p:cNvPicPr>
          <p:nvPr/>
        </p:nvPicPr>
        <p:blipFill>
          <a:blip r:embed="rId3"/>
          <a:srcRect/>
          <a:stretch/>
        </p:blipFill>
        <p:spPr>
          <a:xfrm>
            <a:off x="2032" y="0"/>
            <a:ext cx="6080027" cy="6858000"/>
          </a:xfrm>
          <a:prstGeom prst="rect">
            <a:avLst/>
          </a:prstGeom>
        </p:spPr>
      </p:pic>
      <p:sp>
        <p:nvSpPr>
          <p:cNvPr id="12" name="Rectangle 11">
            <a:extLst>
              <a:ext uri="{FF2B5EF4-FFF2-40B4-BE49-F238E27FC236}">
                <a16:creationId xmlns:a16="http://schemas.microsoft.com/office/drawing/2014/main" id="{C0D8B3B9-8BFF-924F-BA09-8EA056F2C51D}"/>
              </a:ext>
            </a:extLst>
          </p:cNvPr>
          <p:cNvSpPr/>
          <p:nvPr/>
        </p:nvSpPr>
        <p:spPr>
          <a:xfrm>
            <a:off x="6551127"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6" name="Picture 15">
            <a:extLst>
              <a:ext uri="{FF2B5EF4-FFF2-40B4-BE49-F238E27FC236}">
                <a16:creationId xmlns:a16="http://schemas.microsoft.com/office/drawing/2014/main" id="{91468B63-6E8E-914D-85DF-2C84CEFC341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19443" y="564680"/>
            <a:ext cx="1049113" cy="486407"/>
          </a:xfrm>
          <a:prstGeom prst="rect">
            <a:avLst/>
          </a:prstGeom>
        </p:spPr>
      </p:pic>
      <p:sp>
        <p:nvSpPr>
          <p:cNvPr id="17" name="TextBox 16">
            <a:extLst>
              <a:ext uri="{FF2B5EF4-FFF2-40B4-BE49-F238E27FC236}">
                <a16:creationId xmlns:a16="http://schemas.microsoft.com/office/drawing/2014/main" id="{40A9680D-30F2-B04A-8F9B-B898D8BD822C}"/>
              </a:ext>
            </a:extLst>
          </p:cNvPr>
          <p:cNvSpPr txBox="1"/>
          <p:nvPr/>
        </p:nvSpPr>
        <p:spPr>
          <a:xfrm>
            <a:off x="6600610" y="1759538"/>
            <a:ext cx="5133332" cy="1292662"/>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p>
          <a:p>
            <a:pPr algn="ctr">
              <a:defRPr/>
            </a:pPr>
            <a:r>
              <a:rPr lang="en-GB" sz="2800" b="1">
                <a:solidFill>
                  <a:srgbClr val="C00000"/>
                </a:solidFill>
                <a:latin typeface="+mj-lt"/>
              </a:rPr>
              <a:t>at </a:t>
            </a:r>
            <a:r>
              <a:rPr lang="en-GB" sz="2800" b="1" err="1">
                <a:solidFill>
                  <a:srgbClr val="C00000"/>
                </a:solidFill>
                <a:latin typeface="+mj-lt"/>
              </a:rPr>
              <a:t>gøre</a:t>
            </a:r>
            <a:r>
              <a:rPr lang="en-GB" sz="2800" b="1">
                <a:solidFill>
                  <a:srgbClr val="C00000"/>
                </a:solidFill>
                <a:latin typeface="+mj-lt"/>
              </a:rPr>
              <a:t> </a:t>
            </a:r>
            <a:r>
              <a:rPr lang="en-GB" sz="2800" b="1" err="1">
                <a:solidFill>
                  <a:srgbClr val="C00000"/>
                </a:solidFill>
                <a:latin typeface="+mj-lt"/>
              </a:rPr>
              <a:t>en</a:t>
            </a:r>
            <a:r>
              <a:rPr lang="en-GB" sz="2800" b="1">
                <a:solidFill>
                  <a:srgbClr val="C00000"/>
                </a:solidFill>
                <a:latin typeface="+mj-lt"/>
              </a:rPr>
              <a:t> </a:t>
            </a:r>
          </a:p>
          <a:p>
            <a:pPr algn="ctr">
              <a:defRPr/>
            </a:pPr>
            <a:r>
              <a:rPr lang="en-GB" sz="2800" b="1" err="1">
                <a:solidFill>
                  <a:srgbClr val="C00000"/>
                </a:solidFill>
                <a:latin typeface="+mj-lt"/>
              </a:rPr>
              <a:t>forskel</a:t>
            </a:r>
            <a:r>
              <a:rPr lang="en-GB" sz="2800" b="1">
                <a:solidFill>
                  <a:srgbClr val="C00000"/>
                </a:solidFill>
                <a:latin typeface="+mj-lt"/>
              </a:rPr>
              <a:t> </a:t>
            </a:r>
            <a:r>
              <a:rPr lang="en-GB" sz="2800" b="1" err="1">
                <a:solidFill>
                  <a:srgbClr val="C00000"/>
                </a:solidFill>
                <a:latin typeface="+mj-lt"/>
              </a:rPr>
              <a:t>lokalt</a:t>
            </a:r>
            <a:endParaRPr lang="en-GB" sz="2800" b="1">
              <a:solidFill>
                <a:srgbClr val="C00000"/>
              </a:solidFill>
              <a:latin typeface="+mj-lt"/>
            </a:endParaRPr>
          </a:p>
        </p:txBody>
      </p:sp>
      <p:sp>
        <p:nvSpPr>
          <p:cNvPr id="18" name="TextBox 17">
            <a:extLst>
              <a:ext uri="{FF2B5EF4-FFF2-40B4-BE49-F238E27FC236}">
                <a16:creationId xmlns:a16="http://schemas.microsoft.com/office/drawing/2014/main" id="{124BB249-E91A-3E4E-A870-251D6421F45B}"/>
              </a:ext>
            </a:extLst>
          </p:cNvPr>
          <p:cNvSpPr txBox="1"/>
          <p:nvPr/>
        </p:nvSpPr>
        <p:spPr>
          <a:xfrm>
            <a:off x="6859713" y="3337078"/>
            <a:ext cx="4601818" cy="1938992"/>
          </a:xfrm>
          <a:prstGeom prst="rect">
            <a:avLst/>
          </a:prstGeom>
          <a:noFill/>
        </p:spPr>
        <p:txBody>
          <a:bodyPr wrap="square">
            <a:spAutoFit/>
          </a:bodyPr>
          <a:lstStyle/>
          <a:p>
            <a:pPr lvl="0" algn="ctr"/>
            <a:r>
              <a:rPr lang="da-DK" sz="1200" spc="-20" dirty="0">
                <a:solidFill>
                  <a:srgbClr val="D9181F"/>
                </a:solidFill>
                <a:latin typeface="+mj-lt"/>
              </a:rPr>
              <a:t>Vi vil skabe en oplevelsesrig indkøbstur ved at have en overskuelig indretning, hvor kunderne nemt kan navigere efter de varer, de ønsker.</a:t>
            </a:r>
          </a:p>
          <a:p>
            <a:pPr lvl="0" algn="ctr"/>
            <a:endParaRPr lang="da-DK" sz="1200" spc="-20" dirty="0">
              <a:solidFill>
                <a:srgbClr val="D9181F"/>
              </a:solidFill>
              <a:latin typeface="+mj-lt"/>
            </a:endParaRPr>
          </a:p>
          <a:p>
            <a:pPr lvl="0" algn="ctr"/>
            <a:r>
              <a:rPr lang="da-DK" sz="1200" spc="-20" dirty="0">
                <a:solidFill>
                  <a:srgbClr val="D9181F"/>
                </a:solidFill>
                <a:latin typeface="+mj-lt"/>
              </a:rPr>
              <a:t>Vi har nemme måltider lige til at spise, varme eller tilberede, og med Scan &amp; Betal kan kunderne komme hurtigt gennem butikken. </a:t>
            </a:r>
          </a:p>
          <a:p>
            <a:pPr lvl="0" algn="ctr"/>
            <a:endParaRPr lang="da-DK" sz="1200" spc="-20" dirty="0">
              <a:solidFill>
                <a:srgbClr val="D9181F"/>
              </a:solidFill>
              <a:latin typeface="+mj-lt"/>
            </a:endParaRPr>
          </a:p>
          <a:p>
            <a:pPr lvl="0" algn="ctr"/>
            <a:r>
              <a:rPr lang="da-DK" sz="1200" spc="-20" dirty="0">
                <a:solidFill>
                  <a:srgbClr val="D9181F"/>
                </a:solidFill>
                <a:latin typeface="+mj-lt"/>
              </a:rPr>
              <a:t>Vi tilbyder et særligt udvalgt sortiment af hverdags-non-</a:t>
            </a:r>
            <a:r>
              <a:rPr lang="da-DK" sz="1200" spc="-20" dirty="0" err="1">
                <a:solidFill>
                  <a:srgbClr val="D9181F"/>
                </a:solidFill>
                <a:latin typeface="+mj-lt"/>
              </a:rPr>
              <a:t>food</a:t>
            </a:r>
            <a:r>
              <a:rPr lang="da-DK" sz="1200" spc="-20" dirty="0">
                <a:solidFill>
                  <a:srgbClr val="D9181F"/>
                </a:solidFill>
                <a:latin typeface="+mj-lt"/>
              </a:rPr>
              <a:t> på de varer, der efterspørges lokalt.</a:t>
            </a:r>
          </a:p>
        </p:txBody>
      </p:sp>
    </p:spTree>
    <p:extLst>
      <p:ext uri="{BB962C8B-B14F-4D97-AF65-F5344CB8AC3E}">
        <p14:creationId xmlns:p14="http://schemas.microsoft.com/office/powerpoint/2010/main" val="2059119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6CA0E-F106-5C4D-9FB9-E856795D05BD}"/>
              </a:ext>
            </a:extLst>
          </p:cNvPr>
          <p:cNvSpPr/>
          <p:nvPr/>
        </p:nvSpPr>
        <p:spPr>
          <a:xfrm>
            <a:off x="0" y="0"/>
            <a:ext cx="11751013" cy="6880036"/>
          </a:xfrm>
          <a:prstGeom prst="rect">
            <a:avLst/>
          </a:prstGeom>
          <a:solidFill>
            <a:srgbClr val="DC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A03CB09A-737D-7445-A001-2DC05412A07E}"/>
              </a:ext>
            </a:extLst>
          </p:cNvPr>
          <p:cNvPicPr>
            <a:picLocks noChangeAspect="1"/>
          </p:cNvPicPr>
          <p:nvPr/>
        </p:nvPicPr>
        <p:blipFill>
          <a:blip r:embed="rId3"/>
          <a:srcRect/>
          <a:stretch/>
        </p:blipFill>
        <p:spPr>
          <a:xfrm>
            <a:off x="6097127" y="-22036"/>
            <a:ext cx="6093746" cy="6880036"/>
          </a:xfrm>
          <a:prstGeom prst="rect">
            <a:avLst/>
          </a:prstGeom>
        </p:spPr>
      </p:pic>
      <p:sp>
        <p:nvSpPr>
          <p:cNvPr id="10" name="Rectangle 9">
            <a:extLst>
              <a:ext uri="{FF2B5EF4-FFF2-40B4-BE49-F238E27FC236}">
                <a16:creationId xmlns:a16="http://schemas.microsoft.com/office/drawing/2014/main" id="{EC72C530-83FF-3541-A92C-AEA956AC96EE}"/>
              </a:ext>
            </a:extLst>
          </p:cNvPr>
          <p:cNvSpPr/>
          <p:nvPr/>
        </p:nvSpPr>
        <p:spPr>
          <a:xfrm>
            <a:off x="402771" y="840259"/>
            <a:ext cx="5279572" cy="5632729"/>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Picture 10">
            <a:extLst>
              <a:ext uri="{FF2B5EF4-FFF2-40B4-BE49-F238E27FC236}">
                <a16:creationId xmlns:a16="http://schemas.microsoft.com/office/drawing/2014/main" id="{2D1C4B74-6DCE-0548-B84B-2646C388BB60}"/>
              </a:ext>
            </a:extLst>
          </p:cNvPr>
          <p:cNvPicPr>
            <a:picLocks noChangeAspect="1"/>
          </p:cNvPicPr>
          <p:nvPr/>
        </p:nvPicPr>
        <p:blipFill>
          <a:blip r:embed="rId4"/>
          <a:srcRect/>
          <a:stretch/>
        </p:blipFill>
        <p:spPr>
          <a:xfrm>
            <a:off x="1714156" y="368770"/>
            <a:ext cx="2667689" cy="1236837"/>
          </a:xfrm>
          <a:prstGeom prst="rect">
            <a:avLst/>
          </a:prstGeom>
        </p:spPr>
      </p:pic>
      <p:sp>
        <p:nvSpPr>
          <p:cNvPr id="12" name="Content Placeholder 4">
            <a:extLst>
              <a:ext uri="{FF2B5EF4-FFF2-40B4-BE49-F238E27FC236}">
                <a16:creationId xmlns:a16="http://schemas.microsoft.com/office/drawing/2014/main" id="{4587E37A-1CFC-024F-AECC-52E688F92725}"/>
              </a:ext>
            </a:extLst>
          </p:cNvPr>
          <p:cNvSpPr txBox="1">
            <a:spLocks/>
          </p:cNvSpPr>
          <p:nvPr/>
        </p:nvSpPr>
        <p:spPr>
          <a:xfrm>
            <a:off x="610719" y="2822189"/>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”Hele </a:t>
            </a:r>
            <a:r>
              <a:rPr lang="en-GB" sz="2800" b="1" err="1">
                <a:solidFill>
                  <a:srgbClr val="C00000"/>
                </a:solidFill>
              </a:rPr>
              <a:t>Danmarks</a:t>
            </a:r>
            <a:br>
              <a:rPr lang="en-GB" sz="2800" b="1">
                <a:solidFill>
                  <a:srgbClr val="C00000"/>
                </a:solidFill>
              </a:rPr>
            </a:br>
            <a:r>
              <a:rPr lang="en-GB" sz="2800" b="1">
                <a:solidFill>
                  <a:srgbClr val="C00000"/>
                </a:solidFill>
              </a:rPr>
              <a:t> </a:t>
            </a:r>
            <a:r>
              <a:rPr lang="en-GB" sz="2800" b="1" err="1">
                <a:solidFill>
                  <a:srgbClr val="C00000"/>
                </a:solidFill>
              </a:rPr>
              <a:t>lokale</a:t>
            </a:r>
            <a:r>
              <a:rPr lang="en-GB" sz="2800" b="1">
                <a:solidFill>
                  <a:srgbClr val="C00000"/>
                </a:solidFill>
              </a:rPr>
              <a:t>, </a:t>
            </a:r>
            <a:r>
              <a:rPr lang="en-GB" sz="2800" b="1" err="1">
                <a:solidFill>
                  <a:srgbClr val="C00000"/>
                </a:solidFill>
              </a:rPr>
              <a:t>modige</a:t>
            </a:r>
            <a:r>
              <a:rPr lang="en-GB" sz="2800" b="1">
                <a:solidFill>
                  <a:srgbClr val="C00000"/>
                </a:solidFill>
              </a:rPr>
              <a:t> </a:t>
            </a:r>
            <a:br>
              <a:rPr lang="en-GB" sz="2800" b="1">
                <a:solidFill>
                  <a:srgbClr val="C00000"/>
                </a:solidFill>
              </a:rPr>
            </a:br>
            <a:r>
              <a:rPr lang="en-GB" sz="2800" b="1" err="1">
                <a:solidFill>
                  <a:srgbClr val="C00000"/>
                </a:solidFill>
              </a:rPr>
              <a:t>og</a:t>
            </a:r>
            <a:r>
              <a:rPr lang="en-GB" sz="2800" b="1">
                <a:solidFill>
                  <a:srgbClr val="C00000"/>
                </a:solidFill>
              </a:rPr>
              <a:t> </a:t>
            </a:r>
            <a:r>
              <a:rPr lang="en-GB" sz="2800" b="1" err="1">
                <a:solidFill>
                  <a:srgbClr val="C00000"/>
                </a:solidFill>
              </a:rPr>
              <a:t>ansvarlige</a:t>
            </a:r>
            <a:r>
              <a:rPr lang="en-GB" sz="2800" b="1">
                <a:solidFill>
                  <a:srgbClr val="C00000"/>
                </a:solidFill>
              </a:rPr>
              <a:t> </a:t>
            </a:r>
            <a:br>
              <a:rPr lang="en-GB" sz="2800" b="1">
                <a:solidFill>
                  <a:srgbClr val="C00000"/>
                </a:solidFill>
              </a:rPr>
            </a:br>
            <a:r>
              <a:rPr lang="en-GB" sz="2800" b="1" err="1">
                <a:solidFill>
                  <a:srgbClr val="C00000"/>
                </a:solidFill>
              </a:rPr>
              <a:t>hverdags</a:t>
            </a:r>
            <a:r>
              <a:rPr lang="en-GB" sz="2800" b="1">
                <a:solidFill>
                  <a:srgbClr val="C00000"/>
                </a:solidFill>
              </a:rPr>
              <a:t>-</a:t>
            </a:r>
            <a:br>
              <a:rPr lang="en-GB" sz="2800" b="1">
                <a:solidFill>
                  <a:srgbClr val="C00000"/>
                </a:solidFill>
              </a:rPr>
            </a:br>
            <a:r>
              <a:rPr lang="en-GB" sz="2800" b="1" err="1">
                <a:solidFill>
                  <a:srgbClr val="C00000"/>
                </a:solidFill>
              </a:rPr>
              <a:t>supermarked</a:t>
            </a:r>
            <a:r>
              <a:rPr lang="en-GB" sz="2800" b="1">
                <a:solidFill>
                  <a:srgbClr val="C00000"/>
                </a:solidFill>
              </a:rPr>
              <a:t>”</a:t>
            </a:r>
          </a:p>
        </p:txBody>
      </p:sp>
      <p:sp>
        <p:nvSpPr>
          <p:cNvPr id="13" name="Pladsholder til indhold 5">
            <a:extLst>
              <a:ext uri="{FF2B5EF4-FFF2-40B4-BE49-F238E27FC236}">
                <a16:creationId xmlns:a16="http://schemas.microsoft.com/office/drawing/2014/main" id="{F8994824-8732-4442-9507-C96A181E6183}"/>
              </a:ext>
            </a:extLst>
          </p:cNvPr>
          <p:cNvSpPr txBox="1">
            <a:spLocks/>
          </p:cNvSpPr>
          <p:nvPr/>
        </p:nvSpPr>
        <p:spPr>
          <a:xfrm>
            <a:off x="1415048" y="2326007"/>
            <a:ext cx="3217239"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da-DK" sz="1400" b="1">
                <a:solidFill>
                  <a:srgbClr val="C0252E"/>
                </a:solidFill>
              </a:rPr>
              <a:t>Mission</a:t>
            </a:r>
          </a:p>
        </p:txBody>
      </p:sp>
    </p:spTree>
    <p:extLst>
      <p:ext uri="{BB962C8B-B14F-4D97-AF65-F5344CB8AC3E}">
        <p14:creationId xmlns:p14="http://schemas.microsoft.com/office/powerpoint/2010/main" val="7572387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6A746F-E436-264B-A716-254F510259B5}"/>
              </a:ext>
            </a:extLst>
          </p:cNvPr>
          <p:cNvSpPr/>
          <p:nvPr/>
        </p:nvSpPr>
        <p:spPr>
          <a:xfrm>
            <a:off x="0" y="0"/>
            <a:ext cx="12192000" cy="6880036"/>
          </a:xfrm>
          <a:prstGeom prst="rect">
            <a:avLst/>
          </a:prstGeom>
          <a:solidFill>
            <a:srgbClr val="DC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ectangle 24">
            <a:extLst>
              <a:ext uri="{FF2B5EF4-FFF2-40B4-BE49-F238E27FC236}">
                <a16:creationId xmlns:a16="http://schemas.microsoft.com/office/drawing/2014/main" id="{830DF3E0-D051-5442-AE9F-CB4938285D55}"/>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Rectangle 23">
            <a:extLst>
              <a:ext uri="{FF2B5EF4-FFF2-40B4-BE49-F238E27FC236}">
                <a16:creationId xmlns:a16="http://schemas.microsoft.com/office/drawing/2014/main" id="{E0259861-6401-6949-A9CF-A41A950F5EAE}"/>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7" name="Picture 26" descr="A picture containing text, person, holding&#10;&#10;Description automatically generated">
            <a:extLst>
              <a:ext uri="{FF2B5EF4-FFF2-40B4-BE49-F238E27FC236}">
                <a16:creationId xmlns:a16="http://schemas.microsoft.com/office/drawing/2014/main" id="{6D5A25BC-7A28-884E-8789-19C1614FFA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33" y="1884759"/>
            <a:ext cx="2032620" cy="1879426"/>
          </a:xfrm>
          <a:prstGeom prst="rect">
            <a:avLst/>
          </a:prstGeom>
        </p:spPr>
      </p:pic>
      <p:pic>
        <p:nvPicPr>
          <p:cNvPr id="28" name="Picture 27" descr="A picture containing person, person&#10;&#10;Description automatically generated">
            <a:extLst>
              <a:ext uri="{FF2B5EF4-FFF2-40B4-BE49-F238E27FC236}">
                <a16:creationId xmlns:a16="http://schemas.microsoft.com/office/drawing/2014/main" id="{FB052CB9-CCDE-0D45-89FA-5A2A12E7A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0761" y="1884759"/>
            <a:ext cx="2032620" cy="1879426"/>
          </a:xfrm>
          <a:prstGeom prst="rect">
            <a:avLst/>
          </a:prstGeom>
        </p:spPr>
      </p:pic>
      <p:pic>
        <p:nvPicPr>
          <p:cNvPr id="29" name="Picture 28" descr="A picture containing person, indoor, people&#10;&#10;Description automatically generated">
            <a:extLst>
              <a:ext uri="{FF2B5EF4-FFF2-40B4-BE49-F238E27FC236}">
                <a16:creationId xmlns:a16="http://schemas.microsoft.com/office/drawing/2014/main" id="{FC893BDE-A07D-C147-8362-CE2DE77463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689" y="1884759"/>
            <a:ext cx="2032620" cy="1879426"/>
          </a:xfrm>
          <a:prstGeom prst="rect">
            <a:avLst/>
          </a:prstGeom>
        </p:spPr>
      </p:pic>
      <p:pic>
        <p:nvPicPr>
          <p:cNvPr id="30" name="Picture 29" descr="A plate of food&#10;&#10;Description automatically generated with medium confidence">
            <a:extLst>
              <a:ext uri="{FF2B5EF4-FFF2-40B4-BE49-F238E27FC236}">
                <a16:creationId xmlns:a16="http://schemas.microsoft.com/office/drawing/2014/main" id="{FE63F82D-892F-724E-9156-B6146589F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8618" y="1884759"/>
            <a:ext cx="2032620" cy="1879426"/>
          </a:xfrm>
          <a:prstGeom prst="rect">
            <a:avLst/>
          </a:prstGeom>
        </p:spPr>
      </p:pic>
      <p:pic>
        <p:nvPicPr>
          <p:cNvPr id="31" name="Picture 30" descr="Two people pushing a shopping cart&#10;&#10;Description automatically generated with low confidence">
            <a:extLst>
              <a:ext uri="{FF2B5EF4-FFF2-40B4-BE49-F238E27FC236}">
                <a16:creationId xmlns:a16="http://schemas.microsoft.com/office/drawing/2014/main" id="{074B7341-FF2D-1C4B-96FA-CF3058FA8E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7547" y="1884759"/>
            <a:ext cx="2032620" cy="1879426"/>
          </a:xfrm>
          <a:prstGeom prst="rect">
            <a:avLst/>
          </a:prstGeom>
        </p:spPr>
      </p:pic>
      <p:sp>
        <p:nvSpPr>
          <p:cNvPr id="32" name="TextBox 31">
            <a:extLst>
              <a:ext uri="{FF2B5EF4-FFF2-40B4-BE49-F238E27FC236}">
                <a16:creationId xmlns:a16="http://schemas.microsoft.com/office/drawing/2014/main" id="{ED856004-0D45-3741-B6F1-963C170CAB71}"/>
              </a:ext>
            </a:extLst>
          </p:cNvPr>
          <p:cNvSpPr txBox="1"/>
          <p:nvPr/>
        </p:nvSpPr>
        <p:spPr>
          <a:xfrm>
            <a:off x="741833" y="3962366"/>
            <a:ext cx="2032620" cy="1231106"/>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give </a:t>
            </a:r>
            <a:r>
              <a:rPr lang="en-GB" sz="1600" b="1" err="1">
                <a:solidFill>
                  <a:srgbClr val="C00000"/>
                </a:solidFill>
                <a:latin typeface="+mj-lt"/>
              </a:rPr>
              <a:t>danskerne</a:t>
            </a:r>
            <a:r>
              <a:rPr lang="en-GB" sz="1600" b="1">
                <a:solidFill>
                  <a:srgbClr val="C00000"/>
                </a:solidFill>
                <a:latin typeface="+mj-lt"/>
              </a:rPr>
              <a:t> </a:t>
            </a:r>
            <a:br>
              <a:rPr lang="en-GB" sz="1600" b="1">
                <a:solidFill>
                  <a:srgbClr val="C00000"/>
                </a:solidFill>
                <a:latin typeface="+mj-lt"/>
              </a:rPr>
            </a:br>
            <a:r>
              <a:rPr lang="en-GB" sz="1600" b="1" err="1">
                <a:solidFill>
                  <a:srgbClr val="C00000"/>
                </a:solidFill>
                <a:latin typeface="+mj-lt"/>
              </a:rPr>
              <a:t>en</a:t>
            </a:r>
            <a:r>
              <a:rPr lang="en-GB" sz="1600" b="1">
                <a:solidFill>
                  <a:srgbClr val="C00000"/>
                </a:solidFill>
                <a:latin typeface="+mj-lt"/>
              </a:rPr>
              <a:t> mere </a:t>
            </a:r>
            <a:r>
              <a:rPr lang="en-GB" sz="1600" b="1" err="1">
                <a:solidFill>
                  <a:srgbClr val="C00000"/>
                </a:solidFill>
                <a:latin typeface="+mj-lt"/>
              </a:rPr>
              <a:t>bære</a:t>
            </a:r>
            <a:r>
              <a:rPr lang="en-GB" sz="1600" b="1">
                <a:solidFill>
                  <a:srgbClr val="C00000"/>
                </a:solidFill>
                <a:latin typeface="+mj-lt"/>
              </a:rPr>
              <a:t>-</a:t>
            </a:r>
            <a:br>
              <a:rPr lang="en-GB" sz="1600" b="1">
                <a:solidFill>
                  <a:srgbClr val="C00000"/>
                </a:solidFill>
                <a:latin typeface="+mj-lt"/>
              </a:rPr>
            </a:br>
            <a:r>
              <a:rPr lang="en-GB" sz="1600" b="1" err="1">
                <a:solidFill>
                  <a:srgbClr val="C00000"/>
                </a:solidFill>
                <a:latin typeface="+mj-lt"/>
              </a:rPr>
              <a:t>dygtig</a:t>
            </a:r>
            <a:r>
              <a:rPr lang="en-GB" sz="1600" b="1">
                <a:solidFill>
                  <a:srgbClr val="C00000"/>
                </a:solidFill>
                <a:latin typeface="+mj-lt"/>
              </a:rPr>
              <a:t> </a:t>
            </a:r>
            <a:r>
              <a:rPr lang="en-GB" sz="1600" b="1" err="1">
                <a:solidFill>
                  <a:srgbClr val="C00000"/>
                </a:solidFill>
                <a:latin typeface="+mj-lt"/>
              </a:rPr>
              <a:t>hverdag</a:t>
            </a:r>
            <a:endParaRPr lang="en-GB" sz="1600" b="1">
              <a:solidFill>
                <a:srgbClr val="C00000"/>
              </a:solidFill>
              <a:latin typeface="+mj-lt"/>
            </a:endParaRPr>
          </a:p>
        </p:txBody>
      </p:sp>
      <p:sp>
        <p:nvSpPr>
          <p:cNvPr id="33" name="TextBox 32">
            <a:extLst>
              <a:ext uri="{FF2B5EF4-FFF2-40B4-BE49-F238E27FC236}">
                <a16:creationId xmlns:a16="http://schemas.microsoft.com/office/drawing/2014/main" id="{2797E7FE-8FA2-2241-A56F-49E38CC59CA1}"/>
              </a:ext>
            </a:extLst>
          </p:cNvPr>
          <p:cNvSpPr txBox="1"/>
          <p:nvPr/>
        </p:nvSpPr>
        <p:spPr>
          <a:xfrm>
            <a:off x="2910761"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err="1">
                <a:solidFill>
                  <a:srgbClr val="C00000"/>
                </a:solidFill>
                <a:latin typeface="+mj-lt"/>
              </a:rPr>
              <a:t>ærlige</a:t>
            </a:r>
            <a:r>
              <a:rPr lang="en-GB" sz="1600" b="1">
                <a:solidFill>
                  <a:srgbClr val="C00000"/>
                </a:solidFill>
                <a:latin typeface="+mj-lt"/>
              </a:rPr>
              <a:t> </a:t>
            </a:r>
            <a:r>
              <a:rPr lang="en-GB" sz="1600" b="1" err="1">
                <a:solidFill>
                  <a:srgbClr val="C00000"/>
                </a:solidFill>
                <a:latin typeface="+mj-lt"/>
              </a:rPr>
              <a:t>varer</a:t>
            </a:r>
            <a:r>
              <a:rPr lang="en-GB" sz="1600" b="1">
                <a:solidFill>
                  <a:srgbClr val="C00000"/>
                </a:solidFill>
                <a:latin typeface="+mj-lt"/>
              </a:rPr>
              <a:t> </a:t>
            </a:r>
          </a:p>
          <a:p>
            <a:pPr algn="ctr">
              <a:defRPr/>
            </a:pPr>
            <a:r>
              <a:rPr lang="en-GB" sz="1600" b="1" err="1">
                <a:solidFill>
                  <a:srgbClr val="C00000"/>
                </a:solidFill>
                <a:latin typeface="+mj-lt"/>
              </a:rPr>
              <a:t>til</a:t>
            </a:r>
            <a:r>
              <a:rPr lang="en-GB" sz="1600" b="1">
                <a:solidFill>
                  <a:srgbClr val="C00000"/>
                </a:solidFill>
                <a:latin typeface="+mj-lt"/>
              </a:rPr>
              <a:t> </a:t>
            </a:r>
            <a:r>
              <a:rPr lang="en-GB" sz="1600" b="1" err="1">
                <a:solidFill>
                  <a:srgbClr val="C00000"/>
                </a:solidFill>
                <a:latin typeface="+mj-lt"/>
              </a:rPr>
              <a:t>ærlige</a:t>
            </a:r>
            <a:endParaRPr lang="en-GB" sz="1600" b="1">
              <a:solidFill>
                <a:srgbClr val="C00000"/>
              </a:solidFill>
              <a:latin typeface="+mj-lt"/>
            </a:endParaRPr>
          </a:p>
          <a:p>
            <a:pPr algn="ctr">
              <a:defRPr/>
            </a:pPr>
            <a:r>
              <a:rPr lang="en-GB" sz="1600" b="1">
                <a:solidFill>
                  <a:srgbClr val="C00000"/>
                </a:solidFill>
                <a:latin typeface="+mj-lt"/>
              </a:rPr>
              <a:t> </a:t>
            </a:r>
            <a:r>
              <a:rPr lang="en-GB" sz="1600" b="1" err="1">
                <a:solidFill>
                  <a:srgbClr val="C00000"/>
                </a:solidFill>
                <a:latin typeface="+mj-lt"/>
              </a:rPr>
              <a:t>priser</a:t>
            </a:r>
            <a:endParaRPr lang="en-GB" sz="1600" b="1">
              <a:solidFill>
                <a:srgbClr val="C00000"/>
              </a:solidFill>
              <a:latin typeface="+mj-lt"/>
            </a:endParaRPr>
          </a:p>
        </p:txBody>
      </p:sp>
      <p:sp>
        <p:nvSpPr>
          <p:cNvPr id="34" name="TextBox 33">
            <a:extLst>
              <a:ext uri="{FF2B5EF4-FFF2-40B4-BE49-F238E27FC236}">
                <a16:creationId xmlns:a16="http://schemas.microsoft.com/office/drawing/2014/main" id="{C1E14E8E-1815-034F-9C1B-4EFAEEF7CF2E}"/>
              </a:ext>
            </a:extLst>
          </p:cNvPr>
          <p:cNvSpPr txBox="1"/>
          <p:nvPr/>
        </p:nvSpPr>
        <p:spPr>
          <a:xfrm>
            <a:off x="5084334"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a:t>
            </a:r>
            <a:r>
              <a:rPr lang="en-GB" sz="1600" b="1" err="1">
                <a:solidFill>
                  <a:srgbClr val="C00000"/>
                </a:solidFill>
                <a:latin typeface="+mj-lt"/>
              </a:rPr>
              <a:t>danskerne</a:t>
            </a:r>
            <a:r>
              <a:rPr lang="en-GB" sz="1600" b="1">
                <a:solidFill>
                  <a:srgbClr val="C00000"/>
                </a:solidFill>
                <a:latin typeface="+mj-lt"/>
              </a:rPr>
              <a:t> </a:t>
            </a:r>
          </a:p>
          <a:p>
            <a:pPr algn="ctr">
              <a:defRPr/>
            </a:pPr>
            <a:r>
              <a:rPr lang="en-GB" sz="1600" b="1" err="1">
                <a:solidFill>
                  <a:srgbClr val="C00000"/>
                </a:solidFill>
                <a:latin typeface="+mj-lt"/>
              </a:rPr>
              <a:t>kan</a:t>
            </a:r>
            <a:r>
              <a:rPr lang="en-GB" sz="1600" b="1">
                <a:solidFill>
                  <a:srgbClr val="C00000"/>
                </a:solidFill>
                <a:latin typeface="+mj-lt"/>
              </a:rPr>
              <a:t> spare </a:t>
            </a:r>
            <a:r>
              <a:rPr lang="en-GB" sz="1600" b="1" err="1">
                <a:solidFill>
                  <a:srgbClr val="C00000"/>
                </a:solidFill>
                <a:latin typeface="+mj-lt"/>
              </a:rPr>
              <a:t>tid</a:t>
            </a:r>
            <a:r>
              <a:rPr lang="en-GB" sz="1600" b="1">
                <a:solidFill>
                  <a:srgbClr val="C00000"/>
                </a:solidFill>
                <a:latin typeface="+mj-lt"/>
              </a:rPr>
              <a:t> </a:t>
            </a:r>
          </a:p>
          <a:p>
            <a:pPr algn="ctr">
              <a:defRPr/>
            </a:pPr>
            <a:r>
              <a:rPr lang="en-GB" sz="1600" b="1" err="1">
                <a:solidFill>
                  <a:srgbClr val="C00000"/>
                </a:solidFill>
                <a:latin typeface="+mj-lt"/>
              </a:rPr>
              <a:t>i</a:t>
            </a:r>
            <a:r>
              <a:rPr lang="en-GB" sz="1600" b="1">
                <a:solidFill>
                  <a:srgbClr val="C00000"/>
                </a:solidFill>
                <a:latin typeface="+mj-lt"/>
              </a:rPr>
              <a:t> </a:t>
            </a:r>
            <a:r>
              <a:rPr lang="en-GB" sz="1600" b="1" err="1">
                <a:solidFill>
                  <a:srgbClr val="C00000"/>
                </a:solidFill>
                <a:latin typeface="+mj-lt"/>
              </a:rPr>
              <a:t>hverdagen</a:t>
            </a:r>
            <a:r>
              <a:rPr lang="en-GB" sz="1600" b="1">
                <a:solidFill>
                  <a:srgbClr val="C00000"/>
                </a:solidFill>
                <a:latin typeface="+mj-lt"/>
              </a:rPr>
              <a:t> </a:t>
            </a:r>
          </a:p>
        </p:txBody>
      </p:sp>
      <p:sp>
        <p:nvSpPr>
          <p:cNvPr id="35" name="TextBox 34">
            <a:extLst>
              <a:ext uri="{FF2B5EF4-FFF2-40B4-BE49-F238E27FC236}">
                <a16:creationId xmlns:a16="http://schemas.microsoft.com/office/drawing/2014/main" id="{7A476582-3C30-0447-B9B6-2C267C19010C}"/>
              </a:ext>
            </a:extLst>
          </p:cNvPr>
          <p:cNvSpPr txBox="1"/>
          <p:nvPr/>
        </p:nvSpPr>
        <p:spPr>
          <a:xfrm>
            <a:off x="7227927"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err="1">
                <a:solidFill>
                  <a:srgbClr val="C00000"/>
                </a:solidFill>
                <a:latin typeface="+mj-lt"/>
              </a:rPr>
              <a:t>kvalitet</a:t>
            </a:r>
            <a:r>
              <a:rPr lang="en-GB" sz="1600" b="1">
                <a:solidFill>
                  <a:srgbClr val="C00000"/>
                </a:solidFill>
                <a:latin typeface="+mj-lt"/>
              </a:rPr>
              <a:t> </a:t>
            </a:r>
          </a:p>
          <a:p>
            <a:pPr algn="ctr">
              <a:defRPr/>
            </a:pPr>
            <a:r>
              <a:rPr lang="en-GB" sz="1600" b="1" err="1">
                <a:solidFill>
                  <a:srgbClr val="C00000"/>
                </a:solidFill>
                <a:latin typeface="+mj-lt"/>
              </a:rPr>
              <a:t>og</a:t>
            </a:r>
            <a:r>
              <a:rPr lang="en-GB" sz="1600" b="1">
                <a:solidFill>
                  <a:srgbClr val="C00000"/>
                </a:solidFill>
                <a:latin typeface="+mj-lt"/>
              </a:rPr>
              <a:t> </a:t>
            </a:r>
            <a:r>
              <a:rPr lang="en-GB" sz="1600" b="1" err="1">
                <a:solidFill>
                  <a:srgbClr val="C00000"/>
                </a:solidFill>
                <a:latin typeface="+mj-lt"/>
              </a:rPr>
              <a:t>bedre</a:t>
            </a:r>
            <a:r>
              <a:rPr lang="en-GB" sz="1600" b="1">
                <a:solidFill>
                  <a:srgbClr val="C00000"/>
                </a:solidFill>
                <a:latin typeface="+mj-lt"/>
              </a:rPr>
              <a:t> </a:t>
            </a:r>
          </a:p>
          <a:p>
            <a:pPr algn="ctr">
              <a:defRPr/>
            </a:pPr>
            <a:r>
              <a:rPr lang="en-GB" sz="1600" b="1">
                <a:solidFill>
                  <a:srgbClr val="C00000"/>
                </a:solidFill>
                <a:latin typeface="+mj-lt"/>
              </a:rPr>
              <a:t>mad</a:t>
            </a:r>
          </a:p>
        </p:txBody>
      </p:sp>
      <p:sp>
        <p:nvSpPr>
          <p:cNvPr id="36" name="TextBox 35">
            <a:extLst>
              <a:ext uri="{FF2B5EF4-FFF2-40B4-BE49-F238E27FC236}">
                <a16:creationId xmlns:a16="http://schemas.microsoft.com/office/drawing/2014/main" id="{43F84AC9-64CE-1948-BFE2-62877210F589}"/>
              </a:ext>
            </a:extLst>
          </p:cNvPr>
          <p:cNvSpPr txBox="1"/>
          <p:nvPr/>
        </p:nvSpPr>
        <p:spPr>
          <a:xfrm>
            <a:off x="9416491" y="3962366"/>
            <a:ext cx="2032620" cy="984885"/>
          </a:xfrm>
          <a:prstGeom prst="rect">
            <a:avLst/>
          </a:prstGeom>
          <a:noFill/>
        </p:spPr>
        <p:txBody>
          <a:bodyPr wrap="square" lIns="72000" tIns="0" rIns="72000" bIns="0" rtlCol="0">
            <a:spAutoFit/>
          </a:bodyPr>
          <a:lstStyle/>
          <a:p>
            <a:pPr algn="ctr">
              <a:defRPr/>
            </a:pPr>
            <a:r>
              <a:rPr lang="en-GB" sz="1600" b="1">
                <a:solidFill>
                  <a:srgbClr val="C00000"/>
                </a:solidFill>
                <a:latin typeface="+mj-lt"/>
              </a:rPr>
              <a:t>Vi </a:t>
            </a:r>
            <a:r>
              <a:rPr lang="en-GB" sz="1600" b="1" err="1">
                <a:solidFill>
                  <a:srgbClr val="C00000"/>
                </a:solidFill>
                <a:latin typeface="+mj-lt"/>
              </a:rPr>
              <a:t>kæmper</a:t>
            </a:r>
            <a:r>
              <a:rPr lang="en-GB" sz="1600" b="1">
                <a:solidFill>
                  <a:srgbClr val="C00000"/>
                </a:solidFill>
                <a:latin typeface="+mj-lt"/>
              </a:rPr>
              <a:t> for </a:t>
            </a:r>
          </a:p>
          <a:p>
            <a:pPr algn="ctr">
              <a:defRPr/>
            </a:pPr>
            <a:r>
              <a:rPr lang="en-GB" sz="1600" b="1">
                <a:solidFill>
                  <a:srgbClr val="C00000"/>
                </a:solidFill>
                <a:latin typeface="+mj-lt"/>
              </a:rPr>
              <a:t>at </a:t>
            </a:r>
            <a:r>
              <a:rPr lang="en-GB" sz="1600" b="1" err="1">
                <a:solidFill>
                  <a:srgbClr val="C00000"/>
                </a:solidFill>
                <a:latin typeface="+mj-lt"/>
              </a:rPr>
              <a:t>gøre</a:t>
            </a:r>
            <a:r>
              <a:rPr lang="en-GB" sz="1600" b="1">
                <a:solidFill>
                  <a:srgbClr val="C00000"/>
                </a:solidFill>
                <a:latin typeface="+mj-lt"/>
              </a:rPr>
              <a:t> </a:t>
            </a:r>
          </a:p>
          <a:p>
            <a:pPr algn="ctr">
              <a:defRPr/>
            </a:pPr>
            <a:r>
              <a:rPr lang="en-GB" sz="1600" b="1" err="1">
                <a:solidFill>
                  <a:srgbClr val="C00000"/>
                </a:solidFill>
                <a:latin typeface="+mj-lt"/>
              </a:rPr>
              <a:t>en</a:t>
            </a:r>
            <a:r>
              <a:rPr lang="en-GB" sz="1600" b="1">
                <a:solidFill>
                  <a:srgbClr val="C00000"/>
                </a:solidFill>
                <a:latin typeface="+mj-lt"/>
              </a:rPr>
              <a:t> </a:t>
            </a:r>
            <a:r>
              <a:rPr lang="en-GB" sz="1600" b="1" err="1">
                <a:solidFill>
                  <a:srgbClr val="C00000"/>
                </a:solidFill>
                <a:latin typeface="+mj-lt"/>
              </a:rPr>
              <a:t>forskel</a:t>
            </a:r>
            <a:r>
              <a:rPr lang="en-GB" sz="1600" b="1">
                <a:solidFill>
                  <a:srgbClr val="C00000"/>
                </a:solidFill>
                <a:latin typeface="+mj-lt"/>
              </a:rPr>
              <a:t> </a:t>
            </a:r>
          </a:p>
          <a:p>
            <a:pPr algn="ctr">
              <a:defRPr/>
            </a:pPr>
            <a:r>
              <a:rPr lang="en-GB" sz="1600" b="1" err="1">
                <a:solidFill>
                  <a:srgbClr val="C00000"/>
                </a:solidFill>
                <a:latin typeface="+mj-lt"/>
              </a:rPr>
              <a:t>lokalt</a:t>
            </a:r>
            <a:endParaRPr lang="en-GB" sz="1600" b="1">
              <a:solidFill>
                <a:srgbClr val="C00000"/>
              </a:solidFill>
              <a:latin typeface="+mj-lt"/>
            </a:endParaRPr>
          </a:p>
        </p:txBody>
      </p:sp>
      <p:sp>
        <p:nvSpPr>
          <p:cNvPr id="37" name="Title 1">
            <a:extLst>
              <a:ext uri="{FF2B5EF4-FFF2-40B4-BE49-F238E27FC236}">
                <a16:creationId xmlns:a16="http://schemas.microsoft.com/office/drawing/2014/main" id="{EE45A5B4-92F6-F141-A7D7-451381C8D431}"/>
              </a:ext>
            </a:extLst>
          </p:cNvPr>
          <p:cNvSpPr txBox="1">
            <a:spLocks/>
          </p:cNvSpPr>
          <p:nvPr/>
        </p:nvSpPr>
        <p:spPr>
          <a:xfrm>
            <a:off x="707387" y="887180"/>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solidFill>
                  <a:srgbClr val="C0252E"/>
                </a:solidFill>
              </a:rPr>
              <a:t>Vores byggeste</a:t>
            </a:r>
            <a:r>
              <a:rPr lang="da-DK" sz="3000">
                <a:solidFill>
                  <a:srgbClr val="C0252E"/>
                </a:solidFill>
              </a:rPr>
              <a:t>n</a:t>
            </a:r>
            <a:br>
              <a:rPr lang="en-GB">
                <a:solidFill>
                  <a:srgbClr val="C0252E"/>
                </a:solidFill>
              </a:rPr>
            </a:br>
            <a:endParaRPr lang="en-DK">
              <a:solidFill>
                <a:srgbClr val="C0252E"/>
              </a:solidFill>
            </a:endParaRPr>
          </a:p>
        </p:txBody>
      </p:sp>
      <p:pic>
        <p:nvPicPr>
          <p:cNvPr id="38" name="Picture 37">
            <a:extLst>
              <a:ext uri="{FF2B5EF4-FFF2-40B4-BE49-F238E27FC236}">
                <a16:creationId xmlns:a16="http://schemas.microsoft.com/office/drawing/2014/main" id="{D87470D1-C117-4E4F-9915-720BF528F79F}"/>
              </a:ext>
            </a:extLst>
          </p:cNvPr>
          <p:cNvPicPr>
            <a:picLocks noChangeAspect="1"/>
          </p:cNvPicPr>
          <p:nvPr/>
        </p:nvPicPr>
        <p:blipFill>
          <a:blip r:embed="rId8"/>
          <a:srcRect/>
          <a:stretch/>
        </p:blipFill>
        <p:spPr>
          <a:xfrm>
            <a:off x="5279383" y="5707222"/>
            <a:ext cx="1633234" cy="757227"/>
          </a:xfrm>
          <a:prstGeom prst="rect">
            <a:avLst/>
          </a:prstGeom>
        </p:spPr>
      </p:pic>
    </p:spTree>
    <p:extLst>
      <p:ext uri="{BB962C8B-B14F-4D97-AF65-F5344CB8AC3E}">
        <p14:creationId xmlns:p14="http://schemas.microsoft.com/office/powerpoint/2010/main" val="1420930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rgbClr val="DC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Rectangle 8">
            <a:extLst>
              <a:ext uri="{FF2B5EF4-FFF2-40B4-BE49-F238E27FC236}">
                <a16:creationId xmlns:a16="http://schemas.microsoft.com/office/drawing/2014/main" id="{76C8CD4F-FC07-D54D-B6AE-E43934B474A4}"/>
              </a:ext>
            </a:extLst>
          </p:cNvPr>
          <p:cNvSpPr/>
          <p:nvPr/>
        </p:nvSpPr>
        <p:spPr>
          <a:xfrm>
            <a:off x="6504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Picture 10">
            <a:extLst>
              <a:ext uri="{FF2B5EF4-FFF2-40B4-BE49-F238E27FC236}">
                <a16:creationId xmlns:a16="http://schemas.microsoft.com/office/drawing/2014/main" id="{D2F436FE-BEF8-9A46-B633-47D7CB2EA77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619443" y="564680"/>
            <a:ext cx="1049113" cy="486406"/>
          </a:xfrm>
          <a:prstGeom prst="rect">
            <a:avLst/>
          </a:prstGeom>
        </p:spPr>
      </p:pic>
      <p:sp>
        <p:nvSpPr>
          <p:cNvPr id="12" name="TextBox 11">
            <a:extLst>
              <a:ext uri="{FF2B5EF4-FFF2-40B4-BE49-F238E27FC236}">
                <a16:creationId xmlns:a16="http://schemas.microsoft.com/office/drawing/2014/main" id="{4BBE5F2E-B702-1245-A3F0-17F3D510E0BC}"/>
              </a:ext>
            </a:extLst>
          </p:cNvPr>
          <p:cNvSpPr txBox="1"/>
          <p:nvPr/>
        </p:nvSpPr>
        <p:spPr>
          <a:xfrm>
            <a:off x="6996124" y="3497235"/>
            <a:ext cx="4295753" cy="1938992"/>
          </a:xfrm>
          <a:prstGeom prst="rect">
            <a:avLst/>
          </a:prstGeom>
          <a:noFill/>
        </p:spPr>
        <p:txBody>
          <a:bodyPr wrap="square">
            <a:spAutoFit/>
          </a:bodyPr>
          <a:lstStyle/>
          <a:p>
            <a:pPr algn="ctr"/>
            <a:r>
              <a:rPr lang="da-DK" sz="1200" spc="-20" dirty="0">
                <a:solidFill>
                  <a:srgbClr val="D9181F"/>
                </a:solidFill>
                <a:latin typeface="+mj-lt"/>
              </a:rPr>
              <a:t>Vi fører et bredt udvalg af Coops egne mærker som f.eks. </a:t>
            </a:r>
            <a:r>
              <a:rPr lang="da-DK" sz="1200" spc="-20" dirty="0" err="1">
                <a:solidFill>
                  <a:srgbClr val="D9181F"/>
                </a:solidFill>
                <a:latin typeface="+mj-lt"/>
              </a:rPr>
              <a:t>Änglamark</a:t>
            </a:r>
            <a:r>
              <a:rPr lang="da-DK" sz="1200" spc="-20" dirty="0">
                <a:solidFill>
                  <a:srgbClr val="D9181F"/>
                </a:solidFill>
                <a:latin typeface="+mj-lt"/>
              </a:rPr>
              <a:t>. </a:t>
            </a:r>
          </a:p>
          <a:p>
            <a:pPr algn="ctr"/>
            <a:endParaRPr lang="da-DK" sz="1200" spc="-20" dirty="0">
              <a:solidFill>
                <a:srgbClr val="D9181F"/>
              </a:solidFill>
              <a:latin typeface="+mj-lt"/>
            </a:endParaRPr>
          </a:p>
          <a:p>
            <a:pPr algn="ctr"/>
            <a:r>
              <a:rPr lang="da-DK" sz="1200" spc="-20" dirty="0">
                <a:solidFill>
                  <a:srgbClr val="D9181F"/>
                </a:solidFill>
                <a:latin typeface="+mj-lt"/>
              </a:rPr>
              <a:t>Vi profilerer os primært på, at vi er danskernes lokalt forankrede supermarked. </a:t>
            </a:r>
          </a:p>
          <a:p>
            <a:pPr algn="ctr"/>
            <a:endParaRPr lang="da-DK" sz="1200" spc="-20" dirty="0">
              <a:solidFill>
                <a:srgbClr val="D9181F"/>
              </a:solidFill>
              <a:latin typeface="+mj-lt"/>
            </a:endParaRPr>
          </a:p>
          <a:p>
            <a:pPr algn="ctr"/>
            <a:r>
              <a:rPr lang="da-DK" sz="1200" spc="-20" dirty="0">
                <a:solidFill>
                  <a:srgbClr val="D9181F"/>
                </a:solidFill>
                <a:latin typeface="+mj-lt"/>
              </a:rPr>
              <a:t>Vi tager et ansvar for den by, vi er til stede i, og arbejder for, at byen er et godt sted at bo. I de større butikker følger vi Brugskædernes Klima- og Sundhedsambition – men med lokal tilpasning. </a:t>
            </a:r>
          </a:p>
        </p:txBody>
      </p:sp>
      <p:sp>
        <p:nvSpPr>
          <p:cNvPr id="13" name="Content Placeholder 4">
            <a:extLst>
              <a:ext uri="{FF2B5EF4-FFF2-40B4-BE49-F238E27FC236}">
                <a16:creationId xmlns:a16="http://schemas.microsoft.com/office/drawing/2014/main" id="{A0434DA3-3D6E-7844-A953-02078370B889}"/>
              </a:ext>
            </a:extLst>
          </p:cNvPr>
          <p:cNvSpPr txBox="1">
            <a:spLocks/>
          </p:cNvSpPr>
          <p:nvPr/>
        </p:nvSpPr>
        <p:spPr>
          <a:xfrm>
            <a:off x="6731053" y="1815998"/>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kæmper</a:t>
            </a:r>
            <a:r>
              <a:rPr lang="en-GB" sz="2800" b="1">
                <a:solidFill>
                  <a:srgbClr val="C00000"/>
                </a:solidFill>
              </a:rPr>
              <a:t> for at give </a:t>
            </a:r>
            <a:r>
              <a:rPr lang="en-GB" sz="2800" b="1" err="1">
                <a:solidFill>
                  <a:srgbClr val="C00000"/>
                </a:solidFill>
              </a:rPr>
              <a:t>danskerne</a:t>
            </a:r>
            <a:r>
              <a:rPr lang="en-GB" sz="2800" b="1">
                <a:solidFill>
                  <a:srgbClr val="C00000"/>
                </a:solidFill>
              </a:rPr>
              <a:t> </a:t>
            </a:r>
            <a:r>
              <a:rPr lang="en-GB" sz="2800" b="1" err="1">
                <a:solidFill>
                  <a:srgbClr val="C00000"/>
                </a:solidFill>
              </a:rPr>
              <a:t>en</a:t>
            </a:r>
            <a:r>
              <a:rPr lang="en-GB" sz="2800" b="1">
                <a:solidFill>
                  <a:srgbClr val="C00000"/>
                </a:solidFill>
              </a:rPr>
              <a:t> mere </a:t>
            </a:r>
            <a:r>
              <a:rPr lang="en-GB" sz="2800" b="1" err="1">
                <a:solidFill>
                  <a:srgbClr val="C00000"/>
                </a:solidFill>
              </a:rPr>
              <a:t>bæredygtig</a:t>
            </a:r>
            <a:r>
              <a:rPr lang="en-GB" sz="2800" b="1">
                <a:solidFill>
                  <a:srgbClr val="C00000"/>
                </a:solidFill>
              </a:rPr>
              <a:t> </a:t>
            </a:r>
            <a:r>
              <a:rPr lang="en-GB" sz="2800" b="1" err="1">
                <a:solidFill>
                  <a:srgbClr val="C00000"/>
                </a:solidFill>
              </a:rPr>
              <a:t>hverdag</a:t>
            </a:r>
            <a:endParaRPr lang="en-GB" sz="2800" b="1">
              <a:solidFill>
                <a:srgbClr val="C00000"/>
              </a:solidFill>
            </a:endParaRPr>
          </a:p>
        </p:txBody>
      </p:sp>
      <p:pic>
        <p:nvPicPr>
          <p:cNvPr id="8" name="Picture 7">
            <a:extLst>
              <a:ext uri="{FF2B5EF4-FFF2-40B4-BE49-F238E27FC236}">
                <a16:creationId xmlns:a16="http://schemas.microsoft.com/office/drawing/2014/main" id="{0B6CB3A5-F568-DC4D-9859-95A61D1B2BD0}"/>
              </a:ext>
            </a:extLst>
          </p:cNvPr>
          <p:cNvPicPr>
            <a:picLocks noChangeAspect="1"/>
          </p:cNvPicPr>
          <p:nvPr/>
        </p:nvPicPr>
        <p:blipFill>
          <a:blip r:embed="rId4"/>
          <a:srcRect/>
          <a:stretch/>
        </p:blipFill>
        <p:spPr>
          <a:xfrm>
            <a:off x="2788" y="1"/>
            <a:ext cx="6090424" cy="6891796"/>
          </a:xfrm>
          <a:prstGeom prst="rect">
            <a:avLst/>
          </a:prstGeom>
        </p:spPr>
      </p:pic>
    </p:spTree>
    <p:extLst>
      <p:ext uri="{BB962C8B-B14F-4D97-AF65-F5344CB8AC3E}">
        <p14:creationId xmlns:p14="http://schemas.microsoft.com/office/powerpoint/2010/main" val="4120141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0"/>
            <a:ext cx="6201735" cy="6891797"/>
          </a:xfrm>
          <a:prstGeom prst="rect">
            <a:avLst/>
          </a:prstGeom>
          <a:solidFill>
            <a:srgbClr val="DC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Picture 11">
            <a:extLst>
              <a:ext uri="{FF2B5EF4-FFF2-40B4-BE49-F238E27FC236}">
                <a16:creationId xmlns:a16="http://schemas.microsoft.com/office/drawing/2014/main" id="{8A34AD8D-E19E-6C45-945D-4F57A9D74E19}"/>
              </a:ext>
            </a:extLst>
          </p:cNvPr>
          <p:cNvPicPr>
            <a:picLocks noChangeAspect="1"/>
          </p:cNvPicPr>
          <p:nvPr/>
        </p:nvPicPr>
        <p:blipFill>
          <a:blip r:embed="rId3"/>
          <a:srcRect/>
          <a:stretch/>
        </p:blipFill>
        <p:spPr>
          <a:xfrm>
            <a:off x="6096000" y="1055"/>
            <a:ext cx="6096000" cy="6855889"/>
          </a:xfrm>
          <a:prstGeom prst="rect">
            <a:avLst/>
          </a:prstGeom>
        </p:spPr>
      </p:pic>
      <p:sp>
        <p:nvSpPr>
          <p:cNvPr id="9" name="Rectangle 8">
            <a:extLst>
              <a:ext uri="{FF2B5EF4-FFF2-40B4-BE49-F238E27FC236}">
                <a16:creationId xmlns:a16="http://schemas.microsoft.com/office/drawing/2014/main" id="{A79F8DE8-4501-7046-AB6B-0B82AB1DC345}"/>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Picture 10">
            <a:extLst>
              <a:ext uri="{FF2B5EF4-FFF2-40B4-BE49-F238E27FC236}">
                <a16:creationId xmlns:a16="http://schemas.microsoft.com/office/drawing/2014/main" id="{23EBF8D4-FF10-CB41-B590-72DF2D77EE0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23443" y="564680"/>
            <a:ext cx="1049113" cy="486406"/>
          </a:xfrm>
          <a:prstGeom prst="rect">
            <a:avLst/>
          </a:prstGeom>
        </p:spPr>
      </p:pic>
      <p:sp>
        <p:nvSpPr>
          <p:cNvPr id="13" name="TextBox 12">
            <a:extLst>
              <a:ext uri="{FF2B5EF4-FFF2-40B4-BE49-F238E27FC236}">
                <a16:creationId xmlns:a16="http://schemas.microsoft.com/office/drawing/2014/main" id="{7BB4D89A-1DBB-AD46-809D-614495A8573F}"/>
              </a:ext>
            </a:extLst>
          </p:cNvPr>
          <p:cNvSpPr txBox="1"/>
          <p:nvPr/>
        </p:nvSpPr>
        <p:spPr>
          <a:xfrm>
            <a:off x="774305" y="3976695"/>
            <a:ext cx="4675354" cy="646331"/>
          </a:xfrm>
          <a:prstGeom prst="rect">
            <a:avLst/>
          </a:prstGeom>
          <a:noFill/>
        </p:spPr>
        <p:txBody>
          <a:bodyPr wrap="square">
            <a:spAutoFit/>
          </a:bodyPr>
          <a:lstStyle/>
          <a:p>
            <a:pPr algn="ctr"/>
            <a:r>
              <a:rPr lang="da-DK" sz="1200" spc="-20" dirty="0">
                <a:solidFill>
                  <a:srgbClr val="D9181F"/>
                </a:solidFill>
                <a:latin typeface="+mj-lt"/>
              </a:rPr>
              <a:t>Vi har et basissortiment på 500-800 hverdagsvarer til faste, fair priser, som er konkurrencedygtige. </a:t>
            </a:r>
          </a:p>
          <a:p>
            <a:endParaRPr lang="da-DK" sz="1200" spc="-20" dirty="0">
              <a:solidFill>
                <a:srgbClr val="D9181F"/>
              </a:solidFill>
            </a:endParaRPr>
          </a:p>
        </p:txBody>
      </p:sp>
      <p:sp>
        <p:nvSpPr>
          <p:cNvPr id="14" name="Content Placeholder 4">
            <a:extLst>
              <a:ext uri="{FF2B5EF4-FFF2-40B4-BE49-F238E27FC236}">
                <a16:creationId xmlns:a16="http://schemas.microsoft.com/office/drawing/2014/main" id="{912DCCF9-0E4D-044B-A2CF-C4E48488CB74}"/>
              </a:ext>
            </a:extLst>
          </p:cNvPr>
          <p:cNvSpPr txBox="1">
            <a:spLocks/>
          </p:cNvSpPr>
          <p:nvPr/>
        </p:nvSpPr>
        <p:spPr>
          <a:xfrm>
            <a:off x="635053" y="2247220"/>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kæmper</a:t>
            </a:r>
            <a:r>
              <a:rPr lang="en-GB" sz="2800" b="1">
                <a:solidFill>
                  <a:srgbClr val="C00000"/>
                </a:solidFill>
              </a:rPr>
              <a:t> for </a:t>
            </a:r>
            <a:br>
              <a:rPr lang="en-GB" sz="2800" b="1">
                <a:solidFill>
                  <a:srgbClr val="C00000"/>
                </a:solidFill>
              </a:rPr>
            </a:br>
            <a:r>
              <a:rPr lang="en-GB" sz="2800" b="1" err="1">
                <a:solidFill>
                  <a:srgbClr val="C00000"/>
                </a:solidFill>
              </a:rPr>
              <a:t>ærlige</a:t>
            </a:r>
            <a:r>
              <a:rPr lang="en-GB" sz="2800" b="1">
                <a:solidFill>
                  <a:srgbClr val="C00000"/>
                </a:solidFill>
              </a:rPr>
              <a:t> </a:t>
            </a:r>
            <a:r>
              <a:rPr lang="en-GB" sz="2800" b="1" err="1">
                <a:solidFill>
                  <a:srgbClr val="C00000"/>
                </a:solidFill>
              </a:rPr>
              <a:t>varer</a:t>
            </a:r>
            <a:r>
              <a:rPr lang="en-GB" sz="2800" b="1">
                <a:solidFill>
                  <a:srgbClr val="C00000"/>
                </a:solidFill>
              </a:rPr>
              <a:t> </a:t>
            </a:r>
            <a:r>
              <a:rPr lang="en-GB" sz="2800" b="1" err="1">
                <a:solidFill>
                  <a:srgbClr val="C00000"/>
                </a:solidFill>
              </a:rPr>
              <a:t>til</a:t>
            </a:r>
            <a:r>
              <a:rPr lang="en-GB" sz="2800" b="1">
                <a:solidFill>
                  <a:srgbClr val="C00000"/>
                </a:solidFill>
              </a:rPr>
              <a:t> </a:t>
            </a:r>
            <a:r>
              <a:rPr lang="en-GB" sz="2800" b="1" err="1">
                <a:solidFill>
                  <a:srgbClr val="C00000"/>
                </a:solidFill>
              </a:rPr>
              <a:t>ærlige</a:t>
            </a:r>
            <a:r>
              <a:rPr lang="en-GB" sz="2800" b="1">
                <a:solidFill>
                  <a:srgbClr val="C00000"/>
                </a:solidFill>
              </a:rPr>
              <a:t> </a:t>
            </a:r>
            <a:r>
              <a:rPr lang="en-GB" sz="2800" b="1" err="1">
                <a:solidFill>
                  <a:srgbClr val="C00000"/>
                </a:solidFill>
              </a:rPr>
              <a:t>priser</a:t>
            </a:r>
            <a:r>
              <a:rPr lang="en-GB" sz="2800" b="1">
                <a:solidFill>
                  <a:srgbClr val="C00000"/>
                </a:solidFill>
              </a:rPr>
              <a:t> </a:t>
            </a:r>
          </a:p>
        </p:txBody>
      </p:sp>
    </p:spTree>
    <p:extLst>
      <p:ext uri="{BB962C8B-B14F-4D97-AF65-F5344CB8AC3E}">
        <p14:creationId xmlns:p14="http://schemas.microsoft.com/office/powerpoint/2010/main" val="18838506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2" y="0"/>
            <a:ext cx="11751013" cy="6891797"/>
          </a:xfrm>
          <a:prstGeom prst="rect">
            <a:avLst/>
          </a:prstGeom>
          <a:solidFill>
            <a:srgbClr val="DC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Box 10">
            <a:extLst>
              <a:ext uri="{FF2B5EF4-FFF2-40B4-BE49-F238E27FC236}">
                <a16:creationId xmlns:a16="http://schemas.microsoft.com/office/drawing/2014/main" id="{4CA30D55-4DBF-5543-ACBC-BC7AB71D612C}"/>
              </a:ext>
            </a:extLst>
          </p:cNvPr>
          <p:cNvSpPr txBox="1"/>
          <p:nvPr/>
        </p:nvSpPr>
        <p:spPr>
          <a:xfrm>
            <a:off x="6836438" y="3393535"/>
            <a:ext cx="4601818" cy="2123658"/>
          </a:xfrm>
          <a:prstGeom prst="rect">
            <a:avLst/>
          </a:prstGeom>
          <a:noFill/>
        </p:spPr>
        <p:txBody>
          <a:bodyPr wrap="square">
            <a:spAutoFit/>
          </a:bodyPr>
          <a:lstStyle/>
          <a:p>
            <a:pPr algn="ctr"/>
            <a:r>
              <a:rPr lang="da-DK" sz="1200" spc="-20" dirty="0">
                <a:solidFill>
                  <a:srgbClr val="D9181F"/>
                </a:solidFill>
                <a:latin typeface="+mj-lt"/>
              </a:rPr>
              <a:t>Med vores lokale placering hjælper vi kunderne med at spare tid, og vi giver dem mulighed for at komme hurtigt gennem butikken med Scan &amp; Betal. </a:t>
            </a:r>
          </a:p>
          <a:p>
            <a:pPr algn="ctr"/>
            <a:endParaRPr lang="da-DK" sz="1200" spc="-20" dirty="0">
              <a:solidFill>
                <a:srgbClr val="D9181F"/>
              </a:solidFill>
              <a:latin typeface="+mj-lt"/>
            </a:endParaRPr>
          </a:p>
          <a:p>
            <a:pPr algn="ctr"/>
            <a:r>
              <a:rPr lang="da-DK" sz="1200" spc="-20" dirty="0">
                <a:solidFill>
                  <a:srgbClr val="D9181F"/>
                </a:solidFill>
                <a:latin typeface="+mj-lt"/>
              </a:rPr>
              <a:t>Vi har modet til at gå forrest i den digitale udvikling og har </a:t>
            </a:r>
            <a:r>
              <a:rPr lang="da-DK" sz="1200" spc="-20" dirty="0" err="1">
                <a:solidFill>
                  <a:srgbClr val="D9181F"/>
                </a:solidFill>
                <a:latin typeface="+mj-lt"/>
              </a:rPr>
              <a:t>åbnet</a:t>
            </a:r>
            <a:r>
              <a:rPr lang="da-DK" sz="1200" spc="-20" dirty="0">
                <a:solidFill>
                  <a:srgbClr val="D9181F"/>
                </a:solidFill>
                <a:latin typeface="+mj-lt"/>
              </a:rPr>
              <a:t> Danmarks første ubemandede dagligvarebutik, hvor kunderne kan handle på tidspunkter, der ligger uden for de normale åbningstider. </a:t>
            </a:r>
          </a:p>
          <a:p>
            <a:pPr algn="ctr"/>
            <a:endParaRPr lang="da-DK" sz="1200" spc="-20" dirty="0">
              <a:solidFill>
                <a:srgbClr val="D9181F"/>
              </a:solidFill>
              <a:latin typeface="+mj-lt"/>
            </a:endParaRPr>
          </a:p>
          <a:p>
            <a:pPr algn="ctr"/>
            <a:r>
              <a:rPr lang="da-DK" sz="1200" spc="-20" dirty="0">
                <a:solidFill>
                  <a:srgbClr val="D9181F"/>
                </a:solidFill>
                <a:latin typeface="+mj-lt"/>
              </a:rPr>
              <a:t>Derudover har vi et bredt udvalg af nemme </a:t>
            </a:r>
            <a:r>
              <a:rPr lang="da-DK" sz="1200" spc="-20" dirty="0" err="1">
                <a:solidFill>
                  <a:srgbClr val="D9181F"/>
                </a:solidFill>
                <a:latin typeface="+mj-lt"/>
              </a:rPr>
              <a:t>måltids</a:t>
            </a:r>
            <a:r>
              <a:rPr lang="da-DK" sz="1200" spc="-20" dirty="0">
                <a:solidFill>
                  <a:srgbClr val="D9181F"/>
                </a:solidFill>
                <a:latin typeface="+mj-lt"/>
              </a:rPr>
              <a:t>- løsninger, der passer ind i en travl hverdag. </a:t>
            </a:r>
          </a:p>
        </p:txBody>
      </p:sp>
      <p:sp>
        <p:nvSpPr>
          <p:cNvPr id="12" name="Content Placeholder 4">
            <a:extLst>
              <a:ext uri="{FF2B5EF4-FFF2-40B4-BE49-F238E27FC236}">
                <a16:creationId xmlns:a16="http://schemas.microsoft.com/office/drawing/2014/main" id="{2D0B8FEC-947E-A046-A77A-A938F2D08635}"/>
              </a:ext>
            </a:extLst>
          </p:cNvPr>
          <p:cNvSpPr txBox="1">
            <a:spLocks/>
          </p:cNvSpPr>
          <p:nvPr/>
        </p:nvSpPr>
        <p:spPr>
          <a:xfrm>
            <a:off x="6731053" y="1675349"/>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C00000"/>
                </a:solidFill>
              </a:rPr>
              <a:t>Vi </a:t>
            </a:r>
            <a:r>
              <a:rPr lang="en-GB" sz="2800" b="1" err="1">
                <a:solidFill>
                  <a:srgbClr val="C00000"/>
                </a:solidFill>
              </a:rPr>
              <a:t>kæmper</a:t>
            </a:r>
            <a:r>
              <a:rPr lang="en-GB" sz="2800" b="1">
                <a:solidFill>
                  <a:srgbClr val="C00000"/>
                </a:solidFill>
              </a:rPr>
              <a:t> for at </a:t>
            </a:r>
            <a:r>
              <a:rPr lang="en-GB" sz="2800" b="1" err="1">
                <a:solidFill>
                  <a:srgbClr val="C00000"/>
                </a:solidFill>
              </a:rPr>
              <a:t>danskerne</a:t>
            </a:r>
            <a:r>
              <a:rPr lang="en-GB" sz="2800" b="1">
                <a:solidFill>
                  <a:srgbClr val="C00000"/>
                </a:solidFill>
              </a:rPr>
              <a:t> </a:t>
            </a:r>
            <a:r>
              <a:rPr lang="en-GB" sz="2800" b="1" err="1">
                <a:solidFill>
                  <a:srgbClr val="C00000"/>
                </a:solidFill>
              </a:rPr>
              <a:t>kan</a:t>
            </a:r>
            <a:r>
              <a:rPr lang="en-GB" sz="2800" b="1">
                <a:solidFill>
                  <a:srgbClr val="C00000"/>
                </a:solidFill>
              </a:rPr>
              <a:t> spare </a:t>
            </a:r>
            <a:r>
              <a:rPr lang="en-GB" sz="2800" b="1" err="1">
                <a:solidFill>
                  <a:srgbClr val="C00000"/>
                </a:solidFill>
              </a:rPr>
              <a:t>tid</a:t>
            </a:r>
            <a:r>
              <a:rPr lang="en-GB" sz="2800" b="1">
                <a:solidFill>
                  <a:srgbClr val="C00000"/>
                </a:solidFill>
              </a:rPr>
              <a:t> </a:t>
            </a:r>
            <a:r>
              <a:rPr lang="en-GB" sz="2800" b="1" err="1">
                <a:solidFill>
                  <a:srgbClr val="C00000"/>
                </a:solidFill>
              </a:rPr>
              <a:t>i</a:t>
            </a:r>
            <a:r>
              <a:rPr lang="en-GB" sz="2800" b="1">
                <a:solidFill>
                  <a:srgbClr val="C00000"/>
                </a:solidFill>
              </a:rPr>
              <a:t> </a:t>
            </a:r>
            <a:r>
              <a:rPr lang="en-GB" sz="2800" b="1" err="1">
                <a:solidFill>
                  <a:srgbClr val="C00000"/>
                </a:solidFill>
              </a:rPr>
              <a:t>hverdagen</a:t>
            </a:r>
            <a:r>
              <a:rPr lang="en-GB" sz="2800" b="1">
                <a:solidFill>
                  <a:srgbClr val="C00000"/>
                </a:solidFill>
              </a:rPr>
              <a:t> </a:t>
            </a:r>
          </a:p>
        </p:txBody>
      </p:sp>
      <p:sp>
        <p:nvSpPr>
          <p:cNvPr id="13" name="Rectangle 12">
            <a:extLst>
              <a:ext uri="{FF2B5EF4-FFF2-40B4-BE49-F238E27FC236}">
                <a16:creationId xmlns:a16="http://schemas.microsoft.com/office/drawing/2014/main" id="{7E992ECC-6A40-FA49-B869-9158E5F01E5D}"/>
              </a:ext>
            </a:extLst>
          </p:cNvPr>
          <p:cNvSpPr/>
          <p:nvPr/>
        </p:nvSpPr>
        <p:spPr>
          <a:xfrm>
            <a:off x="6504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4" name="Picture 13">
            <a:extLst>
              <a:ext uri="{FF2B5EF4-FFF2-40B4-BE49-F238E27FC236}">
                <a16:creationId xmlns:a16="http://schemas.microsoft.com/office/drawing/2014/main" id="{F348D7B1-7466-F14E-A735-A0E34052FB4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619443" y="564680"/>
            <a:ext cx="1049113" cy="486406"/>
          </a:xfrm>
          <a:prstGeom prst="rect">
            <a:avLst/>
          </a:prstGeom>
        </p:spPr>
      </p:pic>
      <p:pic>
        <p:nvPicPr>
          <p:cNvPr id="15" name="Picture 14">
            <a:extLst>
              <a:ext uri="{FF2B5EF4-FFF2-40B4-BE49-F238E27FC236}">
                <a16:creationId xmlns:a16="http://schemas.microsoft.com/office/drawing/2014/main" id="{33A0E327-3297-6542-BDFC-F0B682BB766D}"/>
              </a:ext>
            </a:extLst>
          </p:cNvPr>
          <p:cNvPicPr>
            <a:picLocks noChangeAspect="1"/>
          </p:cNvPicPr>
          <p:nvPr/>
        </p:nvPicPr>
        <p:blipFill>
          <a:blip r:embed="rId4"/>
          <a:srcRect/>
          <a:stretch/>
        </p:blipFill>
        <p:spPr>
          <a:xfrm>
            <a:off x="815" y="-1"/>
            <a:ext cx="6106274" cy="6896099"/>
          </a:xfrm>
          <a:prstGeom prst="rect">
            <a:avLst/>
          </a:prstGeom>
        </p:spPr>
      </p:pic>
    </p:spTree>
    <p:extLst>
      <p:ext uri="{BB962C8B-B14F-4D97-AF65-F5344CB8AC3E}">
        <p14:creationId xmlns:p14="http://schemas.microsoft.com/office/powerpoint/2010/main" val="180664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0"/>
            <a:ext cx="6201735" cy="6891797"/>
          </a:xfrm>
          <a:prstGeom prst="rect">
            <a:avLst/>
          </a:prstGeom>
          <a:solidFill>
            <a:srgbClr val="DC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a:extLst>
              <a:ext uri="{FF2B5EF4-FFF2-40B4-BE49-F238E27FC236}">
                <a16:creationId xmlns:a16="http://schemas.microsoft.com/office/drawing/2014/main" id="{14C0402A-A722-8B47-96AB-889BE302B000}"/>
              </a:ext>
            </a:extLst>
          </p:cNvPr>
          <p:cNvPicPr>
            <a:picLocks noChangeAspect="1"/>
          </p:cNvPicPr>
          <p:nvPr/>
        </p:nvPicPr>
        <p:blipFill>
          <a:blip r:embed="rId3"/>
          <a:srcRect/>
          <a:stretch/>
        </p:blipFill>
        <p:spPr>
          <a:xfrm>
            <a:off x="6052961" y="0"/>
            <a:ext cx="6072539" cy="6858000"/>
          </a:xfrm>
          <a:prstGeom prst="rect">
            <a:avLst/>
          </a:prstGeom>
        </p:spPr>
      </p:pic>
      <p:sp>
        <p:nvSpPr>
          <p:cNvPr id="10" name="Rectangle 9">
            <a:extLst>
              <a:ext uri="{FF2B5EF4-FFF2-40B4-BE49-F238E27FC236}">
                <a16:creationId xmlns:a16="http://schemas.microsoft.com/office/drawing/2014/main" id="{E8DFAB26-DD0B-944B-ACEB-2F71755937FA}"/>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extBox 11">
            <a:extLst>
              <a:ext uri="{FF2B5EF4-FFF2-40B4-BE49-F238E27FC236}">
                <a16:creationId xmlns:a16="http://schemas.microsoft.com/office/drawing/2014/main" id="{1A449F99-85FC-6544-A3A3-1FE4724D63AD}"/>
              </a:ext>
            </a:extLst>
          </p:cNvPr>
          <p:cNvSpPr txBox="1"/>
          <p:nvPr/>
        </p:nvSpPr>
        <p:spPr>
          <a:xfrm>
            <a:off x="678547" y="3512171"/>
            <a:ext cx="4754334" cy="1754326"/>
          </a:xfrm>
          <a:prstGeom prst="rect">
            <a:avLst/>
          </a:prstGeom>
          <a:noFill/>
        </p:spPr>
        <p:txBody>
          <a:bodyPr wrap="square">
            <a:spAutoFit/>
          </a:bodyPr>
          <a:lstStyle/>
          <a:p>
            <a:pPr algn="ctr"/>
            <a:r>
              <a:rPr lang="da-DK" sz="1200" spc="-20" dirty="0">
                <a:solidFill>
                  <a:srgbClr val="D9181F"/>
                </a:solidFill>
                <a:latin typeface="+mj-lt"/>
              </a:rPr>
              <a:t>Vi dækker først og fremmest hverdagsbehovet, og vores primære opgave er at sørge for mad på bordet. </a:t>
            </a:r>
          </a:p>
          <a:p>
            <a:pPr algn="ctr"/>
            <a:endParaRPr lang="da-DK" sz="1200" spc="-20" dirty="0">
              <a:solidFill>
                <a:srgbClr val="D9181F"/>
              </a:solidFill>
              <a:latin typeface="+mj-lt"/>
            </a:endParaRPr>
          </a:p>
          <a:p>
            <a:pPr algn="ctr"/>
            <a:r>
              <a:rPr lang="da-DK" sz="1200" spc="-20" dirty="0">
                <a:solidFill>
                  <a:srgbClr val="D9181F"/>
                </a:solidFill>
                <a:latin typeface="+mj-lt"/>
              </a:rPr>
              <a:t>Alle butikker står stærkt med gode kvalitetsvarer og simplificeret drift, så vi kan fokusere på kunden. </a:t>
            </a:r>
          </a:p>
          <a:p>
            <a:pPr algn="ctr"/>
            <a:endParaRPr lang="da-DK" sz="1200" spc="-20" dirty="0">
              <a:solidFill>
                <a:srgbClr val="D9181F"/>
              </a:solidFill>
              <a:latin typeface="+mj-lt"/>
            </a:endParaRPr>
          </a:p>
          <a:p>
            <a:pPr algn="ctr"/>
            <a:r>
              <a:rPr lang="da-DK" sz="1200" spc="-20" dirty="0">
                <a:solidFill>
                  <a:srgbClr val="D9181F"/>
                </a:solidFill>
                <a:latin typeface="+mj-lt"/>
              </a:rPr>
              <a:t>De større butikker videreudvikler vi med tilpasning af de stærke delkoncepter fra Brugskæderne som f.eks. </a:t>
            </a:r>
            <a:r>
              <a:rPr lang="da-DK" sz="1200" spc="-20" dirty="0" err="1">
                <a:solidFill>
                  <a:srgbClr val="D9181F"/>
                </a:solidFill>
                <a:latin typeface="+mj-lt"/>
              </a:rPr>
              <a:t>BrødCooperativet</a:t>
            </a:r>
            <a:r>
              <a:rPr lang="da-DK" sz="1200" spc="-20" dirty="0">
                <a:solidFill>
                  <a:srgbClr val="D9181F"/>
                </a:solidFill>
                <a:latin typeface="+mj-lt"/>
              </a:rPr>
              <a:t>, </a:t>
            </a:r>
            <a:r>
              <a:rPr lang="da-DK" sz="1200" spc="-20" dirty="0" err="1">
                <a:solidFill>
                  <a:srgbClr val="D9181F"/>
                </a:solidFill>
                <a:latin typeface="+mj-lt"/>
              </a:rPr>
              <a:t>MadCooperativet</a:t>
            </a:r>
            <a:r>
              <a:rPr lang="da-DK" sz="1200" spc="-20" dirty="0">
                <a:solidFill>
                  <a:srgbClr val="D9181F"/>
                </a:solidFill>
                <a:latin typeface="+mj-lt"/>
              </a:rPr>
              <a:t> og Frugt &amp; Grønt.</a:t>
            </a:r>
          </a:p>
        </p:txBody>
      </p:sp>
      <p:sp>
        <p:nvSpPr>
          <p:cNvPr id="13" name="TextBox 12">
            <a:extLst>
              <a:ext uri="{FF2B5EF4-FFF2-40B4-BE49-F238E27FC236}">
                <a16:creationId xmlns:a16="http://schemas.microsoft.com/office/drawing/2014/main" id="{7EBA60C0-784C-8D40-BD45-DFF7E801B438}"/>
              </a:ext>
            </a:extLst>
          </p:cNvPr>
          <p:cNvSpPr txBox="1"/>
          <p:nvPr/>
        </p:nvSpPr>
        <p:spPr>
          <a:xfrm>
            <a:off x="442913" y="2308905"/>
            <a:ext cx="5235735" cy="1292662"/>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br>
              <a:rPr lang="en-GB" sz="2800" b="1">
                <a:solidFill>
                  <a:srgbClr val="C00000"/>
                </a:solidFill>
                <a:latin typeface="+mj-lt"/>
              </a:rPr>
            </a:br>
            <a:r>
              <a:rPr lang="en-GB" sz="2800" b="1" err="1">
                <a:solidFill>
                  <a:srgbClr val="C00000"/>
                </a:solidFill>
                <a:latin typeface="+mj-lt"/>
              </a:rPr>
              <a:t>kvalitet</a:t>
            </a:r>
            <a:r>
              <a:rPr lang="en-GB" sz="2800" b="1">
                <a:solidFill>
                  <a:srgbClr val="C00000"/>
                </a:solidFill>
                <a:latin typeface="+mj-lt"/>
              </a:rPr>
              <a:t> </a:t>
            </a:r>
            <a:r>
              <a:rPr lang="en-GB" sz="2800" b="1" err="1">
                <a:solidFill>
                  <a:srgbClr val="C00000"/>
                </a:solidFill>
                <a:latin typeface="+mj-lt"/>
              </a:rPr>
              <a:t>og</a:t>
            </a:r>
            <a:r>
              <a:rPr lang="en-GB" sz="2800" b="1">
                <a:solidFill>
                  <a:srgbClr val="C00000"/>
                </a:solidFill>
                <a:latin typeface="+mj-lt"/>
              </a:rPr>
              <a:t> </a:t>
            </a:r>
            <a:r>
              <a:rPr lang="en-GB" sz="2800" b="1" err="1">
                <a:solidFill>
                  <a:srgbClr val="C00000"/>
                </a:solidFill>
                <a:latin typeface="+mj-lt"/>
              </a:rPr>
              <a:t>bedre</a:t>
            </a:r>
            <a:r>
              <a:rPr lang="en-GB" sz="2800" b="1">
                <a:solidFill>
                  <a:srgbClr val="C00000"/>
                </a:solidFill>
                <a:latin typeface="+mj-lt"/>
              </a:rPr>
              <a:t> mad</a:t>
            </a:r>
          </a:p>
          <a:p>
            <a:pPr algn="ctr">
              <a:defRPr/>
            </a:pPr>
            <a:endParaRPr lang="en-GB" sz="2800" b="1">
              <a:solidFill>
                <a:srgbClr val="C00000"/>
              </a:solidFill>
              <a:latin typeface="+mj-lt"/>
            </a:endParaRPr>
          </a:p>
        </p:txBody>
      </p:sp>
      <p:pic>
        <p:nvPicPr>
          <p:cNvPr id="15" name="Picture 14">
            <a:extLst>
              <a:ext uri="{FF2B5EF4-FFF2-40B4-BE49-F238E27FC236}">
                <a16:creationId xmlns:a16="http://schemas.microsoft.com/office/drawing/2014/main" id="{47C2B95B-457E-134F-82D9-BF21A1AE4E4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23443" y="564680"/>
            <a:ext cx="1049113" cy="486406"/>
          </a:xfrm>
          <a:prstGeom prst="rect">
            <a:avLst/>
          </a:prstGeom>
        </p:spPr>
      </p:pic>
    </p:spTree>
    <p:extLst>
      <p:ext uri="{BB962C8B-B14F-4D97-AF65-F5344CB8AC3E}">
        <p14:creationId xmlns:p14="http://schemas.microsoft.com/office/powerpoint/2010/main" val="3639138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2" y="11761"/>
            <a:ext cx="11751013" cy="6880036"/>
          </a:xfrm>
          <a:prstGeom prst="rect">
            <a:avLst/>
          </a:prstGeom>
          <a:solidFill>
            <a:srgbClr val="DC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a:extLst>
              <a:ext uri="{FF2B5EF4-FFF2-40B4-BE49-F238E27FC236}">
                <a16:creationId xmlns:a16="http://schemas.microsoft.com/office/drawing/2014/main" id="{F2A6E0DB-E483-3048-8CB7-75B20FB58B42}"/>
              </a:ext>
            </a:extLst>
          </p:cNvPr>
          <p:cNvPicPr>
            <a:picLocks noChangeAspect="1"/>
          </p:cNvPicPr>
          <p:nvPr/>
        </p:nvPicPr>
        <p:blipFill>
          <a:blip r:embed="rId3"/>
          <a:srcRect/>
          <a:stretch/>
        </p:blipFill>
        <p:spPr>
          <a:xfrm>
            <a:off x="2032" y="0"/>
            <a:ext cx="6080027" cy="6858000"/>
          </a:xfrm>
          <a:prstGeom prst="rect">
            <a:avLst/>
          </a:prstGeom>
        </p:spPr>
      </p:pic>
      <p:sp>
        <p:nvSpPr>
          <p:cNvPr id="12" name="Rectangle 11">
            <a:extLst>
              <a:ext uri="{FF2B5EF4-FFF2-40B4-BE49-F238E27FC236}">
                <a16:creationId xmlns:a16="http://schemas.microsoft.com/office/drawing/2014/main" id="{C0D8B3B9-8BFF-924F-BA09-8EA056F2C51D}"/>
              </a:ext>
            </a:extLst>
          </p:cNvPr>
          <p:cNvSpPr/>
          <p:nvPr/>
        </p:nvSpPr>
        <p:spPr>
          <a:xfrm>
            <a:off x="6551127"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6" name="Picture 15">
            <a:extLst>
              <a:ext uri="{FF2B5EF4-FFF2-40B4-BE49-F238E27FC236}">
                <a16:creationId xmlns:a16="http://schemas.microsoft.com/office/drawing/2014/main" id="{91468B63-6E8E-914D-85DF-2C84CEFC341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19443" y="564680"/>
            <a:ext cx="1049113" cy="486406"/>
          </a:xfrm>
          <a:prstGeom prst="rect">
            <a:avLst/>
          </a:prstGeom>
        </p:spPr>
      </p:pic>
      <p:sp>
        <p:nvSpPr>
          <p:cNvPr id="17" name="TextBox 16">
            <a:extLst>
              <a:ext uri="{FF2B5EF4-FFF2-40B4-BE49-F238E27FC236}">
                <a16:creationId xmlns:a16="http://schemas.microsoft.com/office/drawing/2014/main" id="{40A9680D-30F2-B04A-8F9B-B898D8BD822C}"/>
              </a:ext>
            </a:extLst>
          </p:cNvPr>
          <p:cNvSpPr txBox="1"/>
          <p:nvPr/>
        </p:nvSpPr>
        <p:spPr>
          <a:xfrm>
            <a:off x="6600610" y="2136338"/>
            <a:ext cx="5133332" cy="1292662"/>
          </a:xfrm>
          <a:prstGeom prst="rect">
            <a:avLst/>
          </a:prstGeom>
          <a:noFill/>
        </p:spPr>
        <p:txBody>
          <a:bodyPr wrap="square" lIns="72000" tIns="0" rIns="72000" bIns="0" rtlCol="0">
            <a:spAutoFit/>
          </a:bodyPr>
          <a:lstStyle/>
          <a:p>
            <a:pPr algn="ctr">
              <a:defRPr/>
            </a:pPr>
            <a:r>
              <a:rPr lang="en-GB" sz="2800" b="1">
                <a:solidFill>
                  <a:srgbClr val="C00000"/>
                </a:solidFill>
                <a:latin typeface="+mj-lt"/>
              </a:rPr>
              <a:t>Vi </a:t>
            </a:r>
            <a:r>
              <a:rPr lang="en-GB" sz="2800" b="1" err="1">
                <a:solidFill>
                  <a:srgbClr val="C00000"/>
                </a:solidFill>
                <a:latin typeface="+mj-lt"/>
              </a:rPr>
              <a:t>kæmper</a:t>
            </a:r>
            <a:r>
              <a:rPr lang="en-GB" sz="2800" b="1">
                <a:solidFill>
                  <a:srgbClr val="C00000"/>
                </a:solidFill>
                <a:latin typeface="+mj-lt"/>
              </a:rPr>
              <a:t> for </a:t>
            </a:r>
          </a:p>
          <a:p>
            <a:pPr algn="ctr">
              <a:defRPr/>
            </a:pPr>
            <a:r>
              <a:rPr lang="en-GB" sz="2800" b="1">
                <a:solidFill>
                  <a:srgbClr val="C00000"/>
                </a:solidFill>
                <a:latin typeface="+mj-lt"/>
              </a:rPr>
              <a:t>at </a:t>
            </a:r>
            <a:r>
              <a:rPr lang="en-GB" sz="2800" b="1" err="1">
                <a:solidFill>
                  <a:srgbClr val="C00000"/>
                </a:solidFill>
                <a:latin typeface="+mj-lt"/>
              </a:rPr>
              <a:t>gøre</a:t>
            </a:r>
            <a:r>
              <a:rPr lang="en-GB" sz="2800" b="1">
                <a:solidFill>
                  <a:srgbClr val="C00000"/>
                </a:solidFill>
                <a:latin typeface="+mj-lt"/>
              </a:rPr>
              <a:t> </a:t>
            </a:r>
            <a:r>
              <a:rPr lang="en-GB" sz="2800" b="1" err="1">
                <a:solidFill>
                  <a:srgbClr val="C00000"/>
                </a:solidFill>
                <a:latin typeface="+mj-lt"/>
              </a:rPr>
              <a:t>en</a:t>
            </a:r>
            <a:r>
              <a:rPr lang="en-GB" sz="2800" b="1">
                <a:solidFill>
                  <a:srgbClr val="C00000"/>
                </a:solidFill>
                <a:latin typeface="+mj-lt"/>
              </a:rPr>
              <a:t> </a:t>
            </a:r>
          </a:p>
          <a:p>
            <a:pPr algn="ctr">
              <a:defRPr/>
            </a:pPr>
            <a:r>
              <a:rPr lang="en-GB" sz="2800" b="1" err="1">
                <a:solidFill>
                  <a:srgbClr val="C00000"/>
                </a:solidFill>
                <a:latin typeface="+mj-lt"/>
              </a:rPr>
              <a:t>forskel</a:t>
            </a:r>
            <a:r>
              <a:rPr lang="en-GB" sz="2800" b="1">
                <a:solidFill>
                  <a:srgbClr val="C00000"/>
                </a:solidFill>
                <a:latin typeface="+mj-lt"/>
              </a:rPr>
              <a:t> </a:t>
            </a:r>
            <a:r>
              <a:rPr lang="en-GB" sz="2800" b="1" err="1">
                <a:solidFill>
                  <a:srgbClr val="C00000"/>
                </a:solidFill>
                <a:latin typeface="+mj-lt"/>
              </a:rPr>
              <a:t>lokalt</a:t>
            </a:r>
            <a:endParaRPr lang="en-GB" sz="2800" b="1">
              <a:solidFill>
                <a:srgbClr val="C00000"/>
              </a:solidFill>
              <a:latin typeface="+mj-lt"/>
            </a:endParaRPr>
          </a:p>
        </p:txBody>
      </p:sp>
      <p:sp>
        <p:nvSpPr>
          <p:cNvPr id="18" name="TextBox 17">
            <a:extLst>
              <a:ext uri="{FF2B5EF4-FFF2-40B4-BE49-F238E27FC236}">
                <a16:creationId xmlns:a16="http://schemas.microsoft.com/office/drawing/2014/main" id="{124BB249-E91A-3E4E-A870-251D6421F45B}"/>
              </a:ext>
            </a:extLst>
          </p:cNvPr>
          <p:cNvSpPr txBox="1"/>
          <p:nvPr/>
        </p:nvSpPr>
        <p:spPr>
          <a:xfrm>
            <a:off x="6859713" y="3713878"/>
            <a:ext cx="4601818" cy="1200329"/>
          </a:xfrm>
          <a:prstGeom prst="rect">
            <a:avLst/>
          </a:prstGeom>
          <a:noFill/>
        </p:spPr>
        <p:txBody>
          <a:bodyPr wrap="square">
            <a:spAutoFit/>
          </a:bodyPr>
          <a:lstStyle/>
          <a:p>
            <a:pPr lvl="0" algn="ctr"/>
            <a:r>
              <a:rPr lang="da-DK" sz="1200" spc="-20" dirty="0">
                <a:solidFill>
                  <a:srgbClr val="D9181F"/>
                </a:solidFill>
                <a:latin typeface="+mj-lt"/>
              </a:rPr>
              <a:t>Gennem stærk profilering vil vi cementere vores position som hele byens Brugs i landdistrikterne. </a:t>
            </a:r>
          </a:p>
          <a:p>
            <a:pPr lvl="0" algn="ctr"/>
            <a:endParaRPr lang="da-DK" sz="1200" spc="-20" dirty="0">
              <a:solidFill>
                <a:srgbClr val="D9181F"/>
              </a:solidFill>
              <a:latin typeface="+mj-lt"/>
            </a:endParaRPr>
          </a:p>
          <a:p>
            <a:pPr lvl="0" algn="ctr"/>
            <a:r>
              <a:rPr lang="da-DK" sz="1200" spc="-20" dirty="0">
                <a:solidFill>
                  <a:srgbClr val="D9181F"/>
                </a:solidFill>
                <a:latin typeface="+mj-lt"/>
              </a:rPr>
              <a:t>Vores lokale tiltag drives af butikkens personale og bestyrelse samt ‘Brugsens Venner’ og er med til at gøre byen til et sted med liv og sammenhold. </a:t>
            </a:r>
          </a:p>
        </p:txBody>
      </p:sp>
    </p:spTree>
    <p:extLst>
      <p:ext uri="{BB962C8B-B14F-4D97-AF65-F5344CB8AC3E}">
        <p14:creationId xmlns:p14="http://schemas.microsoft.com/office/powerpoint/2010/main" val="95406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AEBF55-CECC-C34D-ADCE-112FAD1DFD41}"/>
              </a:ext>
            </a:extLst>
          </p:cNvPr>
          <p:cNvPicPr>
            <a:picLocks noChangeAspect="1"/>
          </p:cNvPicPr>
          <p:nvPr/>
        </p:nvPicPr>
        <p:blipFill>
          <a:blip r:embed="rId5"/>
          <a:srcRect l="4576" r="4576"/>
          <a:stretch/>
        </p:blipFill>
        <p:spPr>
          <a:xfrm>
            <a:off x="6377043" y="0"/>
            <a:ext cx="5814957" cy="6858000"/>
          </a:xfrm>
          <a:prstGeom prst="rect">
            <a:avLst/>
          </a:prstGeom>
        </p:spPr>
      </p:pic>
      <p:sp>
        <p:nvSpPr>
          <p:cNvPr id="9" name="Rectangle 8">
            <a:extLst>
              <a:ext uri="{FF2B5EF4-FFF2-40B4-BE49-F238E27FC236}">
                <a16:creationId xmlns:a16="http://schemas.microsoft.com/office/drawing/2014/main" id="{8DDF9BA9-C14C-9D43-A891-30D18F72C661}"/>
              </a:ext>
            </a:extLst>
          </p:cNvPr>
          <p:cNvSpPr/>
          <p:nvPr/>
        </p:nvSpPr>
        <p:spPr>
          <a:xfrm>
            <a:off x="-3436" y="0"/>
            <a:ext cx="6380479" cy="3429000"/>
          </a:xfrm>
          <a:prstGeom prst="rect">
            <a:avLst/>
          </a:prstGeom>
          <a:solidFill>
            <a:srgbClr val="EBC8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Rectangle 13">
            <a:extLst>
              <a:ext uri="{FF2B5EF4-FFF2-40B4-BE49-F238E27FC236}">
                <a16:creationId xmlns:a16="http://schemas.microsoft.com/office/drawing/2014/main" id="{CC5E6F30-059B-2545-80D0-E663DEC013FD}"/>
              </a:ext>
            </a:extLst>
          </p:cNvPr>
          <p:cNvSpPr/>
          <p:nvPr/>
        </p:nvSpPr>
        <p:spPr>
          <a:xfrm>
            <a:off x="-3436" y="3419272"/>
            <a:ext cx="6380479" cy="34387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graphicFrame>
        <p:nvGraphicFramePr>
          <p:cNvPr id="6" name="Objekt 5" hidden="1">
            <a:extLst>
              <a:ext uri="{FF2B5EF4-FFF2-40B4-BE49-F238E27FC236}">
                <a16:creationId xmlns:a16="http://schemas.microsoft.com/office/drawing/2014/main" id="{19A601B1-4D3B-4EAD-AD5E-E43E57250D4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0" name="think-cell Slide" r:id="rId6" imgW="395" imgH="394" progId="TCLayout.ActiveDocument.1">
                  <p:embed/>
                </p:oleObj>
              </mc:Choice>
              <mc:Fallback>
                <p:oleObj name="think-cell Slide" r:id="rId6" imgW="395" imgH="394" progId="TCLayout.ActiveDocument.1">
                  <p:embed/>
                  <p:pic>
                    <p:nvPicPr>
                      <p:cNvPr id="6" name="Objekt 5" hidden="1">
                        <a:extLst>
                          <a:ext uri="{FF2B5EF4-FFF2-40B4-BE49-F238E27FC236}">
                            <a16:creationId xmlns:a16="http://schemas.microsoft.com/office/drawing/2014/main" id="{19A601B1-4D3B-4EAD-AD5E-E43E57250D4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Pladsholder til indhold 5">
            <a:extLst>
              <a:ext uri="{FF2B5EF4-FFF2-40B4-BE49-F238E27FC236}">
                <a16:creationId xmlns:a16="http://schemas.microsoft.com/office/drawing/2014/main" id="{183B3603-2FF7-504A-8A2A-855B50E54EA8}"/>
              </a:ext>
            </a:extLst>
          </p:cNvPr>
          <p:cNvSpPr>
            <a:spLocks noGrp="1"/>
          </p:cNvSpPr>
          <p:nvPr>
            <p:ph sz="quarter" idx="14"/>
          </p:nvPr>
        </p:nvSpPr>
        <p:spPr>
          <a:xfrm>
            <a:off x="1139239" y="4278792"/>
            <a:ext cx="4123702" cy="1425419"/>
          </a:xfrm>
        </p:spPr>
        <p:txBody>
          <a:bodyPr/>
          <a:lstStyle/>
          <a:p>
            <a:pPr marL="0" indent="0" algn="ctr">
              <a:buNone/>
            </a:pPr>
            <a:r>
              <a:rPr lang="da-DK" sz="2000" b="1" dirty="0">
                <a:solidFill>
                  <a:schemeClr val="bg1"/>
                </a:solidFill>
              </a:rPr>
              <a:t>I dag findes der over 1.000 butikker, som dels er ejet af Coop Danmark og dels af en række selvstændige brugsforeninger</a:t>
            </a:r>
          </a:p>
        </p:txBody>
      </p:sp>
      <p:sp>
        <p:nvSpPr>
          <p:cNvPr id="12" name="Pladsholder til indhold 5">
            <a:extLst>
              <a:ext uri="{FF2B5EF4-FFF2-40B4-BE49-F238E27FC236}">
                <a16:creationId xmlns:a16="http://schemas.microsoft.com/office/drawing/2014/main" id="{84422D26-1378-A145-86A7-5DB72ADA0D0B}"/>
              </a:ext>
            </a:extLst>
          </p:cNvPr>
          <p:cNvSpPr txBox="1">
            <a:spLocks/>
          </p:cNvSpPr>
          <p:nvPr/>
        </p:nvSpPr>
        <p:spPr>
          <a:xfrm>
            <a:off x="1430298" y="1054719"/>
            <a:ext cx="3541585" cy="1866118"/>
          </a:xfrm>
          <a:prstGeom prst="rect">
            <a:avLst/>
          </a:prstGeom>
        </p:spPr>
        <p:txBody>
          <a:bodyPr vert="horz" lIns="0" tIns="0" rIns="0" bIns="0" rtlCol="0" anchor="t" anchorCtr="0">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2000" b="1" dirty="0">
                <a:solidFill>
                  <a:srgbClr val="D9181F"/>
                </a:solidFill>
              </a:rPr>
              <a:t>Coop-familien favner bl.a. Coop Bank, Coop Invest og andelsforeningen Coop </a:t>
            </a:r>
            <a:r>
              <a:rPr lang="da-DK" sz="2000" b="1" dirty="0" err="1">
                <a:solidFill>
                  <a:srgbClr val="D9181F"/>
                </a:solidFill>
              </a:rPr>
              <a:t>Amba</a:t>
            </a:r>
            <a:r>
              <a:rPr lang="da-DK" sz="2000" b="1" dirty="0">
                <a:solidFill>
                  <a:srgbClr val="D9181F"/>
                </a:solidFill>
              </a:rPr>
              <a:t>, som er ejet af vores 1,9 millioner medlemmer </a:t>
            </a:r>
          </a:p>
          <a:p>
            <a:pPr algn="ctr"/>
            <a:endParaRPr lang="da-DK" b="1" dirty="0">
              <a:solidFill>
                <a:srgbClr val="D9181F"/>
              </a:solidFill>
            </a:endParaRPr>
          </a:p>
        </p:txBody>
      </p:sp>
      <p:pic>
        <p:nvPicPr>
          <p:cNvPr id="16" name="Picture 20">
            <a:extLst>
              <a:ext uri="{FF2B5EF4-FFF2-40B4-BE49-F238E27FC236}">
                <a16:creationId xmlns:a16="http://schemas.microsoft.com/office/drawing/2014/main" id="{756B6BD9-AFFC-3E49-9758-F3651384BAA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756522" y="6380304"/>
            <a:ext cx="880438" cy="252892"/>
          </a:xfrm>
          <a:prstGeom prst="rect">
            <a:avLst/>
          </a:prstGeom>
        </p:spPr>
      </p:pic>
    </p:spTree>
    <p:extLst>
      <p:ext uri="{BB962C8B-B14F-4D97-AF65-F5344CB8AC3E}">
        <p14:creationId xmlns:p14="http://schemas.microsoft.com/office/powerpoint/2010/main" val="2058254684"/>
      </p:ext>
    </p:extLst>
  </p:cSld>
  <p:clrMapOvr>
    <a:masterClrMapping/>
  </p:clrMapOvr>
  <p:transition spd="med">
    <p:split orient="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6CA0E-F106-5C4D-9FB9-E856795D05BD}"/>
              </a:ext>
            </a:extLst>
          </p:cNvPr>
          <p:cNvSpPr/>
          <p:nvPr/>
        </p:nvSpPr>
        <p:spPr>
          <a:xfrm>
            <a:off x="0" y="0"/>
            <a:ext cx="11751013" cy="6880036"/>
          </a:xfrm>
          <a:prstGeom prst="rect">
            <a:avLst/>
          </a:prstGeom>
          <a:solidFill>
            <a:srgbClr val="CAD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A03CB09A-737D-7445-A001-2DC05412A0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22036"/>
            <a:ext cx="6096000" cy="6880036"/>
          </a:xfrm>
          <a:prstGeom prst="rect">
            <a:avLst/>
          </a:prstGeom>
        </p:spPr>
      </p:pic>
      <p:pic>
        <p:nvPicPr>
          <p:cNvPr id="11" name="Picture 10">
            <a:extLst>
              <a:ext uri="{FF2B5EF4-FFF2-40B4-BE49-F238E27FC236}">
                <a16:creationId xmlns:a16="http://schemas.microsoft.com/office/drawing/2014/main" id="{2D1C4B74-6DCE-0548-B84B-2646C388BB60}"/>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414931" y="611922"/>
            <a:ext cx="1266138" cy="1236837"/>
          </a:xfrm>
          <a:prstGeom prst="rect">
            <a:avLst/>
          </a:prstGeom>
        </p:spPr>
      </p:pic>
      <p:sp>
        <p:nvSpPr>
          <p:cNvPr id="12" name="Content Placeholder 4">
            <a:extLst>
              <a:ext uri="{FF2B5EF4-FFF2-40B4-BE49-F238E27FC236}">
                <a16:creationId xmlns:a16="http://schemas.microsoft.com/office/drawing/2014/main" id="{4587E37A-1CFC-024F-AECC-52E688F92725}"/>
              </a:ext>
            </a:extLst>
          </p:cNvPr>
          <p:cNvSpPr txBox="1">
            <a:spLocks/>
          </p:cNvSpPr>
          <p:nvPr/>
        </p:nvSpPr>
        <p:spPr>
          <a:xfrm>
            <a:off x="442913" y="2833207"/>
            <a:ext cx="5212100"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80"/>
              </a:lnSpc>
              <a:spcBef>
                <a:spcPts val="0"/>
              </a:spcBef>
              <a:buNone/>
            </a:pPr>
            <a:r>
              <a:rPr lang="da-DK" sz="2400" b="1" dirty="0">
                <a:solidFill>
                  <a:srgbClr val="00A242"/>
                </a:solidFill>
              </a:rPr>
              <a:t>”Vi giver hele Danmark grønne og sunde varer til </a:t>
            </a:r>
            <a:r>
              <a:rPr lang="da-DK" sz="2400" b="1" dirty="0" err="1">
                <a:solidFill>
                  <a:srgbClr val="00A242"/>
                </a:solidFill>
              </a:rPr>
              <a:t>discount-priser</a:t>
            </a:r>
            <a:r>
              <a:rPr lang="da-DK" sz="2400" b="1" dirty="0">
                <a:solidFill>
                  <a:srgbClr val="00A242"/>
                </a:solidFill>
              </a:rPr>
              <a:t>. Vi giver danskerne et trygt sted at handle, hvor indkøbet altid er nemt og hurtigt med digitale løsninger – og sortimentet så bredt, </a:t>
            </a:r>
            <a:br>
              <a:rPr lang="da-DK" sz="2400" b="1" dirty="0">
                <a:solidFill>
                  <a:srgbClr val="00A242"/>
                </a:solidFill>
              </a:rPr>
            </a:br>
            <a:r>
              <a:rPr lang="da-DK" sz="2400" b="1" dirty="0">
                <a:solidFill>
                  <a:srgbClr val="00A242"/>
                </a:solidFill>
              </a:rPr>
              <a:t>at der aldrig skal handles </a:t>
            </a:r>
            <a:br>
              <a:rPr lang="da-DK" sz="2400" b="1" dirty="0">
                <a:solidFill>
                  <a:srgbClr val="00A242"/>
                </a:solidFill>
              </a:rPr>
            </a:br>
            <a:r>
              <a:rPr lang="da-DK" sz="2400" b="1" dirty="0">
                <a:solidFill>
                  <a:srgbClr val="00A242"/>
                </a:solidFill>
              </a:rPr>
              <a:t>mere end ét sted”</a:t>
            </a:r>
          </a:p>
        </p:txBody>
      </p:sp>
      <p:sp>
        <p:nvSpPr>
          <p:cNvPr id="13" name="Pladsholder til indhold 5">
            <a:extLst>
              <a:ext uri="{FF2B5EF4-FFF2-40B4-BE49-F238E27FC236}">
                <a16:creationId xmlns:a16="http://schemas.microsoft.com/office/drawing/2014/main" id="{F8994824-8732-4442-9507-C96A181E6183}"/>
              </a:ext>
            </a:extLst>
          </p:cNvPr>
          <p:cNvSpPr txBox="1">
            <a:spLocks/>
          </p:cNvSpPr>
          <p:nvPr/>
        </p:nvSpPr>
        <p:spPr>
          <a:xfrm>
            <a:off x="1415048" y="2337025"/>
            <a:ext cx="3217239"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da-DK" sz="1400" b="1">
                <a:solidFill>
                  <a:srgbClr val="01AF4C"/>
                </a:solidFill>
              </a:rPr>
              <a:t>Mission</a:t>
            </a:r>
          </a:p>
        </p:txBody>
      </p:sp>
    </p:spTree>
    <p:extLst>
      <p:ext uri="{BB962C8B-B14F-4D97-AF65-F5344CB8AC3E}">
        <p14:creationId xmlns:p14="http://schemas.microsoft.com/office/powerpoint/2010/main" val="8890804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6A746F-E436-264B-A716-254F510259B5}"/>
              </a:ext>
            </a:extLst>
          </p:cNvPr>
          <p:cNvSpPr/>
          <p:nvPr/>
        </p:nvSpPr>
        <p:spPr>
          <a:xfrm>
            <a:off x="0" y="0"/>
            <a:ext cx="12192000" cy="6880036"/>
          </a:xfrm>
          <a:prstGeom prst="rect">
            <a:avLst/>
          </a:prstGeom>
          <a:solidFill>
            <a:srgbClr val="CAD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7" name="Picture 26" descr="A picture containing text, person, holding&#10;&#10;Description automatically generated">
            <a:extLst>
              <a:ext uri="{FF2B5EF4-FFF2-40B4-BE49-F238E27FC236}">
                <a16:creationId xmlns:a16="http://schemas.microsoft.com/office/drawing/2014/main" id="{6D5A25BC-7A28-884E-8789-19C1614FFA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33" y="1884759"/>
            <a:ext cx="2032620" cy="1879426"/>
          </a:xfrm>
          <a:prstGeom prst="rect">
            <a:avLst/>
          </a:prstGeom>
        </p:spPr>
      </p:pic>
      <p:pic>
        <p:nvPicPr>
          <p:cNvPr id="28" name="Picture 27" descr="A picture containing person, person&#10;&#10;Description automatically generated">
            <a:extLst>
              <a:ext uri="{FF2B5EF4-FFF2-40B4-BE49-F238E27FC236}">
                <a16:creationId xmlns:a16="http://schemas.microsoft.com/office/drawing/2014/main" id="{FB052CB9-CCDE-0D45-89FA-5A2A12E7A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0761" y="1884759"/>
            <a:ext cx="2032620" cy="1879426"/>
          </a:xfrm>
          <a:prstGeom prst="rect">
            <a:avLst/>
          </a:prstGeom>
        </p:spPr>
      </p:pic>
      <p:pic>
        <p:nvPicPr>
          <p:cNvPr id="29" name="Picture 28" descr="A picture containing person, indoor, people&#10;&#10;Description automatically generated">
            <a:extLst>
              <a:ext uri="{FF2B5EF4-FFF2-40B4-BE49-F238E27FC236}">
                <a16:creationId xmlns:a16="http://schemas.microsoft.com/office/drawing/2014/main" id="{FC893BDE-A07D-C147-8362-CE2DE77463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689" y="1884759"/>
            <a:ext cx="2032620" cy="1879426"/>
          </a:xfrm>
          <a:prstGeom prst="rect">
            <a:avLst/>
          </a:prstGeom>
        </p:spPr>
      </p:pic>
      <p:pic>
        <p:nvPicPr>
          <p:cNvPr id="30" name="Picture 29" descr="A plate of food&#10;&#10;Description automatically generated with medium confidence">
            <a:extLst>
              <a:ext uri="{FF2B5EF4-FFF2-40B4-BE49-F238E27FC236}">
                <a16:creationId xmlns:a16="http://schemas.microsoft.com/office/drawing/2014/main" id="{FE63F82D-892F-724E-9156-B6146589F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8618" y="1884759"/>
            <a:ext cx="2032620" cy="1879426"/>
          </a:xfrm>
          <a:prstGeom prst="rect">
            <a:avLst/>
          </a:prstGeom>
        </p:spPr>
      </p:pic>
      <p:pic>
        <p:nvPicPr>
          <p:cNvPr id="31" name="Picture 30" descr="Two people pushing a shopping cart&#10;&#10;Description automatically generated with low confidence">
            <a:extLst>
              <a:ext uri="{FF2B5EF4-FFF2-40B4-BE49-F238E27FC236}">
                <a16:creationId xmlns:a16="http://schemas.microsoft.com/office/drawing/2014/main" id="{074B7341-FF2D-1C4B-96FA-CF3058FA8E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7547" y="1884759"/>
            <a:ext cx="2032620" cy="1879426"/>
          </a:xfrm>
          <a:prstGeom prst="rect">
            <a:avLst/>
          </a:prstGeom>
        </p:spPr>
      </p:pic>
      <p:sp>
        <p:nvSpPr>
          <p:cNvPr id="32" name="TextBox 31">
            <a:extLst>
              <a:ext uri="{FF2B5EF4-FFF2-40B4-BE49-F238E27FC236}">
                <a16:creationId xmlns:a16="http://schemas.microsoft.com/office/drawing/2014/main" id="{ED856004-0D45-3741-B6F1-963C170CAB71}"/>
              </a:ext>
            </a:extLst>
          </p:cNvPr>
          <p:cNvSpPr txBox="1"/>
          <p:nvPr/>
        </p:nvSpPr>
        <p:spPr>
          <a:xfrm>
            <a:off x="741833" y="3962366"/>
            <a:ext cx="2032620" cy="1231106"/>
          </a:xfrm>
          <a:prstGeom prst="rect">
            <a:avLst/>
          </a:prstGeom>
          <a:noFill/>
        </p:spPr>
        <p:txBody>
          <a:bodyPr wrap="square" lIns="72000" tIns="0" rIns="72000" bIns="0" rtlCol="0">
            <a:spAutoFit/>
          </a:bodyPr>
          <a:lstStyle/>
          <a:p>
            <a:pPr algn="ctr">
              <a:defRPr/>
            </a:pPr>
            <a:r>
              <a:rPr lang="en-GB" sz="1600" b="1">
                <a:solidFill>
                  <a:srgbClr val="01AF4C"/>
                </a:solidFill>
                <a:latin typeface="+mj-lt"/>
              </a:rPr>
              <a:t>Vi </a:t>
            </a:r>
            <a:r>
              <a:rPr lang="en-GB" sz="1600" b="1" err="1">
                <a:solidFill>
                  <a:srgbClr val="01AF4C"/>
                </a:solidFill>
                <a:latin typeface="+mj-lt"/>
              </a:rPr>
              <a:t>kæmper</a:t>
            </a:r>
            <a:r>
              <a:rPr lang="en-GB" sz="1600" b="1">
                <a:solidFill>
                  <a:srgbClr val="01AF4C"/>
                </a:solidFill>
                <a:latin typeface="+mj-lt"/>
              </a:rPr>
              <a:t> for </a:t>
            </a:r>
          </a:p>
          <a:p>
            <a:pPr algn="ctr">
              <a:defRPr/>
            </a:pPr>
            <a:r>
              <a:rPr lang="en-GB" sz="1600" b="1">
                <a:solidFill>
                  <a:srgbClr val="01AF4C"/>
                </a:solidFill>
                <a:latin typeface="+mj-lt"/>
              </a:rPr>
              <a:t>at give </a:t>
            </a:r>
            <a:r>
              <a:rPr lang="en-GB" sz="1600" b="1" err="1">
                <a:solidFill>
                  <a:srgbClr val="01AF4C"/>
                </a:solidFill>
                <a:latin typeface="+mj-lt"/>
              </a:rPr>
              <a:t>danskerne</a:t>
            </a:r>
            <a:r>
              <a:rPr lang="en-GB" sz="1600" b="1">
                <a:solidFill>
                  <a:srgbClr val="01AF4C"/>
                </a:solidFill>
                <a:latin typeface="+mj-lt"/>
              </a:rPr>
              <a:t> </a:t>
            </a:r>
            <a:br>
              <a:rPr lang="en-GB" sz="1600" b="1">
                <a:solidFill>
                  <a:srgbClr val="01AF4C"/>
                </a:solidFill>
                <a:latin typeface="+mj-lt"/>
              </a:rPr>
            </a:br>
            <a:r>
              <a:rPr lang="en-GB" sz="1600" b="1" err="1">
                <a:solidFill>
                  <a:srgbClr val="01AF4C"/>
                </a:solidFill>
                <a:latin typeface="+mj-lt"/>
              </a:rPr>
              <a:t>en</a:t>
            </a:r>
            <a:r>
              <a:rPr lang="en-GB" sz="1600" b="1">
                <a:solidFill>
                  <a:srgbClr val="01AF4C"/>
                </a:solidFill>
                <a:latin typeface="+mj-lt"/>
              </a:rPr>
              <a:t> mere </a:t>
            </a:r>
            <a:r>
              <a:rPr lang="en-GB" sz="1600" b="1" err="1">
                <a:solidFill>
                  <a:srgbClr val="01AF4C"/>
                </a:solidFill>
                <a:latin typeface="+mj-lt"/>
              </a:rPr>
              <a:t>bære</a:t>
            </a:r>
            <a:r>
              <a:rPr lang="en-GB" sz="1600" b="1">
                <a:solidFill>
                  <a:srgbClr val="01AF4C"/>
                </a:solidFill>
                <a:latin typeface="+mj-lt"/>
              </a:rPr>
              <a:t>-</a:t>
            </a:r>
            <a:br>
              <a:rPr lang="en-GB" sz="1600" b="1">
                <a:solidFill>
                  <a:srgbClr val="01AF4C"/>
                </a:solidFill>
                <a:latin typeface="+mj-lt"/>
              </a:rPr>
            </a:br>
            <a:r>
              <a:rPr lang="en-GB" sz="1600" b="1" err="1">
                <a:solidFill>
                  <a:srgbClr val="01AF4C"/>
                </a:solidFill>
                <a:latin typeface="+mj-lt"/>
              </a:rPr>
              <a:t>dygtig</a:t>
            </a:r>
            <a:r>
              <a:rPr lang="en-GB" sz="1600" b="1">
                <a:solidFill>
                  <a:srgbClr val="01AF4C"/>
                </a:solidFill>
                <a:latin typeface="+mj-lt"/>
              </a:rPr>
              <a:t> </a:t>
            </a:r>
            <a:r>
              <a:rPr lang="en-GB" sz="1600" b="1" err="1">
                <a:solidFill>
                  <a:srgbClr val="01AF4C"/>
                </a:solidFill>
                <a:latin typeface="+mj-lt"/>
              </a:rPr>
              <a:t>hverdag</a:t>
            </a:r>
            <a:endParaRPr lang="en-GB" sz="1600" b="1">
              <a:solidFill>
                <a:srgbClr val="01AF4C"/>
              </a:solidFill>
              <a:latin typeface="+mj-lt"/>
            </a:endParaRPr>
          </a:p>
        </p:txBody>
      </p:sp>
      <p:sp>
        <p:nvSpPr>
          <p:cNvPr id="33" name="TextBox 32">
            <a:extLst>
              <a:ext uri="{FF2B5EF4-FFF2-40B4-BE49-F238E27FC236}">
                <a16:creationId xmlns:a16="http://schemas.microsoft.com/office/drawing/2014/main" id="{2797E7FE-8FA2-2241-A56F-49E38CC59CA1}"/>
              </a:ext>
            </a:extLst>
          </p:cNvPr>
          <p:cNvSpPr txBox="1"/>
          <p:nvPr/>
        </p:nvSpPr>
        <p:spPr>
          <a:xfrm>
            <a:off x="2910761" y="3962366"/>
            <a:ext cx="2032620" cy="984885"/>
          </a:xfrm>
          <a:prstGeom prst="rect">
            <a:avLst/>
          </a:prstGeom>
          <a:noFill/>
        </p:spPr>
        <p:txBody>
          <a:bodyPr wrap="square" lIns="72000" tIns="0" rIns="72000" bIns="0" rtlCol="0">
            <a:spAutoFit/>
          </a:bodyPr>
          <a:lstStyle/>
          <a:p>
            <a:pPr algn="ctr">
              <a:defRPr/>
            </a:pPr>
            <a:r>
              <a:rPr lang="en-GB" sz="1600" b="1">
                <a:solidFill>
                  <a:srgbClr val="01AF4C"/>
                </a:solidFill>
                <a:latin typeface="+mj-lt"/>
              </a:rPr>
              <a:t>Vi </a:t>
            </a:r>
            <a:r>
              <a:rPr lang="en-GB" sz="1600" b="1" err="1">
                <a:solidFill>
                  <a:srgbClr val="01AF4C"/>
                </a:solidFill>
                <a:latin typeface="+mj-lt"/>
              </a:rPr>
              <a:t>kæmper</a:t>
            </a:r>
            <a:r>
              <a:rPr lang="en-GB" sz="1600" b="1">
                <a:solidFill>
                  <a:srgbClr val="01AF4C"/>
                </a:solidFill>
                <a:latin typeface="+mj-lt"/>
              </a:rPr>
              <a:t> for </a:t>
            </a:r>
          </a:p>
          <a:p>
            <a:pPr algn="ctr">
              <a:defRPr/>
            </a:pPr>
            <a:r>
              <a:rPr lang="en-GB" sz="1600" b="1" err="1">
                <a:solidFill>
                  <a:srgbClr val="01AF4C"/>
                </a:solidFill>
                <a:latin typeface="+mj-lt"/>
              </a:rPr>
              <a:t>ærlige</a:t>
            </a:r>
            <a:r>
              <a:rPr lang="en-GB" sz="1600" b="1">
                <a:solidFill>
                  <a:srgbClr val="01AF4C"/>
                </a:solidFill>
                <a:latin typeface="+mj-lt"/>
              </a:rPr>
              <a:t> </a:t>
            </a:r>
            <a:r>
              <a:rPr lang="en-GB" sz="1600" b="1" err="1">
                <a:solidFill>
                  <a:srgbClr val="01AF4C"/>
                </a:solidFill>
                <a:latin typeface="+mj-lt"/>
              </a:rPr>
              <a:t>varer</a:t>
            </a:r>
            <a:r>
              <a:rPr lang="en-GB" sz="1600" b="1">
                <a:solidFill>
                  <a:srgbClr val="01AF4C"/>
                </a:solidFill>
                <a:latin typeface="+mj-lt"/>
              </a:rPr>
              <a:t> </a:t>
            </a:r>
          </a:p>
          <a:p>
            <a:pPr algn="ctr">
              <a:defRPr/>
            </a:pPr>
            <a:r>
              <a:rPr lang="en-GB" sz="1600" b="1" err="1">
                <a:solidFill>
                  <a:srgbClr val="01AF4C"/>
                </a:solidFill>
                <a:latin typeface="+mj-lt"/>
              </a:rPr>
              <a:t>til</a:t>
            </a:r>
            <a:r>
              <a:rPr lang="en-GB" sz="1600" b="1">
                <a:solidFill>
                  <a:srgbClr val="01AF4C"/>
                </a:solidFill>
                <a:latin typeface="+mj-lt"/>
              </a:rPr>
              <a:t> </a:t>
            </a:r>
            <a:r>
              <a:rPr lang="en-GB" sz="1600" b="1" err="1">
                <a:solidFill>
                  <a:srgbClr val="01AF4C"/>
                </a:solidFill>
                <a:latin typeface="+mj-lt"/>
              </a:rPr>
              <a:t>ærlige</a:t>
            </a:r>
            <a:endParaRPr lang="en-GB" sz="1600" b="1">
              <a:solidFill>
                <a:srgbClr val="01AF4C"/>
              </a:solidFill>
              <a:latin typeface="+mj-lt"/>
            </a:endParaRPr>
          </a:p>
          <a:p>
            <a:pPr algn="ctr">
              <a:defRPr/>
            </a:pPr>
            <a:r>
              <a:rPr lang="en-GB" sz="1600" b="1">
                <a:solidFill>
                  <a:srgbClr val="01AF4C"/>
                </a:solidFill>
                <a:latin typeface="+mj-lt"/>
              </a:rPr>
              <a:t> </a:t>
            </a:r>
            <a:r>
              <a:rPr lang="en-GB" sz="1600" b="1" err="1">
                <a:solidFill>
                  <a:srgbClr val="01AF4C"/>
                </a:solidFill>
                <a:latin typeface="+mj-lt"/>
              </a:rPr>
              <a:t>priser</a:t>
            </a:r>
            <a:endParaRPr lang="en-GB" sz="1600" b="1">
              <a:solidFill>
                <a:srgbClr val="01AF4C"/>
              </a:solidFill>
              <a:latin typeface="+mj-lt"/>
            </a:endParaRPr>
          </a:p>
        </p:txBody>
      </p:sp>
      <p:sp>
        <p:nvSpPr>
          <p:cNvPr id="34" name="TextBox 33">
            <a:extLst>
              <a:ext uri="{FF2B5EF4-FFF2-40B4-BE49-F238E27FC236}">
                <a16:creationId xmlns:a16="http://schemas.microsoft.com/office/drawing/2014/main" id="{C1E14E8E-1815-034F-9C1B-4EFAEEF7CF2E}"/>
              </a:ext>
            </a:extLst>
          </p:cNvPr>
          <p:cNvSpPr txBox="1"/>
          <p:nvPr/>
        </p:nvSpPr>
        <p:spPr>
          <a:xfrm>
            <a:off x="5084334" y="3962366"/>
            <a:ext cx="2032620" cy="984885"/>
          </a:xfrm>
          <a:prstGeom prst="rect">
            <a:avLst/>
          </a:prstGeom>
          <a:noFill/>
        </p:spPr>
        <p:txBody>
          <a:bodyPr wrap="square" lIns="72000" tIns="0" rIns="72000" bIns="0" rtlCol="0">
            <a:spAutoFit/>
          </a:bodyPr>
          <a:lstStyle/>
          <a:p>
            <a:pPr algn="ctr">
              <a:defRPr/>
            </a:pPr>
            <a:r>
              <a:rPr lang="en-GB" sz="1600" b="1">
                <a:solidFill>
                  <a:srgbClr val="01AF4C"/>
                </a:solidFill>
                <a:latin typeface="+mj-lt"/>
              </a:rPr>
              <a:t>Vi </a:t>
            </a:r>
            <a:r>
              <a:rPr lang="en-GB" sz="1600" b="1" err="1">
                <a:solidFill>
                  <a:srgbClr val="01AF4C"/>
                </a:solidFill>
                <a:latin typeface="+mj-lt"/>
              </a:rPr>
              <a:t>kæmper</a:t>
            </a:r>
            <a:r>
              <a:rPr lang="en-GB" sz="1600" b="1">
                <a:solidFill>
                  <a:srgbClr val="01AF4C"/>
                </a:solidFill>
                <a:latin typeface="+mj-lt"/>
              </a:rPr>
              <a:t> for </a:t>
            </a:r>
          </a:p>
          <a:p>
            <a:pPr algn="ctr">
              <a:defRPr/>
            </a:pPr>
            <a:r>
              <a:rPr lang="en-GB" sz="1600" b="1">
                <a:solidFill>
                  <a:srgbClr val="01AF4C"/>
                </a:solidFill>
                <a:latin typeface="+mj-lt"/>
              </a:rPr>
              <a:t>at </a:t>
            </a:r>
            <a:r>
              <a:rPr lang="en-GB" sz="1600" b="1" err="1">
                <a:solidFill>
                  <a:srgbClr val="01AF4C"/>
                </a:solidFill>
                <a:latin typeface="+mj-lt"/>
              </a:rPr>
              <a:t>danskerne</a:t>
            </a:r>
            <a:r>
              <a:rPr lang="en-GB" sz="1600" b="1">
                <a:solidFill>
                  <a:srgbClr val="01AF4C"/>
                </a:solidFill>
                <a:latin typeface="+mj-lt"/>
              </a:rPr>
              <a:t> </a:t>
            </a:r>
          </a:p>
          <a:p>
            <a:pPr algn="ctr">
              <a:defRPr/>
            </a:pPr>
            <a:r>
              <a:rPr lang="en-GB" sz="1600" b="1" err="1">
                <a:solidFill>
                  <a:srgbClr val="01AF4C"/>
                </a:solidFill>
                <a:latin typeface="+mj-lt"/>
              </a:rPr>
              <a:t>kan</a:t>
            </a:r>
            <a:r>
              <a:rPr lang="en-GB" sz="1600" b="1">
                <a:solidFill>
                  <a:srgbClr val="01AF4C"/>
                </a:solidFill>
                <a:latin typeface="+mj-lt"/>
              </a:rPr>
              <a:t> spare </a:t>
            </a:r>
            <a:r>
              <a:rPr lang="en-GB" sz="1600" b="1" err="1">
                <a:solidFill>
                  <a:srgbClr val="01AF4C"/>
                </a:solidFill>
                <a:latin typeface="+mj-lt"/>
              </a:rPr>
              <a:t>tid</a:t>
            </a:r>
            <a:r>
              <a:rPr lang="en-GB" sz="1600" b="1">
                <a:solidFill>
                  <a:srgbClr val="01AF4C"/>
                </a:solidFill>
                <a:latin typeface="+mj-lt"/>
              </a:rPr>
              <a:t> </a:t>
            </a:r>
          </a:p>
          <a:p>
            <a:pPr algn="ctr">
              <a:defRPr/>
            </a:pPr>
            <a:r>
              <a:rPr lang="en-GB" sz="1600" b="1" err="1">
                <a:solidFill>
                  <a:srgbClr val="01AF4C"/>
                </a:solidFill>
                <a:latin typeface="+mj-lt"/>
              </a:rPr>
              <a:t>i</a:t>
            </a:r>
            <a:r>
              <a:rPr lang="en-GB" sz="1600" b="1">
                <a:solidFill>
                  <a:srgbClr val="01AF4C"/>
                </a:solidFill>
                <a:latin typeface="+mj-lt"/>
              </a:rPr>
              <a:t> </a:t>
            </a:r>
            <a:r>
              <a:rPr lang="en-GB" sz="1600" b="1" err="1">
                <a:solidFill>
                  <a:srgbClr val="01AF4C"/>
                </a:solidFill>
                <a:latin typeface="+mj-lt"/>
              </a:rPr>
              <a:t>hverdagen</a:t>
            </a:r>
            <a:r>
              <a:rPr lang="en-GB" sz="1600" b="1">
                <a:solidFill>
                  <a:srgbClr val="01AF4C"/>
                </a:solidFill>
                <a:latin typeface="+mj-lt"/>
              </a:rPr>
              <a:t> </a:t>
            </a:r>
          </a:p>
        </p:txBody>
      </p:sp>
      <p:sp>
        <p:nvSpPr>
          <p:cNvPr id="35" name="TextBox 34">
            <a:extLst>
              <a:ext uri="{FF2B5EF4-FFF2-40B4-BE49-F238E27FC236}">
                <a16:creationId xmlns:a16="http://schemas.microsoft.com/office/drawing/2014/main" id="{7A476582-3C30-0447-B9B6-2C267C19010C}"/>
              </a:ext>
            </a:extLst>
          </p:cNvPr>
          <p:cNvSpPr txBox="1"/>
          <p:nvPr/>
        </p:nvSpPr>
        <p:spPr>
          <a:xfrm>
            <a:off x="7227927" y="3962366"/>
            <a:ext cx="2032620" cy="984885"/>
          </a:xfrm>
          <a:prstGeom prst="rect">
            <a:avLst/>
          </a:prstGeom>
          <a:noFill/>
        </p:spPr>
        <p:txBody>
          <a:bodyPr wrap="square" lIns="72000" tIns="0" rIns="72000" bIns="0" rtlCol="0">
            <a:spAutoFit/>
          </a:bodyPr>
          <a:lstStyle/>
          <a:p>
            <a:pPr algn="ctr">
              <a:defRPr/>
            </a:pPr>
            <a:r>
              <a:rPr lang="en-GB" sz="1600" b="1">
                <a:solidFill>
                  <a:srgbClr val="01AF4C"/>
                </a:solidFill>
                <a:latin typeface="+mj-lt"/>
              </a:rPr>
              <a:t>Vi </a:t>
            </a:r>
            <a:r>
              <a:rPr lang="en-GB" sz="1600" b="1" err="1">
                <a:solidFill>
                  <a:srgbClr val="01AF4C"/>
                </a:solidFill>
                <a:latin typeface="+mj-lt"/>
              </a:rPr>
              <a:t>kæmper</a:t>
            </a:r>
            <a:r>
              <a:rPr lang="en-GB" sz="1600" b="1">
                <a:solidFill>
                  <a:srgbClr val="01AF4C"/>
                </a:solidFill>
                <a:latin typeface="+mj-lt"/>
              </a:rPr>
              <a:t> for </a:t>
            </a:r>
          </a:p>
          <a:p>
            <a:pPr algn="ctr">
              <a:defRPr/>
            </a:pPr>
            <a:r>
              <a:rPr lang="en-GB" sz="1600" b="1" err="1">
                <a:solidFill>
                  <a:srgbClr val="01AF4C"/>
                </a:solidFill>
                <a:latin typeface="+mj-lt"/>
              </a:rPr>
              <a:t>kvalitet</a:t>
            </a:r>
            <a:r>
              <a:rPr lang="en-GB" sz="1600" b="1">
                <a:solidFill>
                  <a:srgbClr val="01AF4C"/>
                </a:solidFill>
                <a:latin typeface="+mj-lt"/>
              </a:rPr>
              <a:t> </a:t>
            </a:r>
          </a:p>
          <a:p>
            <a:pPr algn="ctr">
              <a:defRPr/>
            </a:pPr>
            <a:r>
              <a:rPr lang="en-GB" sz="1600" b="1" err="1">
                <a:solidFill>
                  <a:srgbClr val="01AF4C"/>
                </a:solidFill>
                <a:latin typeface="+mj-lt"/>
              </a:rPr>
              <a:t>og</a:t>
            </a:r>
            <a:r>
              <a:rPr lang="en-GB" sz="1600" b="1">
                <a:solidFill>
                  <a:srgbClr val="01AF4C"/>
                </a:solidFill>
                <a:latin typeface="+mj-lt"/>
              </a:rPr>
              <a:t> </a:t>
            </a:r>
            <a:r>
              <a:rPr lang="en-GB" sz="1600" b="1" err="1">
                <a:solidFill>
                  <a:srgbClr val="01AF4C"/>
                </a:solidFill>
                <a:latin typeface="+mj-lt"/>
              </a:rPr>
              <a:t>bedre</a:t>
            </a:r>
            <a:r>
              <a:rPr lang="en-GB" sz="1600" b="1">
                <a:solidFill>
                  <a:srgbClr val="01AF4C"/>
                </a:solidFill>
                <a:latin typeface="+mj-lt"/>
              </a:rPr>
              <a:t> </a:t>
            </a:r>
          </a:p>
          <a:p>
            <a:pPr algn="ctr">
              <a:defRPr/>
            </a:pPr>
            <a:r>
              <a:rPr lang="en-GB" sz="1600" b="1">
                <a:solidFill>
                  <a:srgbClr val="01AF4C"/>
                </a:solidFill>
                <a:latin typeface="+mj-lt"/>
              </a:rPr>
              <a:t>mad</a:t>
            </a:r>
          </a:p>
        </p:txBody>
      </p:sp>
      <p:sp>
        <p:nvSpPr>
          <p:cNvPr id="36" name="TextBox 35">
            <a:extLst>
              <a:ext uri="{FF2B5EF4-FFF2-40B4-BE49-F238E27FC236}">
                <a16:creationId xmlns:a16="http://schemas.microsoft.com/office/drawing/2014/main" id="{43F84AC9-64CE-1948-BFE2-62877210F589}"/>
              </a:ext>
            </a:extLst>
          </p:cNvPr>
          <p:cNvSpPr txBox="1"/>
          <p:nvPr/>
        </p:nvSpPr>
        <p:spPr>
          <a:xfrm>
            <a:off x="9416491" y="3962366"/>
            <a:ext cx="2032620" cy="984885"/>
          </a:xfrm>
          <a:prstGeom prst="rect">
            <a:avLst/>
          </a:prstGeom>
          <a:noFill/>
        </p:spPr>
        <p:txBody>
          <a:bodyPr wrap="square" lIns="72000" tIns="0" rIns="72000" bIns="0" rtlCol="0">
            <a:spAutoFit/>
          </a:bodyPr>
          <a:lstStyle/>
          <a:p>
            <a:pPr algn="ctr">
              <a:defRPr/>
            </a:pPr>
            <a:r>
              <a:rPr lang="en-GB" sz="1600" b="1">
                <a:solidFill>
                  <a:srgbClr val="01AF4C"/>
                </a:solidFill>
                <a:latin typeface="+mj-lt"/>
              </a:rPr>
              <a:t>Vi </a:t>
            </a:r>
            <a:r>
              <a:rPr lang="en-GB" sz="1600" b="1" err="1">
                <a:solidFill>
                  <a:srgbClr val="01AF4C"/>
                </a:solidFill>
                <a:latin typeface="+mj-lt"/>
              </a:rPr>
              <a:t>kæmper</a:t>
            </a:r>
            <a:r>
              <a:rPr lang="en-GB" sz="1600" b="1">
                <a:solidFill>
                  <a:srgbClr val="01AF4C"/>
                </a:solidFill>
                <a:latin typeface="+mj-lt"/>
              </a:rPr>
              <a:t> for </a:t>
            </a:r>
          </a:p>
          <a:p>
            <a:pPr algn="ctr">
              <a:defRPr/>
            </a:pPr>
            <a:r>
              <a:rPr lang="en-GB" sz="1600" b="1">
                <a:solidFill>
                  <a:srgbClr val="01AF4C"/>
                </a:solidFill>
                <a:latin typeface="+mj-lt"/>
              </a:rPr>
              <a:t>at </a:t>
            </a:r>
            <a:r>
              <a:rPr lang="en-GB" sz="1600" b="1" err="1">
                <a:solidFill>
                  <a:srgbClr val="01AF4C"/>
                </a:solidFill>
                <a:latin typeface="+mj-lt"/>
              </a:rPr>
              <a:t>gøre</a:t>
            </a:r>
            <a:r>
              <a:rPr lang="en-GB" sz="1600" b="1">
                <a:solidFill>
                  <a:srgbClr val="01AF4C"/>
                </a:solidFill>
                <a:latin typeface="+mj-lt"/>
              </a:rPr>
              <a:t> </a:t>
            </a:r>
          </a:p>
          <a:p>
            <a:pPr algn="ctr">
              <a:defRPr/>
            </a:pPr>
            <a:r>
              <a:rPr lang="en-GB" sz="1600" b="1" err="1">
                <a:solidFill>
                  <a:srgbClr val="01AF4C"/>
                </a:solidFill>
                <a:latin typeface="+mj-lt"/>
              </a:rPr>
              <a:t>en</a:t>
            </a:r>
            <a:r>
              <a:rPr lang="en-GB" sz="1600" b="1">
                <a:solidFill>
                  <a:srgbClr val="01AF4C"/>
                </a:solidFill>
                <a:latin typeface="+mj-lt"/>
              </a:rPr>
              <a:t> </a:t>
            </a:r>
            <a:r>
              <a:rPr lang="en-GB" sz="1600" b="1" err="1">
                <a:solidFill>
                  <a:srgbClr val="01AF4C"/>
                </a:solidFill>
                <a:latin typeface="+mj-lt"/>
              </a:rPr>
              <a:t>forskel</a:t>
            </a:r>
            <a:r>
              <a:rPr lang="en-GB" sz="1600" b="1">
                <a:solidFill>
                  <a:srgbClr val="01AF4C"/>
                </a:solidFill>
                <a:latin typeface="+mj-lt"/>
              </a:rPr>
              <a:t> </a:t>
            </a:r>
          </a:p>
          <a:p>
            <a:pPr algn="ctr">
              <a:defRPr/>
            </a:pPr>
            <a:r>
              <a:rPr lang="en-GB" sz="1600" b="1" err="1">
                <a:solidFill>
                  <a:srgbClr val="01AF4C"/>
                </a:solidFill>
                <a:latin typeface="+mj-lt"/>
              </a:rPr>
              <a:t>lokalt</a:t>
            </a:r>
            <a:endParaRPr lang="en-GB" sz="1600" b="1">
              <a:solidFill>
                <a:srgbClr val="01AF4C"/>
              </a:solidFill>
              <a:latin typeface="+mj-lt"/>
            </a:endParaRPr>
          </a:p>
        </p:txBody>
      </p:sp>
      <p:sp>
        <p:nvSpPr>
          <p:cNvPr id="37" name="Title 1">
            <a:extLst>
              <a:ext uri="{FF2B5EF4-FFF2-40B4-BE49-F238E27FC236}">
                <a16:creationId xmlns:a16="http://schemas.microsoft.com/office/drawing/2014/main" id="{EE45A5B4-92F6-F141-A7D7-451381C8D431}"/>
              </a:ext>
            </a:extLst>
          </p:cNvPr>
          <p:cNvSpPr txBox="1">
            <a:spLocks/>
          </p:cNvSpPr>
          <p:nvPr/>
        </p:nvSpPr>
        <p:spPr>
          <a:xfrm>
            <a:off x="707387" y="887180"/>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solidFill>
                  <a:srgbClr val="01AF4C"/>
                </a:solidFill>
              </a:rPr>
              <a:t>Vores byggeste</a:t>
            </a:r>
            <a:r>
              <a:rPr lang="da-DK" sz="3000">
                <a:solidFill>
                  <a:srgbClr val="01AF4C"/>
                </a:solidFill>
              </a:rPr>
              <a:t>n</a:t>
            </a:r>
            <a:br>
              <a:rPr lang="en-GB">
                <a:solidFill>
                  <a:srgbClr val="01AF4C"/>
                </a:solidFill>
              </a:rPr>
            </a:br>
            <a:endParaRPr lang="en-DK">
              <a:solidFill>
                <a:srgbClr val="01AF4C"/>
              </a:solidFill>
            </a:endParaRPr>
          </a:p>
        </p:txBody>
      </p:sp>
      <p:pic>
        <p:nvPicPr>
          <p:cNvPr id="17" name="Picture 16">
            <a:extLst>
              <a:ext uri="{FF2B5EF4-FFF2-40B4-BE49-F238E27FC236}">
                <a16:creationId xmlns:a16="http://schemas.microsoft.com/office/drawing/2014/main" id="{98602DD3-787F-C440-8F72-ACCC1CA4B7D3}"/>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5467575" y="5352153"/>
            <a:ext cx="1266138" cy="1236837"/>
          </a:xfrm>
          <a:prstGeom prst="rect">
            <a:avLst/>
          </a:prstGeom>
        </p:spPr>
      </p:pic>
    </p:spTree>
    <p:extLst>
      <p:ext uri="{BB962C8B-B14F-4D97-AF65-F5344CB8AC3E}">
        <p14:creationId xmlns:p14="http://schemas.microsoft.com/office/powerpoint/2010/main" val="2272785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rgbClr val="CAD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extBox 11">
            <a:extLst>
              <a:ext uri="{FF2B5EF4-FFF2-40B4-BE49-F238E27FC236}">
                <a16:creationId xmlns:a16="http://schemas.microsoft.com/office/drawing/2014/main" id="{4BBE5F2E-B702-1245-A3F0-17F3D510E0BC}"/>
              </a:ext>
            </a:extLst>
          </p:cNvPr>
          <p:cNvSpPr txBox="1"/>
          <p:nvPr/>
        </p:nvSpPr>
        <p:spPr>
          <a:xfrm>
            <a:off x="6836438" y="3925903"/>
            <a:ext cx="4601818" cy="830997"/>
          </a:xfrm>
          <a:prstGeom prst="rect">
            <a:avLst/>
          </a:prstGeom>
          <a:noFill/>
        </p:spPr>
        <p:txBody>
          <a:bodyPr wrap="square">
            <a:spAutoFit/>
          </a:bodyPr>
          <a:lstStyle/>
          <a:p>
            <a:pPr algn="ctr"/>
            <a:r>
              <a:rPr lang="da-DK" sz="1200" spc="-20" dirty="0">
                <a:solidFill>
                  <a:srgbClr val="01AF4C"/>
                </a:solidFill>
                <a:latin typeface="+mj-lt"/>
              </a:rPr>
              <a:t>Vi vil være discountkæden, som gør det nemt og tilgængeligt for alle at prioritere sundhed og klima, og det vil vi opnå ved at tilbyde dagligdagsvarer i et ansvarligt, sundt og grønt format – til de laveste priser på markedet. </a:t>
            </a:r>
          </a:p>
        </p:txBody>
      </p:sp>
      <p:sp>
        <p:nvSpPr>
          <p:cNvPr id="13" name="Content Placeholder 4">
            <a:extLst>
              <a:ext uri="{FF2B5EF4-FFF2-40B4-BE49-F238E27FC236}">
                <a16:creationId xmlns:a16="http://schemas.microsoft.com/office/drawing/2014/main" id="{A0434DA3-3D6E-7844-A953-02078370B889}"/>
              </a:ext>
            </a:extLst>
          </p:cNvPr>
          <p:cNvSpPr txBox="1">
            <a:spLocks/>
          </p:cNvSpPr>
          <p:nvPr/>
        </p:nvSpPr>
        <p:spPr>
          <a:xfrm>
            <a:off x="6731053" y="2244666"/>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rgbClr val="01AF4C"/>
                </a:solidFill>
              </a:rPr>
              <a:t>Vi kæmper for at give danskerne en mere bæredygtig hverdag</a:t>
            </a:r>
          </a:p>
        </p:txBody>
      </p:sp>
      <p:pic>
        <p:nvPicPr>
          <p:cNvPr id="10" name="Picture 9">
            <a:extLst>
              <a:ext uri="{FF2B5EF4-FFF2-40B4-BE49-F238E27FC236}">
                <a16:creationId xmlns:a16="http://schemas.microsoft.com/office/drawing/2014/main" id="{90C2CDFF-26BC-C14E-9A0A-FF29C76D7E2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691362" y="366001"/>
            <a:ext cx="904701" cy="883764"/>
          </a:xfrm>
          <a:prstGeom prst="rect">
            <a:avLst/>
          </a:prstGeom>
        </p:spPr>
      </p:pic>
      <p:pic>
        <p:nvPicPr>
          <p:cNvPr id="14" name="Picture 13" descr="A picture containing text, person&#10;&#10;Description automatically generated">
            <a:extLst>
              <a:ext uri="{FF2B5EF4-FFF2-40B4-BE49-F238E27FC236}">
                <a16:creationId xmlns:a16="http://schemas.microsoft.com/office/drawing/2014/main" id="{AAEDB83A-69D0-824B-AEAA-7DEE7EE12D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6096001" cy="6891796"/>
          </a:xfrm>
          <a:prstGeom prst="rect">
            <a:avLst/>
          </a:prstGeom>
        </p:spPr>
      </p:pic>
    </p:spTree>
    <p:extLst>
      <p:ext uri="{BB962C8B-B14F-4D97-AF65-F5344CB8AC3E}">
        <p14:creationId xmlns:p14="http://schemas.microsoft.com/office/powerpoint/2010/main" val="3226532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0"/>
            <a:ext cx="6201735" cy="6891797"/>
          </a:xfrm>
          <a:prstGeom prst="rect">
            <a:avLst/>
          </a:prstGeom>
          <a:solidFill>
            <a:srgbClr val="CAD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Picture 11" descr="A picture containing person&#10;&#10;Description automatically generated">
            <a:extLst>
              <a:ext uri="{FF2B5EF4-FFF2-40B4-BE49-F238E27FC236}">
                <a16:creationId xmlns:a16="http://schemas.microsoft.com/office/drawing/2014/main" id="{8A34AD8D-E19E-6C45-945D-4F57A9D74E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8" name="TextBox 7">
            <a:extLst>
              <a:ext uri="{FF2B5EF4-FFF2-40B4-BE49-F238E27FC236}">
                <a16:creationId xmlns:a16="http://schemas.microsoft.com/office/drawing/2014/main" id="{E6FEC023-428A-D347-948B-44D08AA49310}"/>
              </a:ext>
            </a:extLst>
          </p:cNvPr>
          <p:cNvSpPr txBox="1"/>
          <p:nvPr/>
        </p:nvSpPr>
        <p:spPr>
          <a:xfrm>
            <a:off x="740438" y="3777188"/>
            <a:ext cx="4601818" cy="1384995"/>
          </a:xfrm>
          <a:prstGeom prst="rect">
            <a:avLst/>
          </a:prstGeom>
          <a:noFill/>
        </p:spPr>
        <p:txBody>
          <a:bodyPr wrap="square">
            <a:spAutoFit/>
          </a:bodyPr>
          <a:lstStyle/>
          <a:p>
            <a:pPr algn="ctr"/>
            <a:r>
              <a:rPr lang="da-DK" sz="1200" spc="-20" dirty="0">
                <a:solidFill>
                  <a:srgbClr val="01AF4C"/>
                </a:solidFill>
                <a:latin typeface="+mj-lt"/>
              </a:rPr>
              <a:t>Vi vil være billigst på ansvarlige og sunde varevalg, og vores kunder skal året rundt kunne finde grønne, kemifri og økologiske alternativer på tilbud. </a:t>
            </a:r>
          </a:p>
          <a:p>
            <a:pPr algn="ctr"/>
            <a:endParaRPr lang="da-DK" sz="1200" spc="-20" dirty="0">
              <a:solidFill>
                <a:srgbClr val="01AF4C"/>
              </a:solidFill>
              <a:latin typeface="+mj-lt"/>
            </a:endParaRPr>
          </a:p>
          <a:p>
            <a:pPr algn="ctr"/>
            <a:r>
              <a:rPr lang="da-DK" sz="1200" spc="-20" dirty="0">
                <a:solidFill>
                  <a:srgbClr val="01AF4C"/>
                </a:solidFill>
                <a:latin typeface="+mj-lt"/>
              </a:rPr>
              <a:t>Vi er altid på plads med prisen på de mest aktuelle varer – også i pristjek, ligesom vi altid har stærke tilbud på dagligdagsvarer.</a:t>
            </a:r>
          </a:p>
        </p:txBody>
      </p:sp>
      <p:sp>
        <p:nvSpPr>
          <p:cNvPr id="10" name="Content Placeholder 4">
            <a:extLst>
              <a:ext uri="{FF2B5EF4-FFF2-40B4-BE49-F238E27FC236}">
                <a16:creationId xmlns:a16="http://schemas.microsoft.com/office/drawing/2014/main" id="{C1ED1CAA-267A-0D41-B9D4-875DE42E0F94}"/>
              </a:ext>
            </a:extLst>
          </p:cNvPr>
          <p:cNvSpPr txBox="1">
            <a:spLocks/>
          </p:cNvSpPr>
          <p:nvPr/>
        </p:nvSpPr>
        <p:spPr>
          <a:xfrm>
            <a:off x="635053" y="2095951"/>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rgbClr val="01AF4C"/>
                </a:solidFill>
              </a:rPr>
              <a:t>Vi kæmper for </a:t>
            </a:r>
            <a:br>
              <a:rPr lang="da-DK" sz="2800" b="1" dirty="0">
                <a:solidFill>
                  <a:srgbClr val="01AF4C"/>
                </a:solidFill>
              </a:rPr>
            </a:br>
            <a:r>
              <a:rPr lang="da-DK" sz="2800" b="1" dirty="0">
                <a:solidFill>
                  <a:srgbClr val="01AF4C"/>
                </a:solidFill>
              </a:rPr>
              <a:t>ærlige varer til ærlige priser </a:t>
            </a:r>
          </a:p>
        </p:txBody>
      </p:sp>
      <p:pic>
        <p:nvPicPr>
          <p:cNvPr id="15" name="Picture 14">
            <a:extLst>
              <a:ext uri="{FF2B5EF4-FFF2-40B4-BE49-F238E27FC236}">
                <a16:creationId xmlns:a16="http://schemas.microsoft.com/office/drawing/2014/main" id="{24796B9C-8C2E-174A-BA28-6CF2B7BDA44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95362" y="366001"/>
            <a:ext cx="904701" cy="883764"/>
          </a:xfrm>
          <a:prstGeom prst="rect">
            <a:avLst/>
          </a:prstGeom>
        </p:spPr>
      </p:pic>
    </p:spTree>
    <p:extLst>
      <p:ext uri="{BB962C8B-B14F-4D97-AF65-F5344CB8AC3E}">
        <p14:creationId xmlns:p14="http://schemas.microsoft.com/office/powerpoint/2010/main" val="3451245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2" y="-71936"/>
            <a:ext cx="11751013" cy="6963733"/>
          </a:xfrm>
          <a:prstGeom prst="rect">
            <a:avLst/>
          </a:prstGeom>
          <a:solidFill>
            <a:srgbClr val="CAD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Box 10">
            <a:extLst>
              <a:ext uri="{FF2B5EF4-FFF2-40B4-BE49-F238E27FC236}">
                <a16:creationId xmlns:a16="http://schemas.microsoft.com/office/drawing/2014/main" id="{4CA30D55-4DBF-5543-ACBC-BC7AB71D612C}"/>
              </a:ext>
            </a:extLst>
          </p:cNvPr>
          <p:cNvSpPr txBox="1"/>
          <p:nvPr/>
        </p:nvSpPr>
        <p:spPr>
          <a:xfrm>
            <a:off x="6836438" y="3707043"/>
            <a:ext cx="4601818" cy="1754326"/>
          </a:xfrm>
          <a:prstGeom prst="rect">
            <a:avLst/>
          </a:prstGeom>
          <a:noFill/>
        </p:spPr>
        <p:txBody>
          <a:bodyPr wrap="square">
            <a:spAutoFit/>
          </a:bodyPr>
          <a:lstStyle/>
          <a:p>
            <a:pPr algn="ctr"/>
            <a:r>
              <a:rPr lang="da-DK" sz="1200" spc="-20" dirty="0">
                <a:solidFill>
                  <a:srgbClr val="01AF4C"/>
                </a:solidFill>
                <a:latin typeface="+mj-lt"/>
              </a:rPr>
              <a:t>Det er nemt at handle hos os – og vores fokus på det digitale kundemøde giver os et forspring. </a:t>
            </a:r>
          </a:p>
          <a:p>
            <a:pPr algn="ctr"/>
            <a:endParaRPr lang="da-DK" sz="1200" spc="-20" dirty="0">
              <a:solidFill>
                <a:srgbClr val="01AF4C"/>
              </a:solidFill>
              <a:latin typeface="+mj-lt"/>
            </a:endParaRPr>
          </a:p>
          <a:p>
            <a:pPr algn="ctr"/>
            <a:r>
              <a:rPr lang="da-DK" sz="1200" spc="-20" dirty="0">
                <a:solidFill>
                  <a:srgbClr val="01AF4C"/>
                </a:solidFill>
                <a:latin typeface="+mj-lt"/>
              </a:rPr>
              <a:t>Vi gør indkøbsoplevelsen nem, uanset hvem vores kunder er, hvor de er, og hvad de skal handle. </a:t>
            </a:r>
          </a:p>
          <a:p>
            <a:pPr algn="ctr"/>
            <a:endParaRPr lang="da-DK" sz="1200" spc="-20" dirty="0">
              <a:solidFill>
                <a:srgbClr val="01AF4C"/>
              </a:solidFill>
              <a:latin typeface="+mj-lt"/>
            </a:endParaRPr>
          </a:p>
          <a:p>
            <a:pPr algn="ctr"/>
            <a:r>
              <a:rPr lang="da-DK" sz="1200" spc="-20" dirty="0">
                <a:solidFill>
                  <a:srgbClr val="01AF4C"/>
                </a:solidFill>
                <a:latin typeface="+mj-lt"/>
              </a:rPr>
              <a:t>Vi har altid kunden i fokus, og derfor målretter vi tilbud og kampagner, så de bedst muligt matcher kundernes præferencer og behov. </a:t>
            </a:r>
          </a:p>
        </p:txBody>
      </p:sp>
      <p:sp>
        <p:nvSpPr>
          <p:cNvPr id="12" name="Content Placeholder 4">
            <a:extLst>
              <a:ext uri="{FF2B5EF4-FFF2-40B4-BE49-F238E27FC236}">
                <a16:creationId xmlns:a16="http://schemas.microsoft.com/office/drawing/2014/main" id="{2D0B8FEC-947E-A046-A77A-A938F2D08635}"/>
              </a:ext>
            </a:extLst>
          </p:cNvPr>
          <p:cNvSpPr txBox="1">
            <a:spLocks/>
          </p:cNvSpPr>
          <p:nvPr/>
        </p:nvSpPr>
        <p:spPr>
          <a:xfrm>
            <a:off x="6731053" y="1988857"/>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rgbClr val="01AF4C"/>
                </a:solidFill>
              </a:rPr>
              <a:t>Vi kæmper for at danskerne kan spare tid i hverdagen </a:t>
            </a:r>
          </a:p>
        </p:txBody>
      </p:sp>
      <p:pic>
        <p:nvPicPr>
          <p:cNvPr id="16" name="Picture 15" descr="A picture containing person, indoor&#10;&#10;Description automatically generated">
            <a:extLst>
              <a:ext uri="{FF2B5EF4-FFF2-40B4-BE49-F238E27FC236}">
                <a16:creationId xmlns:a16="http://schemas.microsoft.com/office/drawing/2014/main" id="{E3F11221-6339-574E-A3A9-330F658C35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1935"/>
            <a:ext cx="6107905" cy="6968034"/>
          </a:xfrm>
          <a:prstGeom prst="rect">
            <a:avLst/>
          </a:prstGeom>
        </p:spPr>
      </p:pic>
      <p:pic>
        <p:nvPicPr>
          <p:cNvPr id="15" name="Picture 14">
            <a:extLst>
              <a:ext uri="{FF2B5EF4-FFF2-40B4-BE49-F238E27FC236}">
                <a16:creationId xmlns:a16="http://schemas.microsoft.com/office/drawing/2014/main" id="{ACC9301C-754D-A642-B6FE-09791425E6C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91362" y="366001"/>
            <a:ext cx="904701" cy="883764"/>
          </a:xfrm>
          <a:prstGeom prst="rect">
            <a:avLst/>
          </a:prstGeom>
        </p:spPr>
      </p:pic>
    </p:spTree>
    <p:extLst>
      <p:ext uri="{BB962C8B-B14F-4D97-AF65-F5344CB8AC3E}">
        <p14:creationId xmlns:p14="http://schemas.microsoft.com/office/powerpoint/2010/main" val="28907578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0"/>
            <a:ext cx="6201735" cy="6891797"/>
          </a:xfrm>
          <a:prstGeom prst="rect">
            <a:avLst/>
          </a:prstGeom>
          <a:solidFill>
            <a:srgbClr val="CAD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plate of food&#10;&#10;Description automatically generated with medium confidence">
            <a:extLst>
              <a:ext uri="{FF2B5EF4-FFF2-40B4-BE49-F238E27FC236}">
                <a16:creationId xmlns:a16="http://schemas.microsoft.com/office/drawing/2014/main" id="{14C0402A-A722-8B47-96AB-889BE302B0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6462" y="0"/>
            <a:ext cx="6205537" cy="6858000"/>
          </a:xfrm>
          <a:prstGeom prst="rect">
            <a:avLst/>
          </a:prstGeom>
        </p:spPr>
      </p:pic>
      <p:sp>
        <p:nvSpPr>
          <p:cNvPr id="12" name="TextBox 11">
            <a:extLst>
              <a:ext uri="{FF2B5EF4-FFF2-40B4-BE49-F238E27FC236}">
                <a16:creationId xmlns:a16="http://schemas.microsoft.com/office/drawing/2014/main" id="{1A449F99-85FC-6544-A3A3-1FE4724D63AD}"/>
              </a:ext>
            </a:extLst>
          </p:cNvPr>
          <p:cNvSpPr txBox="1"/>
          <p:nvPr/>
        </p:nvSpPr>
        <p:spPr>
          <a:xfrm>
            <a:off x="695325" y="3646395"/>
            <a:ext cx="4754334" cy="1015663"/>
          </a:xfrm>
          <a:prstGeom prst="rect">
            <a:avLst/>
          </a:prstGeom>
          <a:noFill/>
        </p:spPr>
        <p:txBody>
          <a:bodyPr wrap="square">
            <a:spAutoFit/>
          </a:bodyPr>
          <a:lstStyle/>
          <a:p>
            <a:pPr algn="ctr"/>
            <a:r>
              <a:rPr lang="da-DK" sz="1200" spc="-20" dirty="0">
                <a:solidFill>
                  <a:srgbClr val="01AF4C"/>
                </a:solidFill>
                <a:latin typeface="+mj-lt"/>
              </a:rPr>
              <a:t>I Coop365 discount går vi op i kvalitet og sikrer, at denne altid er i top inden for kategorien. </a:t>
            </a:r>
          </a:p>
          <a:p>
            <a:pPr algn="ctr"/>
            <a:endParaRPr lang="da-DK" sz="1200" spc="-20" dirty="0">
              <a:solidFill>
                <a:srgbClr val="01AF4C"/>
              </a:solidFill>
              <a:latin typeface="+mj-lt"/>
            </a:endParaRPr>
          </a:p>
          <a:p>
            <a:pPr algn="ctr"/>
            <a:r>
              <a:rPr lang="da-DK" sz="1200" spc="-20" dirty="0">
                <a:solidFill>
                  <a:srgbClr val="01AF4C"/>
                </a:solidFill>
                <a:latin typeface="+mj-lt"/>
              </a:rPr>
              <a:t>Vi har kvalitetsvarer til hverdagspriser – og </a:t>
            </a:r>
            <a:r>
              <a:rPr lang="da-DK" sz="1200" spc="-20" dirty="0" err="1">
                <a:solidFill>
                  <a:srgbClr val="01AF4C"/>
                </a:solidFill>
                <a:latin typeface="+mj-lt"/>
              </a:rPr>
              <a:t>premiumvarer</a:t>
            </a:r>
            <a:r>
              <a:rPr lang="da-DK" sz="1200" spc="-20" dirty="0">
                <a:solidFill>
                  <a:srgbClr val="01AF4C"/>
                </a:solidFill>
                <a:latin typeface="+mj-lt"/>
              </a:rPr>
              <a:t> til de kunder, som ønsker noget ekstra. </a:t>
            </a:r>
          </a:p>
        </p:txBody>
      </p:sp>
      <p:sp>
        <p:nvSpPr>
          <p:cNvPr id="13" name="TextBox 12">
            <a:extLst>
              <a:ext uri="{FF2B5EF4-FFF2-40B4-BE49-F238E27FC236}">
                <a16:creationId xmlns:a16="http://schemas.microsoft.com/office/drawing/2014/main" id="{7EBA60C0-784C-8D40-BD45-DFF7E801B438}"/>
              </a:ext>
            </a:extLst>
          </p:cNvPr>
          <p:cNvSpPr txBox="1"/>
          <p:nvPr/>
        </p:nvSpPr>
        <p:spPr>
          <a:xfrm>
            <a:off x="442913" y="2443129"/>
            <a:ext cx="5235735" cy="1292662"/>
          </a:xfrm>
          <a:prstGeom prst="rect">
            <a:avLst/>
          </a:prstGeom>
          <a:noFill/>
        </p:spPr>
        <p:txBody>
          <a:bodyPr wrap="square" lIns="72000" tIns="0" rIns="72000" bIns="0" rtlCol="0">
            <a:spAutoFit/>
          </a:bodyPr>
          <a:lstStyle/>
          <a:p>
            <a:pPr algn="ctr">
              <a:defRPr/>
            </a:pPr>
            <a:r>
              <a:rPr lang="da-DK" sz="2800" b="1" dirty="0">
                <a:solidFill>
                  <a:srgbClr val="01AF4C"/>
                </a:solidFill>
                <a:latin typeface="+mj-lt"/>
              </a:rPr>
              <a:t>Vi kæmper for </a:t>
            </a:r>
            <a:br>
              <a:rPr lang="da-DK" sz="2800" b="1" dirty="0">
                <a:solidFill>
                  <a:srgbClr val="01AF4C"/>
                </a:solidFill>
                <a:latin typeface="+mj-lt"/>
              </a:rPr>
            </a:br>
            <a:r>
              <a:rPr lang="da-DK" sz="2800" b="1" dirty="0">
                <a:solidFill>
                  <a:srgbClr val="01AF4C"/>
                </a:solidFill>
                <a:latin typeface="+mj-lt"/>
              </a:rPr>
              <a:t>kvalitet og bedre mad</a:t>
            </a:r>
          </a:p>
          <a:p>
            <a:pPr algn="ctr">
              <a:defRPr/>
            </a:pPr>
            <a:endParaRPr lang="da-DK" sz="2800" b="1" dirty="0">
              <a:solidFill>
                <a:srgbClr val="01AF4C"/>
              </a:solidFill>
              <a:latin typeface="+mj-lt"/>
            </a:endParaRPr>
          </a:p>
        </p:txBody>
      </p:sp>
      <p:pic>
        <p:nvPicPr>
          <p:cNvPr id="9" name="Picture 8">
            <a:extLst>
              <a:ext uri="{FF2B5EF4-FFF2-40B4-BE49-F238E27FC236}">
                <a16:creationId xmlns:a16="http://schemas.microsoft.com/office/drawing/2014/main" id="{66269275-1A55-9F40-ABF0-C710439186B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95362" y="366001"/>
            <a:ext cx="904701" cy="883764"/>
          </a:xfrm>
          <a:prstGeom prst="rect">
            <a:avLst/>
          </a:prstGeom>
        </p:spPr>
      </p:pic>
    </p:spTree>
    <p:extLst>
      <p:ext uri="{BB962C8B-B14F-4D97-AF65-F5344CB8AC3E}">
        <p14:creationId xmlns:p14="http://schemas.microsoft.com/office/powerpoint/2010/main" val="369370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2" y="0"/>
            <a:ext cx="11751013" cy="6891797"/>
          </a:xfrm>
          <a:prstGeom prst="rect">
            <a:avLst/>
          </a:prstGeom>
          <a:solidFill>
            <a:srgbClr val="CAD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descr="A picture containing text, person&#10;&#10;Description automatically generated">
            <a:extLst>
              <a:ext uri="{FF2B5EF4-FFF2-40B4-BE49-F238E27FC236}">
                <a16:creationId xmlns:a16="http://schemas.microsoft.com/office/drawing/2014/main" id="{F2A6E0DB-E483-3048-8CB7-75B20FB58B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084092" cy="6858000"/>
          </a:xfrm>
          <a:prstGeom prst="rect">
            <a:avLst/>
          </a:prstGeom>
        </p:spPr>
      </p:pic>
      <p:sp>
        <p:nvSpPr>
          <p:cNvPr id="17" name="TextBox 16">
            <a:extLst>
              <a:ext uri="{FF2B5EF4-FFF2-40B4-BE49-F238E27FC236}">
                <a16:creationId xmlns:a16="http://schemas.microsoft.com/office/drawing/2014/main" id="{40A9680D-30F2-B04A-8F9B-B898D8BD822C}"/>
              </a:ext>
            </a:extLst>
          </p:cNvPr>
          <p:cNvSpPr txBox="1"/>
          <p:nvPr/>
        </p:nvSpPr>
        <p:spPr>
          <a:xfrm>
            <a:off x="6600610" y="2237006"/>
            <a:ext cx="5133332" cy="1292662"/>
          </a:xfrm>
          <a:prstGeom prst="rect">
            <a:avLst/>
          </a:prstGeom>
          <a:noFill/>
        </p:spPr>
        <p:txBody>
          <a:bodyPr wrap="square" lIns="72000" tIns="0" rIns="72000" bIns="0" rtlCol="0">
            <a:spAutoFit/>
          </a:bodyPr>
          <a:lstStyle/>
          <a:p>
            <a:pPr algn="ctr">
              <a:defRPr/>
            </a:pPr>
            <a:r>
              <a:rPr lang="da-DK" sz="2800" b="1" dirty="0">
                <a:solidFill>
                  <a:srgbClr val="01AF4C"/>
                </a:solidFill>
                <a:latin typeface="+mj-lt"/>
              </a:rPr>
              <a:t>Vi kæmper for </a:t>
            </a:r>
          </a:p>
          <a:p>
            <a:pPr algn="ctr">
              <a:defRPr/>
            </a:pPr>
            <a:r>
              <a:rPr lang="da-DK" sz="2800" b="1" dirty="0">
                <a:solidFill>
                  <a:srgbClr val="01AF4C"/>
                </a:solidFill>
                <a:latin typeface="+mj-lt"/>
              </a:rPr>
              <a:t>at gøre en </a:t>
            </a:r>
          </a:p>
          <a:p>
            <a:pPr algn="ctr">
              <a:defRPr/>
            </a:pPr>
            <a:r>
              <a:rPr lang="da-DK" sz="2800" b="1" dirty="0">
                <a:solidFill>
                  <a:srgbClr val="01AF4C"/>
                </a:solidFill>
                <a:latin typeface="+mj-lt"/>
              </a:rPr>
              <a:t>forskel lokalt</a:t>
            </a:r>
          </a:p>
        </p:txBody>
      </p:sp>
      <p:sp>
        <p:nvSpPr>
          <p:cNvPr id="18" name="TextBox 17">
            <a:extLst>
              <a:ext uri="{FF2B5EF4-FFF2-40B4-BE49-F238E27FC236}">
                <a16:creationId xmlns:a16="http://schemas.microsoft.com/office/drawing/2014/main" id="{124BB249-E91A-3E4E-A870-251D6421F45B}"/>
              </a:ext>
            </a:extLst>
          </p:cNvPr>
          <p:cNvSpPr txBox="1"/>
          <p:nvPr/>
        </p:nvSpPr>
        <p:spPr>
          <a:xfrm>
            <a:off x="6859713" y="3814546"/>
            <a:ext cx="4601818" cy="1200329"/>
          </a:xfrm>
          <a:prstGeom prst="rect">
            <a:avLst/>
          </a:prstGeom>
          <a:noFill/>
        </p:spPr>
        <p:txBody>
          <a:bodyPr wrap="square">
            <a:spAutoFit/>
          </a:bodyPr>
          <a:lstStyle/>
          <a:p>
            <a:pPr lvl="0" algn="ctr"/>
            <a:r>
              <a:rPr lang="da-DK" sz="1200" spc="-20" dirty="0">
                <a:solidFill>
                  <a:srgbClr val="01AF4C"/>
                </a:solidFill>
                <a:latin typeface="+mj-lt"/>
              </a:rPr>
              <a:t>Vi er en landsdækkende kæde, men bestræber os stadig på at lave lokale tilpasninger, når og hvor det giver mening. </a:t>
            </a:r>
          </a:p>
          <a:p>
            <a:pPr lvl="0" algn="ctr"/>
            <a:endParaRPr lang="da-DK" sz="1200" spc="-20" dirty="0">
              <a:solidFill>
                <a:srgbClr val="01AF4C"/>
              </a:solidFill>
              <a:latin typeface="+mj-lt"/>
            </a:endParaRPr>
          </a:p>
          <a:p>
            <a:pPr lvl="0" algn="ctr"/>
            <a:r>
              <a:rPr lang="da-DK" sz="1200" spc="-20" dirty="0">
                <a:solidFill>
                  <a:srgbClr val="01AF4C"/>
                </a:solidFill>
                <a:latin typeface="+mj-lt"/>
              </a:rPr>
              <a:t>Vi prioriterer en dygtig og lokal partner til at sætte et stærkt butikshold, som har fokus på høj service, kundepleje og daglig dialog med kunderne. </a:t>
            </a:r>
          </a:p>
        </p:txBody>
      </p:sp>
      <p:pic>
        <p:nvPicPr>
          <p:cNvPr id="8" name="Picture 7">
            <a:extLst>
              <a:ext uri="{FF2B5EF4-FFF2-40B4-BE49-F238E27FC236}">
                <a16:creationId xmlns:a16="http://schemas.microsoft.com/office/drawing/2014/main" id="{5451C156-617D-C346-A8CA-5B575DF97A4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91362" y="366001"/>
            <a:ext cx="904701" cy="883764"/>
          </a:xfrm>
          <a:prstGeom prst="rect">
            <a:avLst/>
          </a:prstGeom>
        </p:spPr>
      </p:pic>
    </p:spTree>
    <p:extLst>
      <p:ext uri="{BB962C8B-B14F-4D97-AF65-F5344CB8AC3E}">
        <p14:creationId xmlns:p14="http://schemas.microsoft.com/office/powerpoint/2010/main" val="22429614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6CA0E-F106-5C4D-9FB9-E856795D05BD}"/>
              </a:ext>
            </a:extLst>
          </p:cNvPr>
          <p:cNvSpPr/>
          <p:nvPr/>
        </p:nvSpPr>
        <p:spPr>
          <a:xfrm>
            <a:off x="0" y="0"/>
            <a:ext cx="11751013" cy="688003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Rectangle 9">
            <a:extLst>
              <a:ext uri="{FF2B5EF4-FFF2-40B4-BE49-F238E27FC236}">
                <a16:creationId xmlns:a16="http://schemas.microsoft.com/office/drawing/2014/main" id="{860B9DDE-59C2-3346-B8C4-0682452A6052}"/>
              </a:ext>
            </a:extLst>
          </p:cNvPr>
          <p:cNvSpPr/>
          <p:nvPr/>
        </p:nvSpPr>
        <p:spPr>
          <a:xfrm>
            <a:off x="402771" y="840259"/>
            <a:ext cx="5279572" cy="5632729"/>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A03CB09A-737D-7445-A001-2DC05412A0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80036"/>
          </a:xfrm>
          <a:prstGeom prst="rect">
            <a:avLst/>
          </a:prstGeom>
        </p:spPr>
      </p:pic>
      <p:sp>
        <p:nvSpPr>
          <p:cNvPr id="12" name="Content Placeholder 4">
            <a:extLst>
              <a:ext uri="{FF2B5EF4-FFF2-40B4-BE49-F238E27FC236}">
                <a16:creationId xmlns:a16="http://schemas.microsoft.com/office/drawing/2014/main" id="{4587E37A-1CFC-024F-AECC-52E688F92725}"/>
              </a:ext>
            </a:extLst>
          </p:cNvPr>
          <p:cNvSpPr txBox="1">
            <a:spLocks/>
          </p:cNvSpPr>
          <p:nvPr/>
        </p:nvSpPr>
        <p:spPr>
          <a:xfrm>
            <a:off x="816283" y="2079491"/>
            <a:ext cx="4452651"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80"/>
              </a:lnSpc>
              <a:spcBef>
                <a:spcPts val="0"/>
              </a:spcBef>
              <a:buNone/>
            </a:pPr>
            <a:r>
              <a:rPr lang="da-DK" sz="2400" b="1" dirty="0">
                <a:solidFill>
                  <a:srgbClr val="D12124"/>
                </a:solidFill>
              </a:rPr>
              <a:t>”Vi giver hele Danmark lave priser og god kvalitet – hver dag. Vi giver danskerne et trygt sted at handle, hvor indkøbet altid er nemt og bekymringsfrit – og sortimentet fokuseret, så man hurtigt kan handle færdig. Med andre ord, </a:t>
            </a:r>
            <a:br>
              <a:rPr lang="da-DK" sz="2400" b="1" dirty="0">
                <a:solidFill>
                  <a:srgbClr val="D12124"/>
                </a:solidFill>
              </a:rPr>
            </a:br>
            <a:r>
              <a:rPr lang="da-DK" sz="2400" b="1" dirty="0">
                <a:solidFill>
                  <a:srgbClr val="D12124"/>
                </a:solidFill>
              </a:rPr>
              <a:t>så er fakta hurtigt, </a:t>
            </a:r>
            <a:br>
              <a:rPr lang="da-DK" sz="2400" b="1" dirty="0">
                <a:solidFill>
                  <a:srgbClr val="D12124"/>
                </a:solidFill>
              </a:rPr>
            </a:br>
            <a:r>
              <a:rPr lang="da-DK" sz="2400" b="1" dirty="0">
                <a:solidFill>
                  <a:srgbClr val="D12124"/>
                </a:solidFill>
              </a:rPr>
              <a:t>godt og billigt”</a:t>
            </a:r>
          </a:p>
        </p:txBody>
      </p:sp>
      <p:sp>
        <p:nvSpPr>
          <p:cNvPr id="13" name="Pladsholder til indhold 5">
            <a:extLst>
              <a:ext uri="{FF2B5EF4-FFF2-40B4-BE49-F238E27FC236}">
                <a16:creationId xmlns:a16="http://schemas.microsoft.com/office/drawing/2014/main" id="{F8994824-8732-4442-9507-C96A181E6183}"/>
              </a:ext>
            </a:extLst>
          </p:cNvPr>
          <p:cNvSpPr txBox="1">
            <a:spLocks/>
          </p:cNvSpPr>
          <p:nvPr/>
        </p:nvSpPr>
        <p:spPr>
          <a:xfrm>
            <a:off x="1444498" y="1583309"/>
            <a:ext cx="3217239"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da-DK" sz="1400" b="1">
                <a:solidFill>
                  <a:srgbClr val="D12124"/>
                </a:solidFill>
              </a:rPr>
              <a:t>Mission</a:t>
            </a:r>
          </a:p>
        </p:txBody>
      </p:sp>
      <p:sp>
        <p:nvSpPr>
          <p:cNvPr id="14" name="Rectangle 13">
            <a:extLst>
              <a:ext uri="{FF2B5EF4-FFF2-40B4-BE49-F238E27FC236}">
                <a16:creationId xmlns:a16="http://schemas.microsoft.com/office/drawing/2014/main" id="{EC44A08F-2457-0342-A01F-5528EC9B883F}"/>
              </a:ext>
            </a:extLst>
          </p:cNvPr>
          <p:cNvSpPr/>
          <p:nvPr/>
        </p:nvSpPr>
        <p:spPr>
          <a:xfrm>
            <a:off x="1920652" y="774377"/>
            <a:ext cx="2244450" cy="17803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5" name="Picture 14">
            <a:extLst>
              <a:ext uri="{FF2B5EF4-FFF2-40B4-BE49-F238E27FC236}">
                <a16:creationId xmlns:a16="http://schemas.microsoft.com/office/drawing/2014/main" id="{706D8BFF-0000-1D42-B8F7-5807580207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2710" y="462137"/>
            <a:ext cx="2032620" cy="624480"/>
          </a:xfrm>
          <a:prstGeom prst="rect">
            <a:avLst/>
          </a:prstGeom>
        </p:spPr>
      </p:pic>
    </p:spTree>
    <p:extLst>
      <p:ext uri="{BB962C8B-B14F-4D97-AF65-F5344CB8AC3E}">
        <p14:creationId xmlns:p14="http://schemas.microsoft.com/office/powerpoint/2010/main" val="20553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6A746F-E436-264B-A716-254F510259B5}"/>
              </a:ext>
            </a:extLst>
          </p:cNvPr>
          <p:cNvSpPr/>
          <p:nvPr/>
        </p:nvSpPr>
        <p:spPr>
          <a:xfrm>
            <a:off x="-40096" y="0"/>
            <a:ext cx="12232096" cy="688003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ectangle 24">
            <a:extLst>
              <a:ext uri="{FF2B5EF4-FFF2-40B4-BE49-F238E27FC236}">
                <a16:creationId xmlns:a16="http://schemas.microsoft.com/office/drawing/2014/main" id="{830DF3E0-D051-5442-AE9F-CB4938285D55}"/>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Rectangle 23">
            <a:extLst>
              <a:ext uri="{FF2B5EF4-FFF2-40B4-BE49-F238E27FC236}">
                <a16:creationId xmlns:a16="http://schemas.microsoft.com/office/drawing/2014/main" id="{E0259861-6401-6949-A9CF-A41A950F5EAE}"/>
              </a:ext>
            </a:extLst>
          </p:cNvPr>
          <p:cNvSpPr/>
          <p:nvPr/>
        </p:nvSpPr>
        <p:spPr>
          <a:xfrm>
            <a:off x="314792" y="385011"/>
            <a:ext cx="11557417" cy="5744326"/>
          </a:xfrm>
          <a:prstGeom prst="rect">
            <a:avLst/>
          </a:prstGeom>
          <a:noFill/>
          <a:ln w="34925">
            <a:solidFill>
              <a:srgbClr val="D121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Rectangle 3">
            <a:extLst>
              <a:ext uri="{FF2B5EF4-FFF2-40B4-BE49-F238E27FC236}">
                <a16:creationId xmlns:a16="http://schemas.microsoft.com/office/drawing/2014/main" id="{8A736F6B-D1CC-5343-9F92-5F85429E720B}"/>
              </a:ext>
            </a:extLst>
          </p:cNvPr>
          <p:cNvSpPr/>
          <p:nvPr/>
        </p:nvSpPr>
        <p:spPr>
          <a:xfrm>
            <a:off x="4943381" y="6027781"/>
            <a:ext cx="2244450" cy="17803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7" name="Picture 26" descr="A picture containing text, person, holding&#10;&#10;Description automatically generated">
            <a:extLst>
              <a:ext uri="{FF2B5EF4-FFF2-40B4-BE49-F238E27FC236}">
                <a16:creationId xmlns:a16="http://schemas.microsoft.com/office/drawing/2014/main" id="{6D5A25BC-7A28-884E-8789-19C1614FFA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33" y="1884759"/>
            <a:ext cx="2032620" cy="1879426"/>
          </a:xfrm>
          <a:prstGeom prst="rect">
            <a:avLst/>
          </a:prstGeom>
        </p:spPr>
      </p:pic>
      <p:pic>
        <p:nvPicPr>
          <p:cNvPr id="28" name="Picture 27" descr="A picture containing person, person&#10;&#10;Description automatically generated">
            <a:extLst>
              <a:ext uri="{FF2B5EF4-FFF2-40B4-BE49-F238E27FC236}">
                <a16:creationId xmlns:a16="http://schemas.microsoft.com/office/drawing/2014/main" id="{FB052CB9-CCDE-0D45-89FA-5A2A12E7A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0761" y="1884759"/>
            <a:ext cx="2032620" cy="1879426"/>
          </a:xfrm>
          <a:prstGeom prst="rect">
            <a:avLst/>
          </a:prstGeom>
        </p:spPr>
      </p:pic>
      <p:pic>
        <p:nvPicPr>
          <p:cNvPr id="29" name="Picture 28" descr="A picture containing person, indoor, people&#10;&#10;Description automatically generated">
            <a:extLst>
              <a:ext uri="{FF2B5EF4-FFF2-40B4-BE49-F238E27FC236}">
                <a16:creationId xmlns:a16="http://schemas.microsoft.com/office/drawing/2014/main" id="{FC893BDE-A07D-C147-8362-CE2DE77463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689" y="1884759"/>
            <a:ext cx="2032620" cy="1879426"/>
          </a:xfrm>
          <a:prstGeom prst="rect">
            <a:avLst/>
          </a:prstGeom>
        </p:spPr>
      </p:pic>
      <p:pic>
        <p:nvPicPr>
          <p:cNvPr id="30" name="Picture 29" descr="A plate of food&#10;&#10;Description automatically generated with medium confidence">
            <a:extLst>
              <a:ext uri="{FF2B5EF4-FFF2-40B4-BE49-F238E27FC236}">
                <a16:creationId xmlns:a16="http://schemas.microsoft.com/office/drawing/2014/main" id="{FE63F82D-892F-724E-9156-B6146589F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8618" y="1884759"/>
            <a:ext cx="2032620" cy="1879426"/>
          </a:xfrm>
          <a:prstGeom prst="rect">
            <a:avLst/>
          </a:prstGeom>
        </p:spPr>
      </p:pic>
      <p:pic>
        <p:nvPicPr>
          <p:cNvPr id="31" name="Picture 30" descr="Two people pushing a shopping cart&#10;&#10;Description automatically generated with low confidence">
            <a:extLst>
              <a:ext uri="{FF2B5EF4-FFF2-40B4-BE49-F238E27FC236}">
                <a16:creationId xmlns:a16="http://schemas.microsoft.com/office/drawing/2014/main" id="{074B7341-FF2D-1C4B-96FA-CF3058FA8E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7547" y="1884759"/>
            <a:ext cx="2032620" cy="1879426"/>
          </a:xfrm>
          <a:prstGeom prst="rect">
            <a:avLst/>
          </a:prstGeom>
        </p:spPr>
      </p:pic>
      <p:sp>
        <p:nvSpPr>
          <p:cNvPr id="32" name="TextBox 31">
            <a:extLst>
              <a:ext uri="{FF2B5EF4-FFF2-40B4-BE49-F238E27FC236}">
                <a16:creationId xmlns:a16="http://schemas.microsoft.com/office/drawing/2014/main" id="{ED856004-0D45-3741-B6F1-963C170CAB71}"/>
              </a:ext>
            </a:extLst>
          </p:cNvPr>
          <p:cNvSpPr txBox="1"/>
          <p:nvPr/>
        </p:nvSpPr>
        <p:spPr>
          <a:xfrm>
            <a:off x="741833" y="3962366"/>
            <a:ext cx="2032620" cy="1231106"/>
          </a:xfrm>
          <a:prstGeom prst="rect">
            <a:avLst/>
          </a:prstGeom>
          <a:noFill/>
        </p:spPr>
        <p:txBody>
          <a:bodyPr wrap="square" lIns="72000" tIns="0" rIns="72000" bIns="0" rtlCol="0">
            <a:spAutoFit/>
          </a:bodyPr>
          <a:lstStyle/>
          <a:p>
            <a:pPr algn="ctr">
              <a:defRPr/>
            </a:pPr>
            <a:r>
              <a:rPr lang="da-DK" sz="1600" b="1">
                <a:solidFill>
                  <a:srgbClr val="D12124"/>
                </a:solidFill>
                <a:latin typeface="+mj-lt"/>
              </a:rPr>
              <a:t>Vi kæmper for </a:t>
            </a:r>
          </a:p>
          <a:p>
            <a:pPr algn="ctr">
              <a:defRPr/>
            </a:pPr>
            <a:r>
              <a:rPr lang="da-DK" sz="1600" b="1">
                <a:solidFill>
                  <a:srgbClr val="D12124"/>
                </a:solidFill>
                <a:latin typeface="+mj-lt"/>
              </a:rPr>
              <a:t>at give danskerne </a:t>
            </a:r>
            <a:br>
              <a:rPr lang="da-DK" sz="1600" b="1">
                <a:solidFill>
                  <a:srgbClr val="D12124"/>
                </a:solidFill>
                <a:latin typeface="+mj-lt"/>
              </a:rPr>
            </a:br>
            <a:r>
              <a:rPr lang="da-DK" sz="1600" b="1">
                <a:solidFill>
                  <a:srgbClr val="D12124"/>
                </a:solidFill>
                <a:latin typeface="+mj-lt"/>
              </a:rPr>
              <a:t>en mere bære-</a:t>
            </a:r>
            <a:br>
              <a:rPr lang="da-DK" sz="1600" b="1">
                <a:solidFill>
                  <a:srgbClr val="D12124"/>
                </a:solidFill>
                <a:latin typeface="+mj-lt"/>
              </a:rPr>
            </a:br>
            <a:r>
              <a:rPr lang="da-DK" sz="1600" b="1">
                <a:solidFill>
                  <a:srgbClr val="D12124"/>
                </a:solidFill>
                <a:latin typeface="+mj-lt"/>
              </a:rPr>
              <a:t>dygtig hverdag</a:t>
            </a:r>
          </a:p>
        </p:txBody>
      </p:sp>
      <p:sp>
        <p:nvSpPr>
          <p:cNvPr id="33" name="TextBox 32">
            <a:extLst>
              <a:ext uri="{FF2B5EF4-FFF2-40B4-BE49-F238E27FC236}">
                <a16:creationId xmlns:a16="http://schemas.microsoft.com/office/drawing/2014/main" id="{2797E7FE-8FA2-2241-A56F-49E38CC59CA1}"/>
              </a:ext>
            </a:extLst>
          </p:cNvPr>
          <p:cNvSpPr txBox="1"/>
          <p:nvPr/>
        </p:nvSpPr>
        <p:spPr>
          <a:xfrm>
            <a:off x="2910761" y="3962366"/>
            <a:ext cx="2032620" cy="984885"/>
          </a:xfrm>
          <a:prstGeom prst="rect">
            <a:avLst/>
          </a:prstGeom>
          <a:noFill/>
        </p:spPr>
        <p:txBody>
          <a:bodyPr wrap="square" lIns="72000" tIns="0" rIns="72000" bIns="0" rtlCol="0">
            <a:spAutoFit/>
          </a:bodyPr>
          <a:lstStyle/>
          <a:p>
            <a:pPr algn="ctr">
              <a:defRPr/>
            </a:pPr>
            <a:r>
              <a:rPr lang="da-DK" sz="1600" b="1">
                <a:solidFill>
                  <a:srgbClr val="D12124"/>
                </a:solidFill>
                <a:latin typeface="+mj-lt"/>
              </a:rPr>
              <a:t>Vi kæmper for </a:t>
            </a:r>
          </a:p>
          <a:p>
            <a:pPr algn="ctr">
              <a:defRPr/>
            </a:pPr>
            <a:r>
              <a:rPr lang="da-DK" sz="1600" b="1">
                <a:solidFill>
                  <a:srgbClr val="D12124"/>
                </a:solidFill>
                <a:latin typeface="+mj-lt"/>
              </a:rPr>
              <a:t>ærlige varer </a:t>
            </a:r>
          </a:p>
          <a:p>
            <a:pPr algn="ctr">
              <a:defRPr/>
            </a:pPr>
            <a:r>
              <a:rPr lang="da-DK" sz="1600" b="1">
                <a:solidFill>
                  <a:srgbClr val="D12124"/>
                </a:solidFill>
                <a:latin typeface="+mj-lt"/>
              </a:rPr>
              <a:t>til ærlige</a:t>
            </a:r>
          </a:p>
          <a:p>
            <a:pPr algn="ctr">
              <a:defRPr/>
            </a:pPr>
            <a:r>
              <a:rPr lang="da-DK" sz="1600" b="1">
                <a:solidFill>
                  <a:srgbClr val="D12124"/>
                </a:solidFill>
                <a:latin typeface="+mj-lt"/>
              </a:rPr>
              <a:t> priser</a:t>
            </a:r>
          </a:p>
        </p:txBody>
      </p:sp>
      <p:sp>
        <p:nvSpPr>
          <p:cNvPr id="34" name="TextBox 33">
            <a:extLst>
              <a:ext uri="{FF2B5EF4-FFF2-40B4-BE49-F238E27FC236}">
                <a16:creationId xmlns:a16="http://schemas.microsoft.com/office/drawing/2014/main" id="{C1E14E8E-1815-034F-9C1B-4EFAEEF7CF2E}"/>
              </a:ext>
            </a:extLst>
          </p:cNvPr>
          <p:cNvSpPr txBox="1"/>
          <p:nvPr/>
        </p:nvSpPr>
        <p:spPr>
          <a:xfrm>
            <a:off x="5084334" y="3962366"/>
            <a:ext cx="2032620" cy="984885"/>
          </a:xfrm>
          <a:prstGeom prst="rect">
            <a:avLst/>
          </a:prstGeom>
          <a:noFill/>
        </p:spPr>
        <p:txBody>
          <a:bodyPr wrap="square" lIns="72000" tIns="0" rIns="72000" bIns="0" rtlCol="0">
            <a:spAutoFit/>
          </a:bodyPr>
          <a:lstStyle/>
          <a:p>
            <a:pPr algn="ctr">
              <a:defRPr/>
            </a:pPr>
            <a:r>
              <a:rPr lang="da-DK" sz="1600" b="1">
                <a:solidFill>
                  <a:srgbClr val="D12124"/>
                </a:solidFill>
                <a:latin typeface="+mj-lt"/>
              </a:rPr>
              <a:t>Vi kæmper for </a:t>
            </a:r>
          </a:p>
          <a:p>
            <a:pPr algn="ctr">
              <a:defRPr/>
            </a:pPr>
            <a:r>
              <a:rPr lang="da-DK" sz="1600" b="1">
                <a:solidFill>
                  <a:srgbClr val="D12124"/>
                </a:solidFill>
                <a:latin typeface="+mj-lt"/>
              </a:rPr>
              <a:t>at danskerne </a:t>
            </a:r>
          </a:p>
          <a:p>
            <a:pPr algn="ctr">
              <a:defRPr/>
            </a:pPr>
            <a:r>
              <a:rPr lang="da-DK" sz="1600" b="1">
                <a:solidFill>
                  <a:srgbClr val="D12124"/>
                </a:solidFill>
                <a:latin typeface="+mj-lt"/>
              </a:rPr>
              <a:t>kan spare tid </a:t>
            </a:r>
          </a:p>
          <a:p>
            <a:pPr algn="ctr">
              <a:defRPr/>
            </a:pPr>
            <a:r>
              <a:rPr lang="da-DK" sz="1600" b="1">
                <a:solidFill>
                  <a:srgbClr val="D12124"/>
                </a:solidFill>
                <a:latin typeface="+mj-lt"/>
              </a:rPr>
              <a:t>i hverdagen </a:t>
            </a:r>
          </a:p>
        </p:txBody>
      </p:sp>
      <p:sp>
        <p:nvSpPr>
          <p:cNvPr id="35" name="TextBox 34">
            <a:extLst>
              <a:ext uri="{FF2B5EF4-FFF2-40B4-BE49-F238E27FC236}">
                <a16:creationId xmlns:a16="http://schemas.microsoft.com/office/drawing/2014/main" id="{7A476582-3C30-0447-B9B6-2C267C19010C}"/>
              </a:ext>
            </a:extLst>
          </p:cNvPr>
          <p:cNvSpPr txBox="1"/>
          <p:nvPr/>
        </p:nvSpPr>
        <p:spPr>
          <a:xfrm>
            <a:off x="7227927" y="3962366"/>
            <a:ext cx="2032620" cy="984885"/>
          </a:xfrm>
          <a:prstGeom prst="rect">
            <a:avLst/>
          </a:prstGeom>
          <a:noFill/>
        </p:spPr>
        <p:txBody>
          <a:bodyPr wrap="square" lIns="72000" tIns="0" rIns="72000" bIns="0" rtlCol="0">
            <a:spAutoFit/>
          </a:bodyPr>
          <a:lstStyle/>
          <a:p>
            <a:pPr algn="ctr">
              <a:defRPr/>
            </a:pPr>
            <a:r>
              <a:rPr lang="da-DK" sz="1600" b="1">
                <a:solidFill>
                  <a:srgbClr val="D12124"/>
                </a:solidFill>
                <a:latin typeface="+mj-lt"/>
              </a:rPr>
              <a:t>Vi kæmper for </a:t>
            </a:r>
          </a:p>
          <a:p>
            <a:pPr algn="ctr">
              <a:defRPr/>
            </a:pPr>
            <a:r>
              <a:rPr lang="da-DK" sz="1600" b="1">
                <a:solidFill>
                  <a:srgbClr val="D12124"/>
                </a:solidFill>
                <a:latin typeface="+mj-lt"/>
              </a:rPr>
              <a:t>kvalitet </a:t>
            </a:r>
          </a:p>
          <a:p>
            <a:pPr algn="ctr">
              <a:defRPr/>
            </a:pPr>
            <a:r>
              <a:rPr lang="da-DK" sz="1600" b="1">
                <a:solidFill>
                  <a:srgbClr val="D12124"/>
                </a:solidFill>
                <a:latin typeface="+mj-lt"/>
              </a:rPr>
              <a:t>og bedre </a:t>
            </a:r>
          </a:p>
          <a:p>
            <a:pPr algn="ctr">
              <a:defRPr/>
            </a:pPr>
            <a:r>
              <a:rPr lang="da-DK" sz="1600" b="1">
                <a:solidFill>
                  <a:srgbClr val="D12124"/>
                </a:solidFill>
                <a:latin typeface="+mj-lt"/>
              </a:rPr>
              <a:t>mad</a:t>
            </a:r>
          </a:p>
        </p:txBody>
      </p:sp>
      <p:sp>
        <p:nvSpPr>
          <p:cNvPr id="36" name="TextBox 35">
            <a:extLst>
              <a:ext uri="{FF2B5EF4-FFF2-40B4-BE49-F238E27FC236}">
                <a16:creationId xmlns:a16="http://schemas.microsoft.com/office/drawing/2014/main" id="{43F84AC9-64CE-1948-BFE2-62877210F589}"/>
              </a:ext>
            </a:extLst>
          </p:cNvPr>
          <p:cNvSpPr txBox="1"/>
          <p:nvPr/>
        </p:nvSpPr>
        <p:spPr>
          <a:xfrm>
            <a:off x="9416491" y="3962366"/>
            <a:ext cx="2032620" cy="984885"/>
          </a:xfrm>
          <a:prstGeom prst="rect">
            <a:avLst/>
          </a:prstGeom>
          <a:noFill/>
        </p:spPr>
        <p:txBody>
          <a:bodyPr wrap="square" lIns="72000" tIns="0" rIns="72000" bIns="0" rtlCol="0">
            <a:spAutoFit/>
          </a:bodyPr>
          <a:lstStyle/>
          <a:p>
            <a:pPr algn="ctr">
              <a:defRPr/>
            </a:pPr>
            <a:r>
              <a:rPr lang="da-DK" sz="1600" b="1">
                <a:solidFill>
                  <a:srgbClr val="D12124"/>
                </a:solidFill>
                <a:latin typeface="+mj-lt"/>
              </a:rPr>
              <a:t>Vi kæmper for </a:t>
            </a:r>
          </a:p>
          <a:p>
            <a:pPr algn="ctr">
              <a:defRPr/>
            </a:pPr>
            <a:r>
              <a:rPr lang="da-DK" sz="1600" b="1">
                <a:solidFill>
                  <a:srgbClr val="D12124"/>
                </a:solidFill>
                <a:latin typeface="+mj-lt"/>
              </a:rPr>
              <a:t>at gøre </a:t>
            </a:r>
          </a:p>
          <a:p>
            <a:pPr algn="ctr">
              <a:defRPr/>
            </a:pPr>
            <a:r>
              <a:rPr lang="da-DK" sz="1600" b="1">
                <a:solidFill>
                  <a:srgbClr val="D12124"/>
                </a:solidFill>
                <a:latin typeface="+mj-lt"/>
              </a:rPr>
              <a:t>en forskel </a:t>
            </a:r>
          </a:p>
          <a:p>
            <a:pPr algn="ctr">
              <a:defRPr/>
            </a:pPr>
            <a:r>
              <a:rPr lang="da-DK" sz="1600" b="1">
                <a:solidFill>
                  <a:srgbClr val="D12124"/>
                </a:solidFill>
                <a:latin typeface="+mj-lt"/>
              </a:rPr>
              <a:t>lokalt</a:t>
            </a:r>
          </a:p>
        </p:txBody>
      </p:sp>
      <p:sp>
        <p:nvSpPr>
          <p:cNvPr id="37" name="Title 1">
            <a:extLst>
              <a:ext uri="{FF2B5EF4-FFF2-40B4-BE49-F238E27FC236}">
                <a16:creationId xmlns:a16="http://schemas.microsoft.com/office/drawing/2014/main" id="{EE45A5B4-92F6-F141-A7D7-451381C8D431}"/>
              </a:ext>
            </a:extLst>
          </p:cNvPr>
          <p:cNvSpPr txBox="1">
            <a:spLocks/>
          </p:cNvSpPr>
          <p:nvPr/>
        </p:nvSpPr>
        <p:spPr>
          <a:xfrm>
            <a:off x="707387" y="887180"/>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solidFill>
                  <a:srgbClr val="D12124"/>
                </a:solidFill>
              </a:rPr>
              <a:t>Vores byggeste</a:t>
            </a:r>
            <a:r>
              <a:rPr lang="da-DK" sz="3000">
                <a:solidFill>
                  <a:srgbClr val="D12124"/>
                </a:solidFill>
              </a:rPr>
              <a:t>n</a:t>
            </a:r>
            <a:br>
              <a:rPr lang="en-GB">
                <a:solidFill>
                  <a:srgbClr val="D12124"/>
                </a:solidFill>
              </a:rPr>
            </a:br>
            <a:endParaRPr lang="en-DK">
              <a:solidFill>
                <a:srgbClr val="D12124"/>
              </a:solidFill>
            </a:endParaRPr>
          </a:p>
        </p:txBody>
      </p:sp>
      <p:pic>
        <p:nvPicPr>
          <p:cNvPr id="19" name="Picture 18">
            <a:extLst>
              <a:ext uri="{FF2B5EF4-FFF2-40B4-BE49-F238E27FC236}">
                <a16:creationId xmlns:a16="http://schemas.microsoft.com/office/drawing/2014/main" id="{BCA0FE2D-B4BB-954F-8A03-42261CAEFAF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55439" y="5715541"/>
            <a:ext cx="2032620" cy="624480"/>
          </a:xfrm>
          <a:prstGeom prst="rect">
            <a:avLst/>
          </a:prstGeom>
        </p:spPr>
      </p:pic>
    </p:spTree>
    <p:extLst>
      <p:ext uri="{BB962C8B-B14F-4D97-AF65-F5344CB8AC3E}">
        <p14:creationId xmlns:p14="http://schemas.microsoft.com/office/powerpoint/2010/main" val="465108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5" name="Picture 24" descr="A picture containing text, person&#10;&#10;Description automatically generated">
            <a:extLst>
              <a:ext uri="{FF2B5EF4-FFF2-40B4-BE49-F238E27FC236}">
                <a16:creationId xmlns:a16="http://schemas.microsoft.com/office/drawing/2014/main" id="{6EF90170-07F4-BA45-B632-8946FE7272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6096001" cy="6891796"/>
          </a:xfrm>
          <a:prstGeom prst="rect">
            <a:avLst/>
          </a:prstGeom>
        </p:spPr>
      </p:pic>
      <p:sp>
        <p:nvSpPr>
          <p:cNvPr id="9" name="Rectangle 8">
            <a:extLst>
              <a:ext uri="{FF2B5EF4-FFF2-40B4-BE49-F238E27FC236}">
                <a16:creationId xmlns:a16="http://schemas.microsoft.com/office/drawing/2014/main" id="{76C8CD4F-FC07-D54D-B6AE-E43934B474A4}"/>
              </a:ext>
            </a:extLst>
          </p:cNvPr>
          <p:cNvSpPr/>
          <p:nvPr/>
        </p:nvSpPr>
        <p:spPr>
          <a:xfrm>
            <a:off x="6504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Picture 10">
            <a:extLst>
              <a:ext uri="{FF2B5EF4-FFF2-40B4-BE49-F238E27FC236}">
                <a16:creationId xmlns:a16="http://schemas.microsoft.com/office/drawing/2014/main" id="{D2F436FE-BEF8-9A46-B633-47D7CB2EA7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19443" y="646724"/>
            <a:ext cx="1049113" cy="322317"/>
          </a:xfrm>
          <a:prstGeom prst="rect">
            <a:avLst/>
          </a:prstGeom>
        </p:spPr>
      </p:pic>
      <p:sp>
        <p:nvSpPr>
          <p:cNvPr id="12" name="TextBox 11">
            <a:extLst>
              <a:ext uri="{FF2B5EF4-FFF2-40B4-BE49-F238E27FC236}">
                <a16:creationId xmlns:a16="http://schemas.microsoft.com/office/drawing/2014/main" id="{4BBE5F2E-B702-1245-A3F0-17F3D510E0BC}"/>
              </a:ext>
            </a:extLst>
          </p:cNvPr>
          <p:cNvSpPr txBox="1"/>
          <p:nvPr/>
        </p:nvSpPr>
        <p:spPr>
          <a:xfrm>
            <a:off x="7054847" y="4002713"/>
            <a:ext cx="4178307" cy="830997"/>
          </a:xfrm>
          <a:prstGeom prst="rect">
            <a:avLst/>
          </a:prstGeom>
          <a:noFill/>
        </p:spPr>
        <p:txBody>
          <a:bodyPr wrap="square">
            <a:spAutoFit/>
          </a:bodyPr>
          <a:lstStyle/>
          <a:p>
            <a:pPr algn="ctr"/>
            <a:r>
              <a:rPr lang="da-DK" sz="1200" spc="-20" dirty="0">
                <a:solidFill>
                  <a:srgbClr val="D12124"/>
                </a:solidFill>
                <a:latin typeface="+mj-lt"/>
              </a:rPr>
              <a:t>Vi har et godt udvalg af økologiske varer og sætter en ære i at spare på alt – lige fra el til madspild. Det er godt for klimaet, nærmiljøet og de næste generationer. </a:t>
            </a:r>
          </a:p>
        </p:txBody>
      </p:sp>
      <p:sp>
        <p:nvSpPr>
          <p:cNvPr id="13" name="Content Placeholder 4">
            <a:extLst>
              <a:ext uri="{FF2B5EF4-FFF2-40B4-BE49-F238E27FC236}">
                <a16:creationId xmlns:a16="http://schemas.microsoft.com/office/drawing/2014/main" id="{A0434DA3-3D6E-7844-A953-02078370B889}"/>
              </a:ext>
            </a:extLst>
          </p:cNvPr>
          <p:cNvSpPr txBox="1">
            <a:spLocks/>
          </p:cNvSpPr>
          <p:nvPr/>
        </p:nvSpPr>
        <p:spPr>
          <a:xfrm>
            <a:off x="6731053" y="2321476"/>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rgbClr val="D12124"/>
                </a:solidFill>
              </a:rPr>
              <a:t>Vi kæmper for at give danskerne en mere bæredygtig hverdag</a:t>
            </a:r>
          </a:p>
        </p:txBody>
      </p:sp>
    </p:spTree>
    <p:extLst>
      <p:ext uri="{BB962C8B-B14F-4D97-AF65-F5344CB8AC3E}">
        <p14:creationId xmlns:p14="http://schemas.microsoft.com/office/powerpoint/2010/main" val="2990466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F6AB24-C35B-DE46-975D-473D51D5741C}"/>
              </a:ext>
            </a:extLst>
          </p:cNvPr>
          <p:cNvPicPr>
            <a:picLocks noChangeAspect="1"/>
          </p:cNvPicPr>
          <p:nvPr/>
        </p:nvPicPr>
        <p:blipFill>
          <a:blip r:embed="rId5"/>
          <a:srcRect/>
          <a:stretch/>
        </p:blipFill>
        <p:spPr>
          <a:xfrm>
            <a:off x="0" y="0"/>
            <a:ext cx="12192000" cy="6858000"/>
          </a:xfrm>
          <a:prstGeom prst="rect">
            <a:avLst/>
          </a:prstGeom>
        </p:spPr>
      </p:pic>
      <p:graphicFrame>
        <p:nvGraphicFramePr>
          <p:cNvPr id="6" name="Objekt 5" hidden="1">
            <a:extLst>
              <a:ext uri="{FF2B5EF4-FFF2-40B4-BE49-F238E27FC236}">
                <a16:creationId xmlns:a16="http://schemas.microsoft.com/office/drawing/2014/main" id="{19A601B1-4D3B-4EAD-AD5E-E43E57250D4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4" name="think-cell Slide" r:id="rId6" imgW="395" imgH="394" progId="TCLayout.ActiveDocument.1">
                  <p:embed/>
                </p:oleObj>
              </mc:Choice>
              <mc:Fallback>
                <p:oleObj name="think-cell Slide" r:id="rId6" imgW="395" imgH="394" progId="TCLayout.ActiveDocument.1">
                  <p:embed/>
                  <p:pic>
                    <p:nvPicPr>
                      <p:cNvPr id="6" name="Objekt 5" hidden="1">
                        <a:extLst>
                          <a:ext uri="{FF2B5EF4-FFF2-40B4-BE49-F238E27FC236}">
                            <a16:creationId xmlns:a16="http://schemas.microsoft.com/office/drawing/2014/main" id="{19A601B1-4D3B-4EAD-AD5E-E43E57250D4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4E342D9-2115-6146-A8DA-4C1D65BC570F}"/>
              </a:ext>
            </a:extLst>
          </p:cNvPr>
          <p:cNvSpPr>
            <a:spLocks noGrp="1"/>
          </p:cNvSpPr>
          <p:nvPr>
            <p:ph type="title"/>
          </p:nvPr>
        </p:nvSpPr>
        <p:spPr>
          <a:xfrm>
            <a:off x="1548063" y="2529517"/>
            <a:ext cx="9095873" cy="1545178"/>
          </a:xfrm>
        </p:spPr>
        <p:txBody>
          <a:bodyPr>
            <a:noAutofit/>
          </a:bodyPr>
          <a:lstStyle/>
          <a:p>
            <a:pPr algn="ctr"/>
            <a:r>
              <a:rPr lang="da-DK" sz="4000" dirty="0">
                <a:solidFill>
                  <a:schemeClr val="bg1"/>
                </a:solidFill>
              </a:rPr>
              <a:t>På tværs af hele Coop arbejder vi for at gøre det nemmere for alle vores medlemmer at leve trygt, sundt og bæredygtigt</a:t>
            </a:r>
            <a:br>
              <a:rPr lang="da-DK" sz="4000" dirty="0">
                <a:solidFill>
                  <a:schemeClr val="bg1"/>
                </a:solidFill>
              </a:rPr>
            </a:br>
            <a:endParaRPr lang="da-DK" sz="4000" dirty="0">
              <a:solidFill>
                <a:schemeClr val="bg1"/>
              </a:solidFill>
            </a:endParaRPr>
          </a:p>
        </p:txBody>
      </p:sp>
    </p:spTree>
    <p:extLst>
      <p:ext uri="{BB962C8B-B14F-4D97-AF65-F5344CB8AC3E}">
        <p14:creationId xmlns:p14="http://schemas.microsoft.com/office/powerpoint/2010/main" val="39581687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0"/>
            <a:ext cx="6201735" cy="689179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Picture 11" descr="A picture containing person&#10;&#10;Description automatically generated">
            <a:extLst>
              <a:ext uri="{FF2B5EF4-FFF2-40B4-BE49-F238E27FC236}">
                <a16:creationId xmlns:a16="http://schemas.microsoft.com/office/drawing/2014/main" id="{8A34AD8D-E19E-6C45-945D-4F57A9D74E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9" name="Rectangle 8">
            <a:extLst>
              <a:ext uri="{FF2B5EF4-FFF2-40B4-BE49-F238E27FC236}">
                <a16:creationId xmlns:a16="http://schemas.microsoft.com/office/drawing/2014/main" id="{A79F8DE8-4501-7046-AB6B-0B82AB1DC345}"/>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1" name="Picture 10">
            <a:extLst>
              <a:ext uri="{FF2B5EF4-FFF2-40B4-BE49-F238E27FC236}">
                <a16:creationId xmlns:a16="http://schemas.microsoft.com/office/drawing/2014/main" id="{23EBF8D4-FF10-CB41-B590-72DF2D77EE0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23443" y="646724"/>
            <a:ext cx="1049113" cy="322317"/>
          </a:xfrm>
          <a:prstGeom prst="rect">
            <a:avLst/>
          </a:prstGeom>
        </p:spPr>
      </p:pic>
      <p:sp>
        <p:nvSpPr>
          <p:cNvPr id="13" name="TextBox 12">
            <a:extLst>
              <a:ext uri="{FF2B5EF4-FFF2-40B4-BE49-F238E27FC236}">
                <a16:creationId xmlns:a16="http://schemas.microsoft.com/office/drawing/2014/main" id="{7BB4D89A-1DBB-AD46-809D-614495A8573F}"/>
              </a:ext>
            </a:extLst>
          </p:cNvPr>
          <p:cNvSpPr txBox="1"/>
          <p:nvPr/>
        </p:nvSpPr>
        <p:spPr>
          <a:xfrm>
            <a:off x="1119790" y="4116971"/>
            <a:ext cx="3856418" cy="646331"/>
          </a:xfrm>
          <a:prstGeom prst="rect">
            <a:avLst/>
          </a:prstGeom>
          <a:noFill/>
        </p:spPr>
        <p:txBody>
          <a:bodyPr wrap="square">
            <a:spAutoFit/>
          </a:bodyPr>
          <a:lstStyle/>
          <a:p>
            <a:pPr algn="ctr"/>
            <a:r>
              <a:rPr lang="da-DK" sz="1200" spc="-20" dirty="0">
                <a:solidFill>
                  <a:srgbClr val="D12124"/>
                </a:solidFill>
                <a:latin typeface="+mj-lt"/>
              </a:rPr>
              <a:t>Vi bestræber os på at have lave priser – både på</a:t>
            </a:r>
            <a:br>
              <a:rPr lang="da-DK" sz="1200" spc="-20" dirty="0">
                <a:solidFill>
                  <a:srgbClr val="D12124"/>
                </a:solidFill>
                <a:latin typeface="+mj-lt"/>
              </a:rPr>
            </a:br>
            <a:r>
              <a:rPr lang="da-DK" sz="1200" spc="-20" dirty="0">
                <a:solidFill>
                  <a:srgbClr val="D12124"/>
                </a:solidFill>
                <a:latin typeface="+mj-lt"/>
              </a:rPr>
              <a:t>sortimentet og vores tilbud, så der altid kan gøres en god handel. </a:t>
            </a:r>
          </a:p>
        </p:txBody>
      </p:sp>
      <p:sp>
        <p:nvSpPr>
          <p:cNvPr id="14" name="Content Placeholder 4">
            <a:extLst>
              <a:ext uri="{FF2B5EF4-FFF2-40B4-BE49-F238E27FC236}">
                <a16:creationId xmlns:a16="http://schemas.microsoft.com/office/drawing/2014/main" id="{912DCCF9-0E4D-044B-A2CF-C4E48488CB74}"/>
              </a:ext>
            </a:extLst>
          </p:cNvPr>
          <p:cNvSpPr txBox="1">
            <a:spLocks/>
          </p:cNvSpPr>
          <p:nvPr/>
        </p:nvSpPr>
        <p:spPr>
          <a:xfrm>
            <a:off x="635053" y="2387496"/>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rgbClr val="D12124"/>
                </a:solidFill>
              </a:rPr>
              <a:t>Vi kæmper for </a:t>
            </a:r>
            <a:br>
              <a:rPr lang="da-DK" sz="2800" b="1" dirty="0">
                <a:solidFill>
                  <a:srgbClr val="D12124"/>
                </a:solidFill>
              </a:rPr>
            </a:br>
            <a:r>
              <a:rPr lang="da-DK" sz="2800" b="1" dirty="0">
                <a:solidFill>
                  <a:srgbClr val="D12124"/>
                </a:solidFill>
              </a:rPr>
              <a:t>ærlige varer til ærlige priser </a:t>
            </a:r>
          </a:p>
        </p:txBody>
      </p:sp>
    </p:spTree>
    <p:extLst>
      <p:ext uri="{BB962C8B-B14F-4D97-AF65-F5344CB8AC3E}">
        <p14:creationId xmlns:p14="http://schemas.microsoft.com/office/powerpoint/2010/main" val="33275624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Box 10">
            <a:extLst>
              <a:ext uri="{FF2B5EF4-FFF2-40B4-BE49-F238E27FC236}">
                <a16:creationId xmlns:a16="http://schemas.microsoft.com/office/drawing/2014/main" id="{4CA30D55-4DBF-5543-ACBC-BC7AB71D612C}"/>
              </a:ext>
            </a:extLst>
          </p:cNvPr>
          <p:cNvSpPr txBox="1"/>
          <p:nvPr/>
        </p:nvSpPr>
        <p:spPr>
          <a:xfrm>
            <a:off x="6836438" y="3905264"/>
            <a:ext cx="4601818" cy="830997"/>
          </a:xfrm>
          <a:prstGeom prst="rect">
            <a:avLst/>
          </a:prstGeom>
          <a:noFill/>
        </p:spPr>
        <p:txBody>
          <a:bodyPr wrap="square">
            <a:spAutoFit/>
          </a:bodyPr>
          <a:lstStyle/>
          <a:p>
            <a:pPr algn="ctr"/>
            <a:r>
              <a:rPr lang="da-DK" sz="1200" spc="-20" dirty="0">
                <a:solidFill>
                  <a:srgbClr val="D12124"/>
                </a:solidFill>
                <a:latin typeface="+mj-lt"/>
              </a:rPr>
              <a:t>Vi bestræber os på at have lave priser – både på </a:t>
            </a:r>
            <a:br>
              <a:rPr lang="da-DK" sz="1200" spc="-20" dirty="0">
                <a:solidFill>
                  <a:srgbClr val="D12124"/>
                </a:solidFill>
                <a:latin typeface="+mj-lt"/>
              </a:rPr>
            </a:br>
            <a:r>
              <a:rPr lang="da-DK" sz="1200" spc="-20" dirty="0">
                <a:solidFill>
                  <a:srgbClr val="D12124"/>
                </a:solidFill>
                <a:latin typeface="+mj-lt"/>
              </a:rPr>
              <a:t>sortimentet og vores tilbud, så der altid kan gøres en god handel. </a:t>
            </a:r>
          </a:p>
          <a:p>
            <a:pPr algn="ctr"/>
            <a:endParaRPr lang="da-DK" sz="1200" spc="-20" dirty="0">
              <a:solidFill>
                <a:srgbClr val="D12124"/>
              </a:solidFill>
            </a:endParaRPr>
          </a:p>
        </p:txBody>
      </p:sp>
      <p:sp>
        <p:nvSpPr>
          <p:cNvPr id="12" name="Content Placeholder 4">
            <a:extLst>
              <a:ext uri="{FF2B5EF4-FFF2-40B4-BE49-F238E27FC236}">
                <a16:creationId xmlns:a16="http://schemas.microsoft.com/office/drawing/2014/main" id="{2D0B8FEC-947E-A046-A77A-A938F2D08635}"/>
              </a:ext>
            </a:extLst>
          </p:cNvPr>
          <p:cNvSpPr txBox="1">
            <a:spLocks/>
          </p:cNvSpPr>
          <p:nvPr/>
        </p:nvSpPr>
        <p:spPr>
          <a:xfrm>
            <a:off x="6731053" y="2229023"/>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rgbClr val="D12124"/>
                </a:solidFill>
              </a:rPr>
              <a:t>Vi kæmper for at danskerne kan spare tid i hverdagen </a:t>
            </a:r>
          </a:p>
        </p:txBody>
      </p:sp>
      <p:sp>
        <p:nvSpPr>
          <p:cNvPr id="13" name="Rectangle 12">
            <a:extLst>
              <a:ext uri="{FF2B5EF4-FFF2-40B4-BE49-F238E27FC236}">
                <a16:creationId xmlns:a16="http://schemas.microsoft.com/office/drawing/2014/main" id="{7E992ECC-6A40-FA49-B869-9158E5F01E5D}"/>
              </a:ext>
            </a:extLst>
          </p:cNvPr>
          <p:cNvSpPr/>
          <p:nvPr/>
        </p:nvSpPr>
        <p:spPr>
          <a:xfrm>
            <a:off x="6504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4" name="Picture 13">
            <a:extLst>
              <a:ext uri="{FF2B5EF4-FFF2-40B4-BE49-F238E27FC236}">
                <a16:creationId xmlns:a16="http://schemas.microsoft.com/office/drawing/2014/main" id="{F348D7B1-7466-F14E-A735-A0E34052FB4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8619443" y="646724"/>
            <a:ext cx="1049113" cy="322317"/>
          </a:xfrm>
          <a:prstGeom prst="rect">
            <a:avLst/>
          </a:prstGeom>
        </p:spPr>
      </p:pic>
      <p:pic>
        <p:nvPicPr>
          <p:cNvPr id="15" name="Picture 14" descr="A picture containing person, indoor&#10;&#10;Description automatically generated">
            <a:extLst>
              <a:ext uri="{FF2B5EF4-FFF2-40B4-BE49-F238E27FC236}">
                <a16:creationId xmlns:a16="http://schemas.microsoft.com/office/drawing/2014/main" id="{33A0E327-3297-6542-BDFC-F0B682BB76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6107905" cy="6896099"/>
          </a:xfrm>
          <a:prstGeom prst="rect">
            <a:avLst/>
          </a:prstGeom>
        </p:spPr>
      </p:pic>
    </p:spTree>
    <p:extLst>
      <p:ext uri="{BB962C8B-B14F-4D97-AF65-F5344CB8AC3E}">
        <p14:creationId xmlns:p14="http://schemas.microsoft.com/office/powerpoint/2010/main" val="1108087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0"/>
            <a:ext cx="6201735" cy="689179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plate of food&#10;&#10;Description automatically generated with medium confidence">
            <a:extLst>
              <a:ext uri="{FF2B5EF4-FFF2-40B4-BE49-F238E27FC236}">
                <a16:creationId xmlns:a16="http://schemas.microsoft.com/office/drawing/2014/main" id="{14C0402A-A722-8B47-96AB-889BE302B0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6462" y="0"/>
            <a:ext cx="6205537" cy="6858000"/>
          </a:xfrm>
          <a:prstGeom prst="rect">
            <a:avLst/>
          </a:prstGeom>
        </p:spPr>
      </p:pic>
      <p:sp>
        <p:nvSpPr>
          <p:cNvPr id="10" name="Rectangle 9">
            <a:extLst>
              <a:ext uri="{FF2B5EF4-FFF2-40B4-BE49-F238E27FC236}">
                <a16:creationId xmlns:a16="http://schemas.microsoft.com/office/drawing/2014/main" id="{E8DFAB26-DD0B-944B-ACEB-2F71755937FA}"/>
              </a:ext>
            </a:extLst>
          </p:cNvPr>
          <p:cNvSpPr/>
          <p:nvPr/>
        </p:nvSpPr>
        <p:spPr>
          <a:xfrm>
            <a:off x="408214"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extBox 11">
            <a:extLst>
              <a:ext uri="{FF2B5EF4-FFF2-40B4-BE49-F238E27FC236}">
                <a16:creationId xmlns:a16="http://schemas.microsoft.com/office/drawing/2014/main" id="{1A449F99-85FC-6544-A3A3-1FE4724D63AD}"/>
              </a:ext>
            </a:extLst>
          </p:cNvPr>
          <p:cNvSpPr txBox="1"/>
          <p:nvPr/>
        </p:nvSpPr>
        <p:spPr>
          <a:xfrm>
            <a:off x="1038552" y="3721896"/>
            <a:ext cx="4044455" cy="646331"/>
          </a:xfrm>
          <a:prstGeom prst="rect">
            <a:avLst/>
          </a:prstGeom>
          <a:noFill/>
        </p:spPr>
        <p:txBody>
          <a:bodyPr wrap="square">
            <a:spAutoFit/>
          </a:bodyPr>
          <a:lstStyle/>
          <a:p>
            <a:pPr algn="ctr"/>
            <a:r>
              <a:rPr lang="da-DK" sz="1200" spc="-20" dirty="0">
                <a:solidFill>
                  <a:srgbClr val="D12124"/>
                </a:solidFill>
                <a:latin typeface="+mj-lt"/>
              </a:rPr>
              <a:t>Vi står altid på mål for varernes kvalitet, så kunderne kan handle trygt – uden at skulle gå på kompromis med prisen. </a:t>
            </a:r>
          </a:p>
        </p:txBody>
      </p:sp>
      <p:sp>
        <p:nvSpPr>
          <p:cNvPr id="13" name="TextBox 12">
            <a:extLst>
              <a:ext uri="{FF2B5EF4-FFF2-40B4-BE49-F238E27FC236}">
                <a16:creationId xmlns:a16="http://schemas.microsoft.com/office/drawing/2014/main" id="{7EBA60C0-784C-8D40-BD45-DFF7E801B438}"/>
              </a:ext>
            </a:extLst>
          </p:cNvPr>
          <p:cNvSpPr txBox="1"/>
          <p:nvPr/>
        </p:nvSpPr>
        <p:spPr>
          <a:xfrm>
            <a:off x="442913" y="2518630"/>
            <a:ext cx="5235735" cy="1292662"/>
          </a:xfrm>
          <a:prstGeom prst="rect">
            <a:avLst/>
          </a:prstGeom>
          <a:noFill/>
        </p:spPr>
        <p:txBody>
          <a:bodyPr wrap="square" lIns="72000" tIns="0" rIns="72000" bIns="0" rtlCol="0">
            <a:spAutoFit/>
          </a:bodyPr>
          <a:lstStyle/>
          <a:p>
            <a:pPr algn="ctr">
              <a:defRPr/>
            </a:pPr>
            <a:r>
              <a:rPr lang="da-DK" sz="2800" b="1" dirty="0">
                <a:solidFill>
                  <a:srgbClr val="C00000"/>
                </a:solidFill>
                <a:latin typeface="+mj-lt"/>
              </a:rPr>
              <a:t>Vi kæmper for </a:t>
            </a:r>
            <a:br>
              <a:rPr lang="da-DK" sz="2800" b="1" dirty="0">
                <a:solidFill>
                  <a:srgbClr val="C00000"/>
                </a:solidFill>
                <a:latin typeface="+mj-lt"/>
              </a:rPr>
            </a:br>
            <a:r>
              <a:rPr lang="da-DK" sz="2800" b="1" dirty="0">
                <a:solidFill>
                  <a:srgbClr val="C00000"/>
                </a:solidFill>
                <a:latin typeface="+mj-lt"/>
              </a:rPr>
              <a:t>kvalitet og bedre mad</a:t>
            </a:r>
          </a:p>
          <a:p>
            <a:pPr algn="ctr">
              <a:defRPr/>
            </a:pPr>
            <a:endParaRPr lang="da-DK" sz="2800" b="1" dirty="0">
              <a:solidFill>
                <a:srgbClr val="C00000"/>
              </a:solidFill>
              <a:latin typeface="+mj-lt"/>
            </a:endParaRPr>
          </a:p>
        </p:txBody>
      </p:sp>
      <p:pic>
        <p:nvPicPr>
          <p:cNvPr id="15" name="Picture 14">
            <a:extLst>
              <a:ext uri="{FF2B5EF4-FFF2-40B4-BE49-F238E27FC236}">
                <a16:creationId xmlns:a16="http://schemas.microsoft.com/office/drawing/2014/main" id="{47C2B95B-457E-134F-82D9-BF21A1AE4E4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523443" y="646724"/>
            <a:ext cx="1049113" cy="322317"/>
          </a:xfrm>
          <a:prstGeom prst="rect">
            <a:avLst/>
          </a:prstGeom>
        </p:spPr>
      </p:pic>
    </p:spTree>
    <p:extLst>
      <p:ext uri="{BB962C8B-B14F-4D97-AF65-F5344CB8AC3E}">
        <p14:creationId xmlns:p14="http://schemas.microsoft.com/office/powerpoint/2010/main" val="4022994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2" y="11761"/>
            <a:ext cx="11751013" cy="6846239"/>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descr="A picture containing text, person&#10;&#10;Description automatically generated">
            <a:extLst>
              <a:ext uri="{FF2B5EF4-FFF2-40B4-BE49-F238E27FC236}">
                <a16:creationId xmlns:a16="http://schemas.microsoft.com/office/drawing/2014/main" id="{F2A6E0DB-E483-3048-8CB7-75B20FB58B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084092" cy="6858000"/>
          </a:xfrm>
          <a:prstGeom prst="rect">
            <a:avLst/>
          </a:prstGeom>
        </p:spPr>
      </p:pic>
      <p:sp>
        <p:nvSpPr>
          <p:cNvPr id="12" name="Rectangle 11">
            <a:extLst>
              <a:ext uri="{FF2B5EF4-FFF2-40B4-BE49-F238E27FC236}">
                <a16:creationId xmlns:a16="http://schemas.microsoft.com/office/drawing/2014/main" id="{C0D8B3B9-8BFF-924F-BA09-8EA056F2C51D}"/>
              </a:ext>
            </a:extLst>
          </p:cNvPr>
          <p:cNvSpPr/>
          <p:nvPr/>
        </p:nvSpPr>
        <p:spPr>
          <a:xfrm>
            <a:off x="6551127" y="385011"/>
            <a:ext cx="5279572" cy="6087977"/>
          </a:xfrm>
          <a:prstGeom prst="rect">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6" name="Picture 15">
            <a:extLst>
              <a:ext uri="{FF2B5EF4-FFF2-40B4-BE49-F238E27FC236}">
                <a16:creationId xmlns:a16="http://schemas.microsoft.com/office/drawing/2014/main" id="{91468B63-6E8E-914D-85DF-2C84CEFC341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8619443" y="646724"/>
            <a:ext cx="1049113" cy="322317"/>
          </a:xfrm>
          <a:prstGeom prst="rect">
            <a:avLst/>
          </a:prstGeom>
        </p:spPr>
      </p:pic>
      <p:sp>
        <p:nvSpPr>
          <p:cNvPr id="17" name="TextBox 16">
            <a:extLst>
              <a:ext uri="{FF2B5EF4-FFF2-40B4-BE49-F238E27FC236}">
                <a16:creationId xmlns:a16="http://schemas.microsoft.com/office/drawing/2014/main" id="{40A9680D-30F2-B04A-8F9B-B898D8BD822C}"/>
              </a:ext>
            </a:extLst>
          </p:cNvPr>
          <p:cNvSpPr txBox="1"/>
          <p:nvPr/>
        </p:nvSpPr>
        <p:spPr>
          <a:xfrm>
            <a:off x="6600610" y="2136338"/>
            <a:ext cx="5133332" cy="1292662"/>
          </a:xfrm>
          <a:prstGeom prst="rect">
            <a:avLst/>
          </a:prstGeom>
          <a:noFill/>
        </p:spPr>
        <p:txBody>
          <a:bodyPr wrap="square" lIns="72000" tIns="0" rIns="72000" bIns="0" rtlCol="0">
            <a:spAutoFit/>
          </a:bodyPr>
          <a:lstStyle/>
          <a:p>
            <a:pPr algn="ctr">
              <a:defRPr/>
            </a:pPr>
            <a:r>
              <a:rPr lang="da-DK" sz="2800" b="1" dirty="0">
                <a:solidFill>
                  <a:srgbClr val="D12124"/>
                </a:solidFill>
                <a:latin typeface="+mj-lt"/>
              </a:rPr>
              <a:t>Vi kæmper for </a:t>
            </a:r>
          </a:p>
          <a:p>
            <a:pPr algn="ctr">
              <a:defRPr/>
            </a:pPr>
            <a:r>
              <a:rPr lang="da-DK" sz="2800" b="1" dirty="0">
                <a:solidFill>
                  <a:srgbClr val="D12124"/>
                </a:solidFill>
                <a:latin typeface="+mj-lt"/>
              </a:rPr>
              <a:t>at gøre en </a:t>
            </a:r>
          </a:p>
          <a:p>
            <a:pPr algn="ctr">
              <a:defRPr/>
            </a:pPr>
            <a:r>
              <a:rPr lang="da-DK" sz="2800" b="1" dirty="0">
                <a:solidFill>
                  <a:srgbClr val="D12124"/>
                </a:solidFill>
                <a:latin typeface="+mj-lt"/>
              </a:rPr>
              <a:t>forskel lokalt</a:t>
            </a:r>
          </a:p>
        </p:txBody>
      </p:sp>
      <p:sp>
        <p:nvSpPr>
          <p:cNvPr id="18" name="TextBox 17">
            <a:extLst>
              <a:ext uri="{FF2B5EF4-FFF2-40B4-BE49-F238E27FC236}">
                <a16:creationId xmlns:a16="http://schemas.microsoft.com/office/drawing/2014/main" id="{124BB249-E91A-3E4E-A870-251D6421F45B}"/>
              </a:ext>
            </a:extLst>
          </p:cNvPr>
          <p:cNvSpPr txBox="1"/>
          <p:nvPr/>
        </p:nvSpPr>
        <p:spPr>
          <a:xfrm>
            <a:off x="6859713" y="3713878"/>
            <a:ext cx="4601818" cy="1200329"/>
          </a:xfrm>
          <a:prstGeom prst="rect">
            <a:avLst/>
          </a:prstGeom>
          <a:noFill/>
        </p:spPr>
        <p:txBody>
          <a:bodyPr wrap="square">
            <a:spAutoFit/>
          </a:bodyPr>
          <a:lstStyle/>
          <a:p>
            <a:pPr lvl="0" algn="ctr"/>
            <a:r>
              <a:rPr lang="da-DK" sz="1200" spc="-20" dirty="0">
                <a:solidFill>
                  <a:srgbClr val="D12124"/>
                </a:solidFill>
                <a:latin typeface="+mj-lt"/>
              </a:rPr>
              <a:t>Vi er en landsdækkende kæde, men tilpasser os lokalt, hvis og når det giver mening for vores kunder. </a:t>
            </a:r>
          </a:p>
          <a:p>
            <a:pPr lvl="0" algn="ctr"/>
            <a:endParaRPr lang="da-DK" sz="1200" spc="-20" dirty="0">
              <a:solidFill>
                <a:srgbClr val="D12124"/>
              </a:solidFill>
              <a:latin typeface="+mj-lt"/>
            </a:endParaRPr>
          </a:p>
          <a:p>
            <a:pPr lvl="0" algn="ctr"/>
            <a:r>
              <a:rPr lang="da-DK" sz="1200" spc="-20" dirty="0">
                <a:solidFill>
                  <a:srgbClr val="D12124"/>
                </a:solidFill>
                <a:latin typeface="+mj-lt"/>
              </a:rPr>
              <a:t>Vi prioriterer en dygtig og lokal butikschef, der kan sætte et stærkt butikshold, som har fokus på høj service, kundepleje og daglig dialog med kunderne. </a:t>
            </a:r>
          </a:p>
        </p:txBody>
      </p:sp>
    </p:spTree>
    <p:extLst>
      <p:ext uri="{BB962C8B-B14F-4D97-AF65-F5344CB8AC3E}">
        <p14:creationId xmlns:p14="http://schemas.microsoft.com/office/powerpoint/2010/main" val="12474544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897F2-63DB-2749-BE4B-395A8DFA511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2036"/>
            <a:ext cx="6096000" cy="6880036"/>
          </a:xfrm>
          <a:prstGeom prst="rect">
            <a:avLst/>
          </a:prstGeom>
        </p:spPr>
      </p:pic>
      <p:pic>
        <p:nvPicPr>
          <p:cNvPr id="4" name="Picture 3">
            <a:extLst>
              <a:ext uri="{FF2B5EF4-FFF2-40B4-BE49-F238E27FC236}">
                <a16:creationId xmlns:a16="http://schemas.microsoft.com/office/drawing/2014/main" id="{A03CB09A-737D-7445-A001-2DC05412A07E}"/>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9000" contrast="17000"/>
                    </a14:imgEffect>
                  </a14:imgLayer>
                </a14:imgProps>
              </a:ext>
              <a:ext uri="{28A0092B-C50C-407E-A947-70E740481C1C}">
                <a14:useLocalDpi xmlns:a14="http://schemas.microsoft.com/office/drawing/2010/main"/>
              </a:ext>
            </a:extLst>
          </a:blip>
          <a:srcRect/>
          <a:stretch/>
        </p:blipFill>
        <p:spPr>
          <a:xfrm>
            <a:off x="6096000" y="-22036"/>
            <a:ext cx="6096000" cy="6880036"/>
          </a:xfrm>
          <a:prstGeom prst="rect">
            <a:avLst/>
          </a:prstGeom>
        </p:spPr>
      </p:pic>
      <p:sp>
        <p:nvSpPr>
          <p:cNvPr id="12" name="Content Placeholder 4">
            <a:extLst>
              <a:ext uri="{FF2B5EF4-FFF2-40B4-BE49-F238E27FC236}">
                <a16:creationId xmlns:a16="http://schemas.microsoft.com/office/drawing/2014/main" id="{4587E37A-1CFC-024F-AECC-52E688F92725}"/>
              </a:ext>
            </a:extLst>
          </p:cNvPr>
          <p:cNvSpPr txBox="1">
            <a:spLocks/>
          </p:cNvSpPr>
          <p:nvPr/>
        </p:nvSpPr>
        <p:spPr>
          <a:xfrm>
            <a:off x="1238715" y="3510101"/>
            <a:ext cx="4072022"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80"/>
              </a:lnSpc>
              <a:spcBef>
                <a:spcPts val="0"/>
              </a:spcBef>
              <a:buNone/>
            </a:pPr>
            <a:r>
              <a:rPr lang="da-DK" sz="2400" b="1" dirty="0">
                <a:solidFill>
                  <a:schemeClr val="bg1"/>
                </a:solidFill>
              </a:rPr>
              <a:t>”Irma smager af mere! Inspirerer til nyt på bordet – og </a:t>
            </a:r>
          </a:p>
          <a:p>
            <a:pPr marL="0" indent="0" algn="ctr">
              <a:lnSpc>
                <a:spcPts val="2480"/>
              </a:lnSpc>
              <a:spcBef>
                <a:spcPts val="0"/>
              </a:spcBef>
              <a:buNone/>
            </a:pPr>
            <a:r>
              <a:rPr lang="da-DK" sz="2400" b="1" dirty="0">
                <a:solidFill>
                  <a:schemeClr val="bg1"/>
                </a:solidFill>
              </a:rPr>
              <a:t>til at tage ansvar. </a:t>
            </a:r>
            <a:br>
              <a:rPr lang="da-DK" sz="2400" b="1" dirty="0">
                <a:solidFill>
                  <a:schemeClr val="bg1"/>
                </a:solidFill>
              </a:rPr>
            </a:br>
            <a:r>
              <a:rPr lang="da-DK" sz="2400" b="1" dirty="0">
                <a:solidFill>
                  <a:schemeClr val="bg1"/>
                </a:solidFill>
              </a:rPr>
              <a:t>Altid med et smil”</a:t>
            </a:r>
          </a:p>
        </p:txBody>
      </p:sp>
      <p:sp>
        <p:nvSpPr>
          <p:cNvPr id="13" name="Pladsholder til indhold 5">
            <a:extLst>
              <a:ext uri="{FF2B5EF4-FFF2-40B4-BE49-F238E27FC236}">
                <a16:creationId xmlns:a16="http://schemas.microsoft.com/office/drawing/2014/main" id="{F8994824-8732-4442-9507-C96A181E6183}"/>
              </a:ext>
            </a:extLst>
          </p:cNvPr>
          <p:cNvSpPr txBox="1">
            <a:spLocks/>
          </p:cNvSpPr>
          <p:nvPr/>
        </p:nvSpPr>
        <p:spPr>
          <a:xfrm>
            <a:off x="1666107" y="3013919"/>
            <a:ext cx="3217239"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da-DK" sz="1400" b="1">
                <a:solidFill>
                  <a:schemeClr val="bg1"/>
                </a:solidFill>
              </a:rPr>
              <a:t>Mission</a:t>
            </a:r>
          </a:p>
        </p:txBody>
      </p:sp>
      <p:pic>
        <p:nvPicPr>
          <p:cNvPr id="3" name="Picture 2">
            <a:extLst>
              <a:ext uri="{FF2B5EF4-FFF2-40B4-BE49-F238E27FC236}">
                <a16:creationId xmlns:a16="http://schemas.microsoft.com/office/drawing/2014/main" id="{6380D3ED-B7E3-7C40-8943-1528C7FB65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80874" y="1591148"/>
            <a:ext cx="2340206" cy="674783"/>
          </a:xfrm>
          <a:prstGeom prst="rect">
            <a:avLst/>
          </a:prstGeom>
        </p:spPr>
      </p:pic>
    </p:spTree>
    <p:extLst>
      <p:ext uri="{BB962C8B-B14F-4D97-AF65-F5344CB8AC3E}">
        <p14:creationId xmlns:p14="http://schemas.microsoft.com/office/powerpoint/2010/main" val="42611053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47769-6A7D-0548-9CE2-529CFABEC4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782" y="0"/>
            <a:ext cx="12162436" cy="6858000"/>
          </a:xfrm>
          <a:prstGeom prst="rect">
            <a:avLst/>
          </a:prstGeom>
        </p:spPr>
      </p:pic>
      <p:sp>
        <p:nvSpPr>
          <p:cNvPr id="22" name="Rectangle 21">
            <a:extLst>
              <a:ext uri="{FF2B5EF4-FFF2-40B4-BE49-F238E27FC236}">
                <a16:creationId xmlns:a16="http://schemas.microsoft.com/office/drawing/2014/main" id="{096A746F-E436-264B-A716-254F510259B5}"/>
              </a:ext>
            </a:extLst>
          </p:cNvPr>
          <p:cNvSpPr/>
          <p:nvPr/>
        </p:nvSpPr>
        <p:spPr>
          <a:xfrm>
            <a:off x="-40096" y="0"/>
            <a:ext cx="12232096" cy="6880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7" name="Picture 26" descr="A picture containing text, person, holding&#10;&#10;Description automatically generated">
            <a:extLst>
              <a:ext uri="{FF2B5EF4-FFF2-40B4-BE49-F238E27FC236}">
                <a16:creationId xmlns:a16="http://schemas.microsoft.com/office/drawing/2014/main" id="{6D5A25BC-7A28-884E-8789-19C1614FFA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833" y="1825382"/>
            <a:ext cx="2032620" cy="1879426"/>
          </a:xfrm>
          <a:prstGeom prst="rect">
            <a:avLst/>
          </a:prstGeom>
        </p:spPr>
      </p:pic>
      <p:pic>
        <p:nvPicPr>
          <p:cNvPr id="28" name="Picture 27" descr="A picture containing person, person&#10;&#10;Description automatically generated">
            <a:extLst>
              <a:ext uri="{FF2B5EF4-FFF2-40B4-BE49-F238E27FC236}">
                <a16:creationId xmlns:a16="http://schemas.microsoft.com/office/drawing/2014/main" id="{FB052CB9-CCDE-0D45-89FA-5A2A12E7A7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10761" y="1825382"/>
            <a:ext cx="2032620" cy="1879426"/>
          </a:xfrm>
          <a:prstGeom prst="rect">
            <a:avLst/>
          </a:prstGeom>
        </p:spPr>
      </p:pic>
      <p:pic>
        <p:nvPicPr>
          <p:cNvPr id="29" name="Picture 28" descr="A picture containing person, indoor, people&#10;&#10;Description automatically generated">
            <a:extLst>
              <a:ext uri="{FF2B5EF4-FFF2-40B4-BE49-F238E27FC236}">
                <a16:creationId xmlns:a16="http://schemas.microsoft.com/office/drawing/2014/main" id="{FC893BDE-A07D-C147-8362-CE2DE77463E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9689" y="1825382"/>
            <a:ext cx="2032620" cy="1879426"/>
          </a:xfrm>
          <a:prstGeom prst="rect">
            <a:avLst/>
          </a:prstGeom>
        </p:spPr>
      </p:pic>
      <p:pic>
        <p:nvPicPr>
          <p:cNvPr id="30" name="Picture 29" descr="A plate of food&#10;&#10;Description automatically generated with medium confidence">
            <a:extLst>
              <a:ext uri="{FF2B5EF4-FFF2-40B4-BE49-F238E27FC236}">
                <a16:creationId xmlns:a16="http://schemas.microsoft.com/office/drawing/2014/main" id="{FE63F82D-892F-724E-9156-B6146589F15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48618" y="1825382"/>
            <a:ext cx="2032620" cy="1879426"/>
          </a:xfrm>
          <a:prstGeom prst="rect">
            <a:avLst/>
          </a:prstGeom>
        </p:spPr>
      </p:pic>
      <p:pic>
        <p:nvPicPr>
          <p:cNvPr id="31" name="Picture 30" descr="Two people pushing a shopping cart&#10;&#10;Description automatically generated with low confidence">
            <a:extLst>
              <a:ext uri="{FF2B5EF4-FFF2-40B4-BE49-F238E27FC236}">
                <a16:creationId xmlns:a16="http://schemas.microsoft.com/office/drawing/2014/main" id="{074B7341-FF2D-1C4B-96FA-CF3058FA8E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17547" y="1825382"/>
            <a:ext cx="2032620" cy="1879426"/>
          </a:xfrm>
          <a:prstGeom prst="rect">
            <a:avLst/>
          </a:prstGeom>
        </p:spPr>
      </p:pic>
      <p:sp>
        <p:nvSpPr>
          <p:cNvPr id="32" name="TextBox 31">
            <a:extLst>
              <a:ext uri="{FF2B5EF4-FFF2-40B4-BE49-F238E27FC236}">
                <a16:creationId xmlns:a16="http://schemas.microsoft.com/office/drawing/2014/main" id="{ED856004-0D45-3741-B6F1-963C170CAB71}"/>
              </a:ext>
            </a:extLst>
          </p:cNvPr>
          <p:cNvSpPr txBox="1"/>
          <p:nvPr/>
        </p:nvSpPr>
        <p:spPr>
          <a:xfrm>
            <a:off x="741833" y="3902989"/>
            <a:ext cx="2032620" cy="1231106"/>
          </a:xfrm>
          <a:prstGeom prst="rect">
            <a:avLst/>
          </a:prstGeom>
          <a:noFill/>
        </p:spPr>
        <p:txBody>
          <a:bodyPr wrap="square" lIns="72000" tIns="0" rIns="72000" bIns="0" rtlCol="0">
            <a:spAutoFit/>
          </a:bodyPr>
          <a:lstStyle/>
          <a:p>
            <a:pPr algn="ctr">
              <a:defRPr/>
            </a:pPr>
            <a:r>
              <a:rPr lang="en-GB" sz="1600" b="1">
                <a:solidFill>
                  <a:schemeClr val="bg1"/>
                </a:solidFill>
                <a:latin typeface="+mj-lt"/>
              </a:rPr>
              <a:t>Vi </a:t>
            </a:r>
            <a:r>
              <a:rPr lang="en-GB" sz="1600" b="1" err="1">
                <a:solidFill>
                  <a:schemeClr val="bg1"/>
                </a:solidFill>
                <a:latin typeface="+mj-lt"/>
              </a:rPr>
              <a:t>kæmper</a:t>
            </a:r>
            <a:r>
              <a:rPr lang="en-GB" sz="1600" b="1">
                <a:solidFill>
                  <a:schemeClr val="bg1"/>
                </a:solidFill>
                <a:latin typeface="+mj-lt"/>
              </a:rPr>
              <a:t> for </a:t>
            </a:r>
          </a:p>
          <a:p>
            <a:pPr algn="ctr">
              <a:defRPr/>
            </a:pPr>
            <a:r>
              <a:rPr lang="en-GB" sz="1600" b="1">
                <a:solidFill>
                  <a:schemeClr val="bg1"/>
                </a:solidFill>
                <a:latin typeface="+mj-lt"/>
              </a:rPr>
              <a:t>at give </a:t>
            </a:r>
            <a:r>
              <a:rPr lang="en-GB" sz="1600" b="1" err="1">
                <a:solidFill>
                  <a:schemeClr val="bg1"/>
                </a:solidFill>
                <a:latin typeface="+mj-lt"/>
              </a:rPr>
              <a:t>danskerne</a:t>
            </a:r>
            <a:r>
              <a:rPr lang="en-GB" sz="1600" b="1">
                <a:solidFill>
                  <a:schemeClr val="bg1"/>
                </a:solidFill>
                <a:latin typeface="+mj-lt"/>
              </a:rPr>
              <a:t> </a:t>
            </a:r>
            <a:br>
              <a:rPr lang="en-GB" sz="1600" b="1">
                <a:solidFill>
                  <a:schemeClr val="bg1"/>
                </a:solidFill>
                <a:latin typeface="+mj-lt"/>
              </a:rPr>
            </a:br>
            <a:r>
              <a:rPr lang="en-GB" sz="1600" b="1" err="1">
                <a:solidFill>
                  <a:schemeClr val="bg1"/>
                </a:solidFill>
                <a:latin typeface="+mj-lt"/>
              </a:rPr>
              <a:t>en</a:t>
            </a:r>
            <a:r>
              <a:rPr lang="en-GB" sz="1600" b="1">
                <a:solidFill>
                  <a:schemeClr val="bg1"/>
                </a:solidFill>
                <a:latin typeface="+mj-lt"/>
              </a:rPr>
              <a:t> mere </a:t>
            </a:r>
            <a:r>
              <a:rPr lang="en-GB" sz="1600" b="1" err="1">
                <a:solidFill>
                  <a:schemeClr val="bg1"/>
                </a:solidFill>
                <a:latin typeface="+mj-lt"/>
              </a:rPr>
              <a:t>bære</a:t>
            </a:r>
            <a:r>
              <a:rPr lang="en-GB" sz="1600" b="1">
                <a:solidFill>
                  <a:schemeClr val="bg1"/>
                </a:solidFill>
                <a:latin typeface="+mj-lt"/>
              </a:rPr>
              <a:t>-</a:t>
            </a:r>
            <a:br>
              <a:rPr lang="en-GB" sz="1600" b="1">
                <a:solidFill>
                  <a:schemeClr val="bg1"/>
                </a:solidFill>
                <a:latin typeface="+mj-lt"/>
              </a:rPr>
            </a:br>
            <a:r>
              <a:rPr lang="en-GB" sz="1600" b="1" err="1">
                <a:solidFill>
                  <a:schemeClr val="bg1"/>
                </a:solidFill>
                <a:latin typeface="+mj-lt"/>
              </a:rPr>
              <a:t>dygtig</a:t>
            </a:r>
            <a:r>
              <a:rPr lang="en-GB" sz="1600" b="1">
                <a:solidFill>
                  <a:schemeClr val="bg1"/>
                </a:solidFill>
                <a:latin typeface="+mj-lt"/>
              </a:rPr>
              <a:t> </a:t>
            </a:r>
            <a:r>
              <a:rPr lang="en-GB" sz="1600" b="1" err="1">
                <a:solidFill>
                  <a:schemeClr val="bg1"/>
                </a:solidFill>
                <a:latin typeface="+mj-lt"/>
              </a:rPr>
              <a:t>hverdag</a:t>
            </a:r>
            <a:endParaRPr lang="en-GB" sz="1600" b="1">
              <a:solidFill>
                <a:schemeClr val="bg1"/>
              </a:solidFill>
              <a:latin typeface="+mj-lt"/>
            </a:endParaRPr>
          </a:p>
        </p:txBody>
      </p:sp>
      <p:sp>
        <p:nvSpPr>
          <p:cNvPr id="33" name="TextBox 32">
            <a:extLst>
              <a:ext uri="{FF2B5EF4-FFF2-40B4-BE49-F238E27FC236}">
                <a16:creationId xmlns:a16="http://schemas.microsoft.com/office/drawing/2014/main" id="{2797E7FE-8FA2-2241-A56F-49E38CC59CA1}"/>
              </a:ext>
            </a:extLst>
          </p:cNvPr>
          <p:cNvSpPr txBox="1"/>
          <p:nvPr/>
        </p:nvSpPr>
        <p:spPr>
          <a:xfrm>
            <a:off x="2910761" y="3902989"/>
            <a:ext cx="2032620" cy="984885"/>
          </a:xfrm>
          <a:prstGeom prst="rect">
            <a:avLst/>
          </a:prstGeom>
          <a:noFill/>
        </p:spPr>
        <p:txBody>
          <a:bodyPr wrap="square" lIns="72000" tIns="0" rIns="72000" bIns="0" rtlCol="0">
            <a:spAutoFit/>
          </a:bodyPr>
          <a:lstStyle/>
          <a:p>
            <a:pPr algn="ctr">
              <a:defRPr/>
            </a:pPr>
            <a:r>
              <a:rPr lang="en-GB" sz="1600" b="1">
                <a:solidFill>
                  <a:schemeClr val="bg1"/>
                </a:solidFill>
                <a:latin typeface="+mj-lt"/>
              </a:rPr>
              <a:t>Vi </a:t>
            </a:r>
            <a:r>
              <a:rPr lang="en-GB" sz="1600" b="1" err="1">
                <a:solidFill>
                  <a:schemeClr val="bg1"/>
                </a:solidFill>
                <a:latin typeface="+mj-lt"/>
              </a:rPr>
              <a:t>kæmper</a:t>
            </a:r>
            <a:r>
              <a:rPr lang="en-GB" sz="1600" b="1">
                <a:solidFill>
                  <a:schemeClr val="bg1"/>
                </a:solidFill>
                <a:latin typeface="+mj-lt"/>
              </a:rPr>
              <a:t> for </a:t>
            </a:r>
          </a:p>
          <a:p>
            <a:pPr algn="ctr">
              <a:defRPr/>
            </a:pPr>
            <a:r>
              <a:rPr lang="en-GB" sz="1600" b="1" err="1">
                <a:solidFill>
                  <a:schemeClr val="bg1"/>
                </a:solidFill>
                <a:latin typeface="+mj-lt"/>
              </a:rPr>
              <a:t>ærlige</a:t>
            </a:r>
            <a:r>
              <a:rPr lang="en-GB" sz="1600" b="1">
                <a:solidFill>
                  <a:schemeClr val="bg1"/>
                </a:solidFill>
                <a:latin typeface="+mj-lt"/>
              </a:rPr>
              <a:t> </a:t>
            </a:r>
            <a:r>
              <a:rPr lang="en-GB" sz="1600" b="1" err="1">
                <a:solidFill>
                  <a:schemeClr val="bg1"/>
                </a:solidFill>
                <a:latin typeface="+mj-lt"/>
              </a:rPr>
              <a:t>varer</a:t>
            </a:r>
            <a:r>
              <a:rPr lang="en-GB" sz="1600" b="1">
                <a:solidFill>
                  <a:schemeClr val="bg1"/>
                </a:solidFill>
                <a:latin typeface="+mj-lt"/>
              </a:rPr>
              <a:t> </a:t>
            </a:r>
          </a:p>
          <a:p>
            <a:pPr algn="ctr">
              <a:defRPr/>
            </a:pPr>
            <a:r>
              <a:rPr lang="en-GB" sz="1600" b="1" err="1">
                <a:solidFill>
                  <a:schemeClr val="bg1"/>
                </a:solidFill>
                <a:latin typeface="+mj-lt"/>
              </a:rPr>
              <a:t>til</a:t>
            </a:r>
            <a:r>
              <a:rPr lang="en-GB" sz="1600" b="1">
                <a:solidFill>
                  <a:schemeClr val="bg1"/>
                </a:solidFill>
                <a:latin typeface="+mj-lt"/>
              </a:rPr>
              <a:t> </a:t>
            </a:r>
            <a:r>
              <a:rPr lang="en-GB" sz="1600" b="1" err="1">
                <a:solidFill>
                  <a:schemeClr val="bg1"/>
                </a:solidFill>
                <a:latin typeface="+mj-lt"/>
              </a:rPr>
              <a:t>ærlige</a:t>
            </a:r>
            <a:endParaRPr lang="en-GB" sz="1600" b="1">
              <a:solidFill>
                <a:schemeClr val="bg1"/>
              </a:solidFill>
              <a:latin typeface="+mj-lt"/>
            </a:endParaRPr>
          </a:p>
          <a:p>
            <a:pPr algn="ctr">
              <a:defRPr/>
            </a:pPr>
            <a:r>
              <a:rPr lang="en-GB" sz="1600" b="1">
                <a:solidFill>
                  <a:schemeClr val="bg1"/>
                </a:solidFill>
                <a:latin typeface="+mj-lt"/>
              </a:rPr>
              <a:t> </a:t>
            </a:r>
            <a:r>
              <a:rPr lang="en-GB" sz="1600" b="1" err="1">
                <a:solidFill>
                  <a:schemeClr val="bg1"/>
                </a:solidFill>
                <a:latin typeface="+mj-lt"/>
              </a:rPr>
              <a:t>priser</a:t>
            </a:r>
            <a:endParaRPr lang="en-GB" sz="1600" b="1">
              <a:solidFill>
                <a:schemeClr val="bg1"/>
              </a:solidFill>
              <a:latin typeface="+mj-lt"/>
            </a:endParaRPr>
          </a:p>
        </p:txBody>
      </p:sp>
      <p:sp>
        <p:nvSpPr>
          <p:cNvPr id="34" name="TextBox 33">
            <a:extLst>
              <a:ext uri="{FF2B5EF4-FFF2-40B4-BE49-F238E27FC236}">
                <a16:creationId xmlns:a16="http://schemas.microsoft.com/office/drawing/2014/main" id="{C1E14E8E-1815-034F-9C1B-4EFAEEF7CF2E}"/>
              </a:ext>
            </a:extLst>
          </p:cNvPr>
          <p:cNvSpPr txBox="1"/>
          <p:nvPr/>
        </p:nvSpPr>
        <p:spPr>
          <a:xfrm>
            <a:off x="5084334" y="3902989"/>
            <a:ext cx="2032620" cy="984885"/>
          </a:xfrm>
          <a:prstGeom prst="rect">
            <a:avLst/>
          </a:prstGeom>
          <a:noFill/>
        </p:spPr>
        <p:txBody>
          <a:bodyPr wrap="square" lIns="72000" tIns="0" rIns="72000" bIns="0" rtlCol="0">
            <a:spAutoFit/>
          </a:bodyPr>
          <a:lstStyle/>
          <a:p>
            <a:pPr algn="ctr">
              <a:defRPr/>
            </a:pPr>
            <a:r>
              <a:rPr lang="en-GB" sz="1600" b="1">
                <a:solidFill>
                  <a:schemeClr val="bg1"/>
                </a:solidFill>
                <a:latin typeface="+mj-lt"/>
              </a:rPr>
              <a:t>Vi </a:t>
            </a:r>
            <a:r>
              <a:rPr lang="en-GB" sz="1600" b="1" err="1">
                <a:solidFill>
                  <a:schemeClr val="bg1"/>
                </a:solidFill>
                <a:latin typeface="+mj-lt"/>
              </a:rPr>
              <a:t>kæmper</a:t>
            </a:r>
            <a:r>
              <a:rPr lang="en-GB" sz="1600" b="1">
                <a:solidFill>
                  <a:schemeClr val="bg1"/>
                </a:solidFill>
                <a:latin typeface="+mj-lt"/>
              </a:rPr>
              <a:t> for </a:t>
            </a:r>
          </a:p>
          <a:p>
            <a:pPr algn="ctr">
              <a:defRPr/>
            </a:pPr>
            <a:r>
              <a:rPr lang="en-GB" sz="1600" b="1">
                <a:solidFill>
                  <a:schemeClr val="bg1"/>
                </a:solidFill>
                <a:latin typeface="+mj-lt"/>
              </a:rPr>
              <a:t>at </a:t>
            </a:r>
            <a:r>
              <a:rPr lang="en-GB" sz="1600" b="1" err="1">
                <a:solidFill>
                  <a:schemeClr val="bg1"/>
                </a:solidFill>
                <a:latin typeface="+mj-lt"/>
              </a:rPr>
              <a:t>danskerne</a:t>
            </a:r>
            <a:r>
              <a:rPr lang="en-GB" sz="1600" b="1">
                <a:solidFill>
                  <a:schemeClr val="bg1"/>
                </a:solidFill>
                <a:latin typeface="+mj-lt"/>
              </a:rPr>
              <a:t> </a:t>
            </a:r>
          </a:p>
          <a:p>
            <a:pPr algn="ctr">
              <a:defRPr/>
            </a:pPr>
            <a:r>
              <a:rPr lang="en-GB" sz="1600" b="1" err="1">
                <a:solidFill>
                  <a:schemeClr val="bg1"/>
                </a:solidFill>
                <a:latin typeface="+mj-lt"/>
              </a:rPr>
              <a:t>kan</a:t>
            </a:r>
            <a:r>
              <a:rPr lang="en-GB" sz="1600" b="1">
                <a:solidFill>
                  <a:schemeClr val="bg1"/>
                </a:solidFill>
                <a:latin typeface="+mj-lt"/>
              </a:rPr>
              <a:t> spare </a:t>
            </a:r>
            <a:r>
              <a:rPr lang="en-GB" sz="1600" b="1" err="1">
                <a:solidFill>
                  <a:schemeClr val="bg1"/>
                </a:solidFill>
                <a:latin typeface="+mj-lt"/>
              </a:rPr>
              <a:t>tid</a:t>
            </a:r>
            <a:r>
              <a:rPr lang="en-GB" sz="1600" b="1">
                <a:solidFill>
                  <a:schemeClr val="bg1"/>
                </a:solidFill>
                <a:latin typeface="+mj-lt"/>
              </a:rPr>
              <a:t> </a:t>
            </a:r>
          </a:p>
          <a:p>
            <a:pPr algn="ctr">
              <a:defRPr/>
            </a:pPr>
            <a:r>
              <a:rPr lang="en-GB" sz="1600" b="1" err="1">
                <a:solidFill>
                  <a:schemeClr val="bg1"/>
                </a:solidFill>
                <a:latin typeface="+mj-lt"/>
              </a:rPr>
              <a:t>i</a:t>
            </a:r>
            <a:r>
              <a:rPr lang="en-GB" sz="1600" b="1">
                <a:solidFill>
                  <a:schemeClr val="bg1"/>
                </a:solidFill>
                <a:latin typeface="+mj-lt"/>
              </a:rPr>
              <a:t> </a:t>
            </a:r>
            <a:r>
              <a:rPr lang="en-GB" sz="1600" b="1" err="1">
                <a:solidFill>
                  <a:schemeClr val="bg1"/>
                </a:solidFill>
                <a:latin typeface="+mj-lt"/>
              </a:rPr>
              <a:t>hverdagen</a:t>
            </a:r>
            <a:r>
              <a:rPr lang="en-GB" sz="1600" b="1">
                <a:solidFill>
                  <a:schemeClr val="bg1"/>
                </a:solidFill>
                <a:latin typeface="+mj-lt"/>
              </a:rPr>
              <a:t> </a:t>
            </a:r>
          </a:p>
        </p:txBody>
      </p:sp>
      <p:sp>
        <p:nvSpPr>
          <p:cNvPr id="35" name="TextBox 34">
            <a:extLst>
              <a:ext uri="{FF2B5EF4-FFF2-40B4-BE49-F238E27FC236}">
                <a16:creationId xmlns:a16="http://schemas.microsoft.com/office/drawing/2014/main" id="{7A476582-3C30-0447-B9B6-2C267C19010C}"/>
              </a:ext>
            </a:extLst>
          </p:cNvPr>
          <p:cNvSpPr txBox="1"/>
          <p:nvPr/>
        </p:nvSpPr>
        <p:spPr>
          <a:xfrm>
            <a:off x="7227927" y="3902989"/>
            <a:ext cx="2032620" cy="984885"/>
          </a:xfrm>
          <a:prstGeom prst="rect">
            <a:avLst/>
          </a:prstGeom>
          <a:noFill/>
        </p:spPr>
        <p:txBody>
          <a:bodyPr wrap="square" lIns="72000" tIns="0" rIns="72000" bIns="0" rtlCol="0">
            <a:spAutoFit/>
          </a:bodyPr>
          <a:lstStyle/>
          <a:p>
            <a:pPr algn="ctr">
              <a:defRPr/>
            </a:pPr>
            <a:r>
              <a:rPr lang="en-GB" sz="1600" b="1">
                <a:solidFill>
                  <a:schemeClr val="bg1"/>
                </a:solidFill>
                <a:latin typeface="+mj-lt"/>
              </a:rPr>
              <a:t>Vi </a:t>
            </a:r>
            <a:r>
              <a:rPr lang="en-GB" sz="1600" b="1" err="1">
                <a:solidFill>
                  <a:schemeClr val="bg1"/>
                </a:solidFill>
                <a:latin typeface="+mj-lt"/>
              </a:rPr>
              <a:t>kæmper</a:t>
            </a:r>
            <a:r>
              <a:rPr lang="en-GB" sz="1600" b="1">
                <a:solidFill>
                  <a:schemeClr val="bg1"/>
                </a:solidFill>
                <a:latin typeface="+mj-lt"/>
              </a:rPr>
              <a:t> for </a:t>
            </a:r>
          </a:p>
          <a:p>
            <a:pPr algn="ctr">
              <a:defRPr/>
            </a:pPr>
            <a:r>
              <a:rPr lang="en-GB" sz="1600" b="1" err="1">
                <a:solidFill>
                  <a:schemeClr val="bg1"/>
                </a:solidFill>
                <a:latin typeface="+mj-lt"/>
              </a:rPr>
              <a:t>kvalitet</a:t>
            </a:r>
            <a:r>
              <a:rPr lang="en-GB" sz="1600" b="1">
                <a:solidFill>
                  <a:schemeClr val="bg1"/>
                </a:solidFill>
                <a:latin typeface="+mj-lt"/>
              </a:rPr>
              <a:t> </a:t>
            </a:r>
          </a:p>
          <a:p>
            <a:pPr algn="ctr">
              <a:defRPr/>
            </a:pPr>
            <a:r>
              <a:rPr lang="en-GB" sz="1600" b="1" err="1">
                <a:solidFill>
                  <a:schemeClr val="bg1"/>
                </a:solidFill>
                <a:latin typeface="+mj-lt"/>
              </a:rPr>
              <a:t>og</a:t>
            </a:r>
            <a:r>
              <a:rPr lang="en-GB" sz="1600" b="1">
                <a:solidFill>
                  <a:schemeClr val="bg1"/>
                </a:solidFill>
                <a:latin typeface="+mj-lt"/>
              </a:rPr>
              <a:t> </a:t>
            </a:r>
            <a:r>
              <a:rPr lang="en-GB" sz="1600" b="1" err="1">
                <a:solidFill>
                  <a:schemeClr val="bg1"/>
                </a:solidFill>
                <a:latin typeface="+mj-lt"/>
              </a:rPr>
              <a:t>bedre</a:t>
            </a:r>
            <a:r>
              <a:rPr lang="en-GB" sz="1600" b="1">
                <a:solidFill>
                  <a:schemeClr val="bg1"/>
                </a:solidFill>
                <a:latin typeface="+mj-lt"/>
              </a:rPr>
              <a:t> </a:t>
            </a:r>
          </a:p>
          <a:p>
            <a:pPr algn="ctr">
              <a:defRPr/>
            </a:pPr>
            <a:r>
              <a:rPr lang="en-GB" sz="1600" b="1">
                <a:solidFill>
                  <a:schemeClr val="bg1"/>
                </a:solidFill>
                <a:latin typeface="+mj-lt"/>
              </a:rPr>
              <a:t>mad</a:t>
            </a:r>
          </a:p>
        </p:txBody>
      </p:sp>
      <p:sp>
        <p:nvSpPr>
          <p:cNvPr id="36" name="TextBox 35">
            <a:extLst>
              <a:ext uri="{FF2B5EF4-FFF2-40B4-BE49-F238E27FC236}">
                <a16:creationId xmlns:a16="http://schemas.microsoft.com/office/drawing/2014/main" id="{43F84AC9-64CE-1948-BFE2-62877210F589}"/>
              </a:ext>
            </a:extLst>
          </p:cNvPr>
          <p:cNvSpPr txBox="1"/>
          <p:nvPr/>
        </p:nvSpPr>
        <p:spPr>
          <a:xfrm>
            <a:off x="9416491" y="3902989"/>
            <a:ext cx="2032620" cy="984885"/>
          </a:xfrm>
          <a:prstGeom prst="rect">
            <a:avLst/>
          </a:prstGeom>
          <a:noFill/>
        </p:spPr>
        <p:txBody>
          <a:bodyPr wrap="square" lIns="72000" tIns="0" rIns="72000" bIns="0" rtlCol="0">
            <a:spAutoFit/>
          </a:bodyPr>
          <a:lstStyle/>
          <a:p>
            <a:pPr algn="ctr">
              <a:defRPr/>
            </a:pPr>
            <a:r>
              <a:rPr lang="en-GB" sz="1600" b="1">
                <a:solidFill>
                  <a:schemeClr val="bg1"/>
                </a:solidFill>
                <a:latin typeface="+mj-lt"/>
              </a:rPr>
              <a:t>Vi </a:t>
            </a:r>
            <a:r>
              <a:rPr lang="en-GB" sz="1600" b="1" err="1">
                <a:solidFill>
                  <a:schemeClr val="bg1"/>
                </a:solidFill>
                <a:latin typeface="+mj-lt"/>
              </a:rPr>
              <a:t>kæmper</a:t>
            </a:r>
            <a:r>
              <a:rPr lang="en-GB" sz="1600" b="1">
                <a:solidFill>
                  <a:schemeClr val="bg1"/>
                </a:solidFill>
                <a:latin typeface="+mj-lt"/>
              </a:rPr>
              <a:t> for </a:t>
            </a:r>
          </a:p>
          <a:p>
            <a:pPr algn="ctr">
              <a:defRPr/>
            </a:pPr>
            <a:r>
              <a:rPr lang="en-GB" sz="1600" b="1">
                <a:solidFill>
                  <a:schemeClr val="bg1"/>
                </a:solidFill>
                <a:latin typeface="+mj-lt"/>
              </a:rPr>
              <a:t>at </a:t>
            </a:r>
            <a:r>
              <a:rPr lang="en-GB" sz="1600" b="1" err="1">
                <a:solidFill>
                  <a:schemeClr val="bg1"/>
                </a:solidFill>
                <a:latin typeface="+mj-lt"/>
              </a:rPr>
              <a:t>gøre</a:t>
            </a:r>
            <a:r>
              <a:rPr lang="en-GB" sz="1600" b="1">
                <a:solidFill>
                  <a:schemeClr val="bg1"/>
                </a:solidFill>
                <a:latin typeface="+mj-lt"/>
              </a:rPr>
              <a:t> </a:t>
            </a:r>
          </a:p>
          <a:p>
            <a:pPr algn="ctr">
              <a:defRPr/>
            </a:pPr>
            <a:r>
              <a:rPr lang="en-GB" sz="1600" b="1" err="1">
                <a:solidFill>
                  <a:schemeClr val="bg1"/>
                </a:solidFill>
                <a:latin typeface="+mj-lt"/>
              </a:rPr>
              <a:t>en</a:t>
            </a:r>
            <a:r>
              <a:rPr lang="en-GB" sz="1600" b="1">
                <a:solidFill>
                  <a:schemeClr val="bg1"/>
                </a:solidFill>
                <a:latin typeface="+mj-lt"/>
              </a:rPr>
              <a:t> </a:t>
            </a:r>
            <a:r>
              <a:rPr lang="en-GB" sz="1600" b="1" err="1">
                <a:solidFill>
                  <a:schemeClr val="bg1"/>
                </a:solidFill>
                <a:latin typeface="+mj-lt"/>
              </a:rPr>
              <a:t>forskel</a:t>
            </a:r>
            <a:r>
              <a:rPr lang="en-GB" sz="1600" b="1">
                <a:solidFill>
                  <a:schemeClr val="bg1"/>
                </a:solidFill>
                <a:latin typeface="+mj-lt"/>
              </a:rPr>
              <a:t> </a:t>
            </a:r>
          </a:p>
          <a:p>
            <a:pPr algn="ctr">
              <a:defRPr/>
            </a:pPr>
            <a:r>
              <a:rPr lang="en-GB" sz="1600" b="1" err="1">
                <a:solidFill>
                  <a:schemeClr val="bg1"/>
                </a:solidFill>
                <a:latin typeface="+mj-lt"/>
              </a:rPr>
              <a:t>lokalt</a:t>
            </a:r>
            <a:endParaRPr lang="en-GB" sz="1600" b="1">
              <a:solidFill>
                <a:schemeClr val="bg1"/>
              </a:solidFill>
              <a:latin typeface="+mj-lt"/>
            </a:endParaRPr>
          </a:p>
        </p:txBody>
      </p:sp>
      <p:sp>
        <p:nvSpPr>
          <p:cNvPr id="37" name="Title 1">
            <a:extLst>
              <a:ext uri="{FF2B5EF4-FFF2-40B4-BE49-F238E27FC236}">
                <a16:creationId xmlns:a16="http://schemas.microsoft.com/office/drawing/2014/main" id="{EE45A5B4-92F6-F141-A7D7-451381C8D431}"/>
              </a:ext>
            </a:extLst>
          </p:cNvPr>
          <p:cNvSpPr txBox="1">
            <a:spLocks/>
          </p:cNvSpPr>
          <p:nvPr/>
        </p:nvSpPr>
        <p:spPr>
          <a:xfrm>
            <a:off x="707387" y="1198476"/>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t>Vores byggeste</a:t>
            </a:r>
            <a:r>
              <a:rPr lang="da-DK" sz="3000"/>
              <a:t>n</a:t>
            </a:r>
            <a:br>
              <a:rPr lang="en-GB"/>
            </a:br>
            <a:endParaRPr lang="en-DK"/>
          </a:p>
        </p:txBody>
      </p:sp>
      <p:pic>
        <p:nvPicPr>
          <p:cNvPr id="21" name="Picture 20">
            <a:extLst>
              <a:ext uri="{FF2B5EF4-FFF2-40B4-BE49-F238E27FC236}">
                <a16:creationId xmlns:a16="http://schemas.microsoft.com/office/drawing/2014/main" id="{FA1E5229-89D6-9046-A9CB-A010285BDBC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19993" y="5400501"/>
            <a:ext cx="1903511" cy="548865"/>
          </a:xfrm>
          <a:prstGeom prst="rect">
            <a:avLst/>
          </a:prstGeom>
        </p:spPr>
      </p:pic>
    </p:spTree>
    <p:extLst>
      <p:ext uri="{BB962C8B-B14F-4D97-AF65-F5344CB8AC3E}">
        <p14:creationId xmlns:p14="http://schemas.microsoft.com/office/powerpoint/2010/main" val="13754640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7410A2-A1C9-994E-B174-1E1FB44124C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066054" y="0"/>
            <a:ext cx="6125946" cy="6891796"/>
          </a:xfrm>
          <a:prstGeom prst="rect">
            <a:avLst/>
          </a:prstGeom>
        </p:spPr>
      </p:pic>
      <p:sp>
        <p:nvSpPr>
          <p:cNvPr id="12" name="TextBox 11">
            <a:extLst>
              <a:ext uri="{FF2B5EF4-FFF2-40B4-BE49-F238E27FC236}">
                <a16:creationId xmlns:a16="http://schemas.microsoft.com/office/drawing/2014/main" id="{4BBE5F2E-B702-1245-A3F0-17F3D510E0BC}"/>
              </a:ext>
            </a:extLst>
          </p:cNvPr>
          <p:cNvSpPr txBox="1"/>
          <p:nvPr/>
        </p:nvSpPr>
        <p:spPr>
          <a:xfrm>
            <a:off x="6740406" y="3759649"/>
            <a:ext cx="4118419" cy="1200329"/>
          </a:xfrm>
          <a:prstGeom prst="rect">
            <a:avLst/>
          </a:prstGeom>
          <a:noFill/>
        </p:spPr>
        <p:txBody>
          <a:bodyPr wrap="square">
            <a:spAutoFit/>
          </a:bodyPr>
          <a:lstStyle/>
          <a:p>
            <a:pPr algn="ctr"/>
            <a:r>
              <a:rPr lang="da-DK" sz="1200" spc="-20" dirty="0">
                <a:solidFill>
                  <a:schemeClr val="bg1"/>
                </a:solidFill>
                <a:latin typeface="+mj-lt"/>
              </a:rPr>
              <a:t>Vi er førende inden for økologi, dyrevelfærd og mere af det grønne. </a:t>
            </a:r>
          </a:p>
          <a:p>
            <a:pPr algn="ctr"/>
            <a:endParaRPr lang="da-DK" sz="1200" spc="-20" dirty="0">
              <a:solidFill>
                <a:schemeClr val="bg1"/>
              </a:solidFill>
              <a:latin typeface="+mj-lt"/>
            </a:endParaRPr>
          </a:p>
          <a:p>
            <a:pPr algn="ctr"/>
            <a:r>
              <a:rPr lang="da-DK" sz="1200" spc="-20" dirty="0">
                <a:solidFill>
                  <a:schemeClr val="bg1"/>
                </a:solidFill>
                <a:latin typeface="+mj-lt"/>
              </a:rPr>
              <a:t>Vi kæmper for at give kunderne adgang til mere bære- dygtige dagligvarer og gør vores for at skåne klimaet bedst muligt. </a:t>
            </a:r>
          </a:p>
        </p:txBody>
      </p:sp>
      <p:sp>
        <p:nvSpPr>
          <p:cNvPr id="13" name="Content Placeholder 4">
            <a:extLst>
              <a:ext uri="{FF2B5EF4-FFF2-40B4-BE49-F238E27FC236}">
                <a16:creationId xmlns:a16="http://schemas.microsoft.com/office/drawing/2014/main" id="{A0434DA3-3D6E-7844-A953-02078370B889}"/>
              </a:ext>
            </a:extLst>
          </p:cNvPr>
          <p:cNvSpPr txBox="1">
            <a:spLocks/>
          </p:cNvSpPr>
          <p:nvPr/>
        </p:nvSpPr>
        <p:spPr>
          <a:xfrm>
            <a:off x="6386669" y="2078412"/>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chemeClr val="bg1"/>
                </a:solidFill>
              </a:rPr>
              <a:t>Vi kæmper for at give danskerne en mere bæredygtig hverdag</a:t>
            </a:r>
          </a:p>
        </p:txBody>
      </p:sp>
      <p:pic>
        <p:nvPicPr>
          <p:cNvPr id="14" name="Picture 13" descr="A picture containing text, person&#10;&#10;Description automatically generated">
            <a:extLst>
              <a:ext uri="{FF2B5EF4-FFF2-40B4-BE49-F238E27FC236}">
                <a16:creationId xmlns:a16="http://schemas.microsoft.com/office/drawing/2014/main" id="{AAEDB83A-69D0-824B-AEAA-7DEE7EE12DA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
            <a:ext cx="6096001" cy="6891796"/>
          </a:xfrm>
          <a:prstGeom prst="rect">
            <a:avLst/>
          </a:prstGeom>
        </p:spPr>
      </p:pic>
      <p:pic>
        <p:nvPicPr>
          <p:cNvPr id="11" name="Picture 10">
            <a:extLst>
              <a:ext uri="{FF2B5EF4-FFF2-40B4-BE49-F238E27FC236}">
                <a16:creationId xmlns:a16="http://schemas.microsoft.com/office/drawing/2014/main" id="{B33EEB46-5AD6-BD47-8982-69BBFAE3A5F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356206" y="809030"/>
            <a:ext cx="1049113" cy="302504"/>
          </a:xfrm>
          <a:prstGeom prst="rect">
            <a:avLst/>
          </a:prstGeom>
        </p:spPr>
      </p:pic>
      <p:pic>
        <p:nvPicPr>
          <p:cNvPr id="15" name="Billede 15">
            <a:extLst>
              <a:ext uri="{FF2B5EF4-FFF2-40B4-BE49-F238E27FC236}">
                <a16:creationId xmlns:a16="http://schemas.microsoft.com/office/drawing/2014/main" id="{CB7C279C-E994-9C4F-8E9C-B638AB6B7F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0750" y="124921"/>
            <a:ext cx="918117" cy="925705"/>
          </a:xfrm>
          <a:prstGeom prst="rect">
            <a:avLst/>
          </a:prstGeom>
        </p:spPr>
      </p:pic>
    </p:spTree>
    <p:extLst>
      <p:ext uri="{BB962C8B-B14F-4D97-AF65-F5344CB8AC3E}">
        <p14:creationId xmlns:p14="http://schemas.microsoft.com/office/powerpoint/2010/main" val="27501965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E2A4FB-08FB-914A-8022-D73778D531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946" y="0"/>
            <a:ext cx="6125946" cy="6891796"/>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8A34AD8D-E19E-6C45-945D-4F57A9D74E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8" name="TextBox 7">
            <a:extLst>
              <a:ext uri="{FF2B5EF4-FFF2-40B4-BE49-F238E27FC236}">
                <a16:creationId xmlns:a16="http://schemas.microsoft.com/office/drawing/2014/main" id="{E6FEC023-428A-D347-948B-44D08AA49310}"/>
              </a:ext>
            </a:extLst>
          </p:cNvPr>
          <p:cNvSpPr txBox="1"/>
          <p:nvPr/>
        </p:nvSpPr>
        <p:spPr>
          <a:xfrm>
            <a:off x="1400048" y="3777188"/>
            <a:ext cx="3937167" cy="1938992"/>
          </a:xfrm>
          <a:prstGeom prst="rect">
            <a:avLst/>
          </a:prstGeom>
          <a:noFill/>
        </p:spPr>
        <p:txBody>
          <a:bodyPr wrap="square">
            <a:spAutoFit/>
          </a:bodyPr>
          <a:lstStyle/>
          <a:p>
            <a:pPr algn="ctr"/>
            <a:r>
              <a:rPr lang="da-DK" sz="1200" spc="-20" dirty="0">
                <a:solidFill>
                  <a:schemeClr val="bg1"/>
                </a:solidFill>
                <a:latin typeface="+mj-lt"/>
              </a:rPr>
              <a:t>Vi er et </a:t>
            </a:r>
            <a:r>
              <a:rPr lang="da-DK" sz="1200" spc="-20" dirty="0" err="1">
                <a:solidFill>
                  <a:schemeClr val="bg1"/>
                </a:solidFill>
                <a:latin typeface="+mj-lt"/>
              </a:rPr>
              <a:t>premium</a:t>
            </a:r>
            <a:r>
              <a:rPr lang="da-DK" sz="1200" spc="-20" dirty="0">
                <a:solidFill>
                  <a:schemeClr val="bg1"/>
                </a:solidFill>
                <a:latin typeface="+mj-lt"/>
              </a:rPr>
              <a:t> supermarked med en uovertruffen personlig og kompetent service. Derfor er vi ikke blandt de billigste dagligvarebutikker. Men der er sammenhæng mellem pris og kvalitet, og vi har ingen ”fornærmende priser”. </a:t>
            </a:r>
          </a:p>
          <a:p>
            <a:pPr algn="ctr"/>
            <a:endParaRPr lang="da-DK" sz="1200" spc="-20" dirty="0">
              <a:solidFill>
                <a:schemeClr val="bg1"/>
              </a:solidFill>
              <a:latin typeface="+mj-lt"/>
            </a:endParaRPr>
          </a:p>
          <a:p>
            <a:pPr algn="ctr"/>
            <a:r>
              <a:rPr lang="da-DK" sz="1200" spc="-20" dirty="0">
                <a:solidFill>
                  <a:schemeClr val="bg1"/>
                </a:solidFill>
                <a:latin typeface="+mj-lt"/>
              </a:rPr>
              <a:t>Gennem vores weekend- tilbud og Blå Dage har vores kunder desuden mulighed for at gøre en god handel. </a:t>
            </a:r>
          </a:p>
        </p:txBody>
      </p:sp>
      <p:sp>
        <p:nvSpPr>
          <p:cNvPr id="10" name="Content Placeholder 4">
            <a:extLst>
              <a:ext uri="{FF2B5EF4-FFF2-40B4-BE49-F238E27FC236}">
                <a16:creationId xmlns:a16="http://schemas.microsoft.com/office/drawing/2014/main" id="{C1ED1CAA-267A-0D41-B9D4-875DE42E0F94}"/>
              </a:ext>
            </a:extLst>
          </p:cNvPr>
          <p:cNvSpPr txBox="1">
            <a:spLocks/>
          </p:cNvSpPr>
          <p:nvPr/>
        </p:nvSpPr>
        <p:spPr>
          <a:xfrm>
            <a:off x="955686" y="2095951"/>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chemeClr val="bg1"/>
                </a:solidFill>
              </a:rPr>
              <a:t>Vi kæmper for </a:t>
            </a:r>
            <a:br>
              <a:rPr lang="da-DK" sz="2800" b="1" dirty="0">
                <a:solidFill>
                  <a:schemeClr val="bg1"/>
                </a:solidFill>
              </a:rPr>
            </a:br>
            <a:r>
              <a:rPr lang="da-DK" sz="2800" b="1" dirty="0">
                <a:solidFill>
                  <a:schemeClr val="bg1"/>
                </a:solidFill>
              </a:rPr>
              <a:t>ærlige varer til ærlige priser </a:t>
            </a:r>
          </a:p>
        </p:txBody>
      </p:sp>
      <p:pic>
        <p:nvPicPr>
          <p:cNvPr id="9" name="Picture 8">
            <a:extLst>
              <a:ext uri="{FF2B5EF4-FFF2-40B4-BE49-F238E27FC236}">
                <a16:creationId xmlns:a16="http://schemas.microsoft.com/office/drawing/2014/main" id="{1D6FAD7D-0C43-7643-B08E-DF1210EBBEE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844076" y="656630"/>
            <a:ext cx="1049113" cy="302504"/>
          </a:xfrm>
          <a:prstGeom prst="rect">
            <a:avLst/>
          </a:prstGeom>
        </p:spPr>
      </p:pic>
    </p:spTree>
    <p:extLst>
      <p:ext uri="{BB962C8B-B14F-4D97-AF65-F5344CB8AC3E}">
        <p14:creationId xmlns:p14="http://schemas.microsoft.com/office/powerpoint/2010/main" val="6117504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person, indoor&#10;&#10;Description automatically generated">
            <a:extLst>
              <a:ext uri="{FF2B5EF4-FFF2-40B4-BE49-F238E27FC236}">
                <a16:creationId xmlns:a16="http://schemas.microsoft.com/office/drawing/2014/main" id="{E3F11221-6339-574E-A3A9-330F658C35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1935"/>
            <a:ext cx="6107905" cy="6968034"/>
          </a:xfrm>
          <a:prstGeom prst="rect">
            <a:avLst/>
          </a:prstGeom>
        </p:spPr>
      </p:pic>
      <p:pic>
        <p:nvPicPr>
          <p:cNvPr id="8" name="Picture 7">
            <a:extLst>
              <a:ext uri="{FF2B5EF4-FFF2-40B4-BE49-F238E27FC236}">
                <a16:creationId xmlns:a16="http://schemas.microsoft.com/office/drawing/2014/main" id="{77ABF735-BCEC-A841-ABA9-038E386397B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6066054" y="0"/>
            <a:ext cx="6125946" cy="6891796"/>
          </a:xfrm>
          <a:prstGeom prst="rect">
            <a:avLst/>
          </a:prstGeom>
        </p:spPr>
      </p:pic>
      <p:sp>
        <p:nvSpPr>
          <p:cNvPr id="9" name="TextBox 8">
            <a:extLst>
              <a:ext uri="{FF2B5EF4-FFF2-40B4-BE49-F238E27FC236}">
                <a16:creationId xmlns:a16="http://schemas.microsoft.com/office/drawing/2014/main" id="{CEA25271-3570-BB4E-A67E-8F7E5671A417}"/>
              </a:ext>
            </a:extLst>
          </p:cNvPr>
          <p:cNvSpPr txBox="1"/>
          <p:nvPr/>
        </p:nvSpPr>
        <p:spPr>
          <a:xfrm>
            <a:off x="6488097" y="3759649"/>
            <a:ext cx="4601818" cy="1938992"/>
          </a:xfrm>
          <a:prstGeom prst="rect">
            <a:avLst/>
          </a:prstGeom>
          <a:noFill/>
        </p:spPr>
        <p:txBody>
          <a:bodyPr wrap="square">
            <a:spAutoFit/>
          </a:bodyPr>
          <a:lstStyle/>
          <a:p>
            <a:pPr algn="ctr"/>
            <a:r>
              <a:rPr lang="da-DK" sz="1200" spc="-20" dirty="0">
                <a:solidFill>
                  <a:schemeClr val="bg1"/>
                </a:solidFill>
                <a:latin typeface="+mj-lt"/>
              </a:rPr>
              <a:t>Vi er stærke på nemme måltider, og vi hjælper </a:t>
            </a:r>
            <a:br>
              <a:rPr lang="da-DK" sz="1200" spc="-20" dirty="0">
                <a:solidFill>
                  <a:schemeClr val="bg1"/>
                </a:solidFill>
                <a:latin typeface="+mj-lt"/>
              </a:rPr>
            </a:br>
            <a:r>
              <a:rPr lang="da-DK" sz="1200" spc="-20" dirty="0">
                <a:solidFill>
                  <a:schemeClr val="bg1"/>
                </a:solidFill>
                <a:latin typeface="+mj-lt"/>
              </a:rPr>
              <a:t>derigennem vores kunder med at spare tid. </a:t>
            </a:r>
          </a:p>
          <a:p>
            <a:pPr algn="ctr"/>
            <a:endParaRPr lang="da-DK" sz="1200" spc="-20" dirty="0">
              <a:solidFill>
                <a:schemeClr val="bg1"/>
              </a:solidFill>
              <a:latin typeface="+mj-lt"/>
            </a:endParaRPr>
          </a:p>
          <a:p>
            <a:pPr algn="ctr"/>
            <a:r>
              <a:rPr lang="da-DK" sz="1200" spc="-20" dirty="0">
                <a:solidFill>
                  <a:schemeClr val="bg1"/>
                </a:solidFill>
                <a:latin typeface="+mj-lt"/>
              </a:rPr>
              <a:t>Et mere effektivt udvalg og vores moderne indretning skal desuden hjælpe kunderne let og problemfrit gennem butikken med masser af inspiration hele vejen rundt. </a:t>
            </a:r>
          </a:p>
          <a:p>
            <a:pPr algn="ctr"/>
            <a:endParaRPr lang="da-DK" sz="1200" spc="-20" dirty="0">
              <a:solidFill>
                <a:schemeClr val="bg1"/>
              </a:solidFill>
              <a:latin typeface="+mj-lt"/>
            </a:endParaRPr>
          </a:p>
          <a:p>
            <a:pPr algn="ctr"/>
            <a:r>
              <a:rPr lang="da-DK" sz="1200" spc="-20" dirty="0">
                <a:solidFill>
                  <a:schemeClr val="bg1"/>
                </a:solidFill>
                <a:latin typeface="+mj-lt"/>
              </a:rPr>
              <a:t>Vores mission er dog ikke, at vores kunder skal så hurtigt som muligt gennem vores butikker. Vi vil nemlig gerne inspirere dem på deres indkøbstur.</a:t>
            </a:r>
          </a:p>
        </p:txBody>
      </p:sp>
      <p:sp>
        <p:nvSpPr>
          <p:cNvPr id="14" name="Content Placeholder 4">
            <a:extLst>
              <a:ext uri="{FF2B5EF4-FFF2-40B4-BE49-F238E27FC236}">
                <a16:creationId xmlns:a16="http://schemas.microsoft.com/office/drawing/2014/main" id="{3242D46F-5BB7-3644-B485-B468DAB326FC}"/>
              </a:ext>
            </a:extLst>
          </p:cNvPr>
          <p:cNvSpPr txBox="1">
            <a:spLocks/>
          </p:cNvSpPr>
          <p:nvPr/>
        </p:nvSpPr>
        <p:spPr>
          <a:xfrm>
            <a:off x="6312414" y="1988857"/>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chemeClr val="bg1"/>
                </a:solidFill>
              </a:rPr>
              <a:t>Vi kæmper for at danskerne kan spare tid i hverdagen </a:t>
            </a:r>
          </a:p>
        </p:txBody>
      </p:sp>
      <p:pic>
        <p:nvPicPr>
          <p:cNvPr id="11" name="Picture 10">
            <a:extLst>
              <a:ext uri="{FF2B5EF4-FFF2-40B4-BE49-F238E27FC236}">
                <a16:creationId xmlns:a16="http://schemas.microsoft.com/office/drawing/2014/main" id="{B4EFDA5D-DB54-8F45-B370-6E7B3D9164B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203806" y="656630"/>
            <a:ext cx="1049113" cy="302504"/>
          </a:xfrm>
          <a:prstGeom prst="rect">
            <a:avLst/>
          </a:prstGeom>
        </p:spPr>
      </p:pic>
    </p:spTree>
    <p:extLst>
      <p:ext uri="{BB962C8B-B14F-4D97-AF65-F5344CB8AC3E}">
        <p14:creationId xmlns:p14="http://schemas.microsoft.com/office/powerpoint/2010/main" val="1535211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71A935-460A-8045-9629-97FEE4622A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946" y="0"/>
            <a:ext cx="6125946" cy="6891796"/>
          </a:xfrm>
          <a:prstGeom prst="rect">
            <a:avLst/>
          </a:prstGeom>
        </p:spPr>
      </p:pic>
      <p:pic>
        <p:nvPicPr>
          <p:cNvPr id="10" name="Picture 9">
            <a:extLst>
              <a:ext uri="{FF2B5EF4-FFF2-40B4-BE49-F238E27FC236}">
                <a16:creationId xmlns:a16="http://schemas.microsoft.com/office/drawing/2014/main" id="{3EC17AFC-DC50-544C-B282-DB3A92D690F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844076" y="656630"/>
            <a:ext cx="1049113" cy="302504"/>
          </a:xfrm>
          <a:prstGeom prst="rect">
            <a:avLst/>
          </a:prstGeom>
        </p:spPr>
      </p:pic>
      <p:pic>
        <p:nvPicPr>
          <p:cNvPr id="8" name="Picture 7" descr="A plate of food&#10;&#10;Description automatically generated with medium confidence">
            <a:extLst>
              <a:ext uri="{FF2B5EF4-FFF2-40B4-BE49-F238E27FC236}">
                <a16:creationId xmlns:a16="http://schemas.microsoft.com/office/drawing/2014/main" id="{14C0402A-A722-8B47-96AB-889BE302B0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86462" y="0"/>
            <a:ext cx="6205537" cy="6858000"/>
          </a:xfrm>
          <a:prstGeom prst="rect">
            <a:avLst/>
          </a:prstGeom>
        </p:spPr>
      </p:pic>
      <p:sp>
        <p:nvSpPr>
          <p:cNvPr id="12" name="TextBox 11">
            <a:extLst>
              <a:ext uri="{FF2B5EF4-FFF2-40B4-BE49-F238E27FC236}">
                <a16:creationId xmlns:a16="http://schemas.microsoft.com/office/drawing/2014/main" id="{1A449F99-85FC-6544-A3A3-1FE4724D63AD}"/>
              </a:ext>
            </a:extLst>
          </p:cNvPr>
          <p:cNvSpPr txBox="1"/>
          <p:nvPr/>
        </p:nvSpPr>
        <p:spPr>
          <a:xfrm>
            <a:off x="1046684" y="3666550"/>
            <a:ext cx="4754334" cy="1384995"/>
          </a:xfrm>
          <a:prstGeom prst="rect">
            <a:avLst/>
          </a:prstGeom>
          <a:noFill/>
        </p:spPr>
        <p:txBody>
          <a:bodyPr wrap="square">
            <a:spAutoFit/>
          </a:bodyPr>
          <a:lstStyle/>
          <a:p>
            <a:pPr algn="ctr"/>
            <a:r>
              <a:rPr lang="da-DK" sz="1200" spc="-20" dirty="0">
                <a:solidFill>
                  <a:schemeClr val="bg1"/>
                </a:solidFill>
                <a:latin typeface="+mj-lt"/>
              </a:rPr>
              <a:t>Vi brænder for kvalitet og bedre mad, og vi er bannerførere for høj kvalitet til de kunder, der sætter pris på god mad</a:t>
            </a:r>
            <a:br>
              <a:rPr lang="da-DK" sz="1200" spc="-20" dirty="0">
                <a:solidFill>
                  <a:schemeClr val="bg1"/>
                </a:solidFill>
                <a:latin typeface="+mj-lt"/>
              </a:rPr>
            </a:br>
            <a:r>
              <a:rPr lang="da-DK" sz="1200" spc="-20" dirty="0">
                <a:solidFill>
                  <a:schemeClr val="bg1"/>
                </a:solidFill>
                <a:latin typeface="+mj-lt"/>
              </a:rPr>
              <a:t> – uanset om det laves fra bunden eller købes færdigt. </a:t>
            </a:r>
          </a:p>
          <a:p>
            <a:pPr algn="ctr"/>
            <a:endParaRPr lang="da-DK" sz="1200" spc="-20" dirty="0">
              <a:solidFill>
                <a:schemeClr val="bg1"/>
              </a:solidFill>
              <a:latin typeface="+mj-lt"/>
            </a:endParaRPr>
          </a:p>
          <a:p>
            <a:pPr algn="ctr"/>
            <a:r>
              <a:rPr lang="da-DK" sz="1200" spc="-20" dirty="0">
                <a:solidFill>
                  <a:schemeClr val="bg1"/>
                </a:solidFill>
                <a:latin typeface="+mj-lt"/>
              </a:rPr>
              <a:t>Vi kæmper for at løfte niveauet for velsmag og ærlighed, og gennem varekendskab vejleder vi vores kunder til at træffe det bedste valg. </a:t>
            </a:r>
          </a:p>
        </p:txBody>
      </p:sp>
      <p:sp>
        <p:nvSpPr>
          <p:cNvPr id="13" name="TextBox 12">
            <a:extLst>
              <a:ext uri="{FF2B5EF4-FFF2-40B4-BE49-F238E27FC236}">
                <a16:creationId xmlns:a16="http://schemas.microsoft.com/office/drawing/2014/main" id="{7EBA60C0-784C-8D40-BD45-DFF7E801B438}"/>
              </a:ext>
            </a:extLst>
          </p:cNvPr>
          <p:cNvSpPr txBox="1"/>
          <p:nvPr/>
        </p:nvSpPr>
        <p:spPr>
          <a:xfrm>
            <a:off x="750727" y="2463284"/>
            <a:ext cx="5235735" cy="1292662"/>
          </a:xfrm>
          <a:prstGeom prst="rect">
            <a:avLst/>
          </a:prstGeom>
          <a:noFill/>
        </p:spPr>
        <p:txBody>
          <a:bodyPr wrap="square" lIns="72000" tIns="0" rIns="72000" bIns="0" rtlCol="0">
            <a:spAutoFit/>
          </a:bodyPr>
          <a:lstStyle/>
          <a:p>
            <a:pPr algn="ctr">
              <a:defRPr/>
            </a:pPr>
            <a:r>
              <a:rPr lang="da-DK" sz="2800" b="1" dirty="0">
                <a:solidFill>
                  <a:schemeClr val="bg1"/>
                </a:solidFill>
                <a:latin typeface="+mj-lt"/>
              </a:rPr>
              <a:t>Vi kæmper for </a:t>
            </a:r>
            <a:br>
              <a:rPr lang="da-DK" sz="2800" b="1" dirty="0">
                <a:solidFill>
                  <a:schemeClr val="bg1"/>
                </a:solidFill>
                <a:latin typeface="+mj-lt"/>
              </a:rPr>
            </a:br>
            <a:r>
              <a:rPr lang="da-DK" sz="2800" b="1" dirty="0">
                <a:solidFill>
                  <a:schemeClr val="bg1"/>
                </a:solidFill>
                <a:latin typeface="+mj-lt"/>
              </a:rPr>
              <a:t>kvalitet og bedre mad</a:t>
            </a:r>
          </a:p>
          <a:p>
            <a:pPr algn="ctr">
              <a:defRPr/>
            </a:pPr>
            <a:endParaRPr lang="da-DK" sz="2800" b="1" dirty="0">
              <a:solidFill>
                <a:schemeClr val="bg1"/>
              </a:solidFill>
              <a:latin typeface="+mj-lt"/>
            </a:endParaRPr>
          </a:p>
        </p:txBody>
      </p:sp>
    </p:spTree>
    <p:extLst>
      <p:ext uri="{BB962C8B-B14F-4D97-AF65-F5344CB8AC3E}">
        <p14:creationId xmlns:p14="http://schemas.microsoft.com/office/powerpoint/2010/main" val="3421498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19A601B1-4D3B-4EAD-AD5E-E43E57250D4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8" name="think-cell Slide" r:id="rId5" imgW="395" imgH="394" progId="TCLayout.ActiveDocument.1">
                  <p:embed/>
                </p:oleObj>
              </mc:Choice>
              <mc:Fallback>
                <p:oleObj name="think-cell Slide" r:id="rId5" imgW="395" imgH="394" progId="TCLayout.ActiveDocument.1">
                  <p:embed/>
                  <p:pic>
                    <p:nvPicPr>
                      <p:cNvPr id="6" name="Objekt 5" hidden="1">
                        <a:extLst>
                          <a:ext uri="{FF2B5EF4-FFF2-40B4-BE49-F238E27FC236}">
                            <a16:creationId xmlns:a16="http://schemas.microsoft.com/office/drawing/2014/main" id="{19A601B1-4D3B-4EAD-AD5E-E43E57250D4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323E8D65-1AE0-404C-B2CB-A21A3D7FDAC9}"/>
              </a:ext>
            </a:extLst>
          </p:cNvPr>
          <p:cNvSpPr/>
          <p:nvPr/>
        </p:nvSpPr>
        <p:spPr>
          <a:xfrm>
            <a:off x="0" y="0"/>
            <a:ext cx="6096000" cy="3429000"/>
          </a:xfrm>
          <a:prstGeom prst="rect">
            <a:avLst/>
          </a:prstGeom>
          <a:solidFill>
            <a:srgbClr val="EBC8C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0" rtlCol="0" anchor="ctr" anchorCtr="0"/>
          <a:lstStyle/>
          <a:p>
            <a:pPr algn="ctr">
              <a:spcAft>
                <a:spcPts val="600"/>
              </a:spcAft>
            </a:pPr>
            <a:endParaRPr lang="en-DK" b="1" dirty="0">
              <a:solidFill>
                <a:srgbClr val="930016"/>
              </a:solidFill>
              <a:latin typeface="+mj-lt"/>
              <a:ea typeface="Times New Roman" panose="02020603050405020304" pitchFamily="18" charset="0"/>
            </a:endParaRPr>
          </a:p>
          <a:p>
            <a:pPr algn="ctr">
              <a:lnSpc>
                <a:spcPts val="3700"/>
              </a:lnSpc>
            </a:pPr>
            <a:r>
              <a:rPr lang="en-DK" sz="4000" b="1" dirty="0">
                <a:solidFill>
                  <a:schemeClr val="accent2"/>
                </a:solidFill>
                <a:latin typeface="+mj-lt"/>
                <a:ea typeface="Times New Roman" panose="02020603050405020304" pitchFamily="18" charset="0"/>
              </a:rPr>
              <a:t>Coop er </a:t>
            </a:r>
          </a:p>
          <a:p>
            <a:pPr algn="ctr">
              <a:lnSpc>
                <a:spcPts val="3700"/>
              </a:lnSpc>
            </a:pPr>
            <a:r>
              <a:rPr lang="en-DK" sz="4000" b="1" dirty="0">
                <a:solidFill>
                  <a:schemeClr val="accent2"/>
                </a:solidFill>
                <a:latin typeface="+mj-lt"/>
                <a:ea typeface="Times New Roman" panose="02020603050405020304" pitchFamily="18" charset="0"/>
              </a:rPr>
              <a:t>for alle </a:t>
            </a:r>
            <a:endParaRPr lang="en-DK" sz="4000" dirty="0">
              <a:solidFill>
                <a:schemeClr val="accent2"/>
              </a:solidFill>
              <a:latin typeface="+mj-lt"/>
              <a:ea typeface="Times New Roman" panose="02020603050405020304" pitchFamily="18" charset="0"/>
            </a:endParaRPr>
          </a:p>
          <a:p>
            <a:pPr algn="ctr">
              <a:spcAft>
                <a:spcPts val="600"/>
              </a:spcAft>
            </a:pPr>
            <a:endParaRPr lang="en-DK" sz="1200" b="1" dirty="0">
              <a:solidFill>
                <a:srgbClr val="930016"/>
              </a:solidFill>
              <a:latin typeface="+mj-lt"/>
              <a:ea typeface="Times New Roman" panose="02020603050405020304" pitchFamily="18" charset="0"/>
            </a:endParaRPr>
          </a:p>
          <a:p>
            <a:pPr algn="ctr">
              <a:spcAft>
                <a:spcPts val="600"/>
              </a:spcAft>
            </a:pPr>
            <a:r>
              <a:rPr lang="en-DK" sz="1200" b="1" dirty="0">
                <a:solidFill>
                  <a:srgbClr val="930016"/>
                </a:solidFill>
                <a:latin typeface="+mj-lt"/>
                <a:ea typeface="Times New Roman" panose="02020603050405020304" pitchFamily="18" charset="0"/>
              </a:rPr>
              <a:t>Vi giver medlemsfordele og har altid </a:t>
            </a:r>
            <a:br>
              <a:rPr lang="en-DK" sz="1200" b="1" dirty="0">
                <a:solidFill>
                  <a:srgbClr val="930016"/>
                </a:solidFill>
                <a:latin typeface="+mj-lt"/>
                <a:ea typeface="Times New Roman" panose="02020603050405020304" pitchFamily="18" charset="0"/>
              </a:rPr>
            </a:br>
            <a:r>
              <a:rPr lang="en-DK" sz="1200" b="1" dirty="0">
                <a:solidFill>
                  <a:srgbClr val="930016"/>
                </a:solidFill>
                <a:latin typeface="+mj-lt"/>
                <a:ea typeface="Times New Roman" panose="02020603050405020304" pitchFamily="18" charset="0"/>
              </a:rPr>
              <a:t>konkurrencedygtige priser. </a:t>
            </a:r>
          </a:p>
          <a:p>
            <a:pPr algn="ctr">
              <a:spcAft>
                <a:spcPts val="600"/>
              </a:spcAft>
            </a:pPr>
            <a:r>
              <a:rPr lang="en-DK" sz="1200" b="1" dirty="0">
                <a:solidFill>
                  <a:srgbClr val="930016"/>
                </a:solidFill>
                <a:latin typeface="+mj-lt"/>
                <a:ea typeface="Times New Roman" panose="02020603050405020304" pitchFamily="18" charset="0"/>
              </a:rPr>
              <a:t>Vi er tilgængelige lokalt og online dér, hvor</a:t>
            </a:r>
            <a:br>
              <a:rPr lang="en-DK" sz="1200" b="1" dirty="0">
                <a:solidFill>
                  <a:srgbClr val="930016"/>
                </a:solidFill>
                <a:latin typeface="+mj-lt"/>
                <a:ea typeface="Times New Roman" panose="02020603050405020304" pitchFamily="18" charset="0"/>
              </a:rPr>
            </a:br>
            <a:r>
              <a:rPr lang="en-DK" sz="1200" b="1" dirty="0">
                <a:solidFill>
                  <a:srgbClr val="930016"/>
                </a:solidFill>
                <a:latin typeface="+mj-lt"/>
                <a:ea typeface="Times New Roman" panose="02020603050405020304" pitchFamily="18" charset="0"/>
              </a:rPr>
              <a:t> vores medlemmer har brug for os. </a:t>
            </a:r>
            <a:endParaRPr lang="en-DK" sz="1200" dirty="0">
              <a:latin typeface="+mj-lt"/>
              <a:ea typeface="Times New Roman" panose="02020603050405020304" pitchFamily="18" charset="0"/>
            </a:endParaRPr>
          </a:p>
          <a:p>
            <a:pPr algn="ctr">
              <a:spcAft>
                <a:spcPts val="600"/>
              </a:spcAft>
            </a:pPr>
            <a:endParaRPr lang="en-DK" sz="1400" dirty="0">
              <a:latin typeface="+mj-lt"/>
            </a:endParaRPr>
          </a:p>
        </p:txBody>
      </p:sp>
      <p:sp>
        <p:nvSpPr>
          <p:cNvPr id="12" name="Rectangle 11">
            <a:extLst>
              <a:ext uri="{FF2B5EF4-FFF2-40B4-BE49-F238E27FC236}">
                <a16:creationId xmlns:a16="http://schemas.microsoft.com/office/drawing/2014/main" id="{A5A91E01-5374-B14A-BD74-6A24D7EF0D14}"/>
              </a:ext>
            </a:extLst>
          </p:cNvPr>
          <p:cNvSpPr/>
          <p:nvPr/>
        </p:nvSpPr>
        <p:spPr>
          <a:xfrm>
            <a:off x="-2" y="3425508"/>
            <a:ext cx="6096000" cy="3443811"/>
          </a:xfrm>
          <a:prstGeom prst="rect">
            <a:avLst/>
          </a:prstGeom>
          <a:solidFill>
            <a:srgbClr val="D6CBB8"/>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0" rtlCol="0" anchor="ctr" anchorCtr="0"/>
          <a:lstStyle/>
          <a:p>
            <a:pPr algn="ctr">
              <a:lnSpc>
                <a:spcPts val="3700"/>
              </a:lnSpc>
              <a:spcAft>
                <a:spcPts val="600"/>
              </a:spcAft>
            </a:pPr>
            <a:r>
              <a:rPr lang="en-DK" sz="4000" b="1">
                <a:solidFill>
                  <a:schemeClr val="accent2"/>
                </a:solidFill>
                <a:latin typeface="+mj-lt"/>
                <a:ea typeface="Times New Roman" panose="02020603050405020304" pitchFamily="18" charset="0"/>
              </a:rPr>
              <a:t>Coop er </a:t>
            </a:r>
          </a:p>
          <a:p>
            <a:pPr algn="ctr">
              <a:lnSpc>
                <a:spcPts val="3700"/>
              </a:lnSpc>
              <a:spcAft>
                <a:spcPts val="600"/>
              </a:spcAft>
            </a:pPr>
            <a:r>
              <a:rPr lang="en-DK" sz="4000" b="1">
                <a:solidFill>
                  <a:schemeClr val="accent2"/>
                </a:solidFill>
                <a:latin typeface="+mj-lt"/>
                <a:ea typeface="Times New Roman" panose="02020603050405020304" pitchFamily="18" charset="0"/>
              </a:rPr>
              <a:t>sundt </a:t>
            </a:r>
          </a:p>
          <a:p>
            <a:pPr algn="ctr">
              <a:spcAft>
                <a:spcPts val="600"/>
              </a:spcAft>
            </a:pPr>
            <a:endParaRPr lang="en-DK" sz="1200" b="1">
              <a:solidFill>
                <a:srgbClr val="930016"/>
              </a:solidFill>
              <a:latin typeface="+mj-lt"/>
              <a:ea typeface="Times New Roman" panose="02020603050405020304" pitchFamily="18" charset="0"/>
            </a:endParaRPr>
          </a:p>
          <a:p>
            <a:pPr algn="ctr">
              <a:spcAft>
                <a:spcPts val="600"/>
              </a:spcAft>
            </a:pPr>
            <a:r>
              <a:rPr lang="en-DK" sz="1200" b="1">
                <a:solidFill>
                  <a:srgbClr val="930016"/>
                </a:solidFill>
                <a:latin typeface="+mj-lt"/>
                <a:ea typeface="Times New Roman" panose="02020603050405020304" pitchFamily="18" charset="0"/>
              </a:rPr>
              <a:t>Vi bidrager til et bedre samfund i </a:t>
            </a:r>
            <a:br>
              <a:rPr lang="en-DK" sz="1200" b="1">
                <a:solidFill>
                  <a:srgbClr val="930016"/>
                </a:solidFill>
                <a:latin typeface="+mj-lt"/>
                <a:ea typeface="Times New Roman" panose="02020603050405020304" pitchFamily="18" charset="0"/>
              </a:rPr>
            </a:br>
            <a:r>
              <a:rPr lang="en-DK" sz="1200" b="1">
                <a:solidFill>
                  <a:srgbClr val="930016"/>
                </a:solidFill>
                <a:latin typeface="+mj-lt"/>
                <a:ea typeface="Times New Roman" panose="02020603050405020304" pitchFamily="18" charset="0"/>
              </a:rPr>
              <a:t>alle vores handlinger. </a:t>
            </a:r>
            <a:endParaRPr lang="en-DK" sz="1200">
              <a:latin typeface="+mj-lt"/>
              <a:ea typeface="Times New Roman" panose="02020603050405020304" pitchFamily="18" charset="0"/>
            </a:endParaRPr>
          </a:p>
          <a:p>
            <a:pPr algn="ctr">
              <a:spcAft>
                <a:spcPts val="600"/>
              </a:spcAft>
            </a:pPr>
            <a:r>
              <a:rPr lang="en-DK" sz="1200" b="1">
                <a:solidFill>
                  <a:srgbClr val="930016"/>
                </a:solidFill>
                <a:latin typeface="+mj-lt"/>
                <a:ea typeface="Times New Roman" panose="02020603050405020304" pitchFamily="18" charset="0"/>
              </a:rPr>
              <a:t>Vi inspirerer til at leve sundt og tilbyder </a:t>
            </a:r>
            <a:br>
              <a:rPr lang="en-DK" sz="1200" b="1">
                <a:solidFill>
                  <a:srgbClr val="930016"/>
                </a:solidFill>
                <a:latin typeface="+mj-lt"/>
                <a:ea typeface="Times New Roman" panose="02020603050405020304" pitchFamily="18" charset="0"/>
              </a:rPr>
            </a:br>
            <a:r>
              <a:rPr lang="en-DK" sz="1200" b="1">
                <a:solidFill>
                  <a:srgbClr val="930016"/>
                </a:solidFill>
                <a:latin typeface="+mj-lt"/>
                <a:ea typeface="Times New Roman" panose="02020603050405020304" pitchFamily="18" charset="0"/>
              </a:rPr>
              <a:t>vores medlemmer </a:t>
            </a:r>
            <a:br>
              <a:rPr lang="en-DK" sz="1200" b="1">
                <a:solidFill>
                  <a:srgbClr val="930016"/>
                </a:solidFill>
                <a:latin typeface="+mj-lt"/>
                <a:ea typeface="Times New Roman" panose="02020603050405020304" pitchFamily="18" charset="0"/>
              </a:rPr>
            </a:br>
            <a:r>
              <a:rPr lang="en-DK" sz="1200" b="1">
                <a:solidFill>
                  <a:srgbClr val="930016"/>
                </a:solidFill>
                <a:latin typeface="+mj-lt"/>
                <a:ea typeface="Times New Roman" panose="02020603050405020304" pitchFamily="18" charset="0"/>
              </a:rPr>
              <a:t>et nemt og sundt alternativ. </a:t>
            </a:r>
            <a:endParaRPr lang="en-DK" sz="1200">
              <a:latin typeface="+mj-lt"/>
              <a:ea typeface="Times New Roman" panose="02020603050405020304" pitchFamily="18" charset="0"/>
            </a:endParaRPr>
          </a:p>
          <a:p>
            <a:pPr algn="ctr"/>
            <a:endParaRPr lang="en-DK" sz="1200">
              <a:latin typeface="+mj-lt"/>
            </a:endParaRPr>
          </a:p>
        </p:txBody>
      </p:sp>
      <p:sp>
        <p:nvSpPr>
          <p:cNvPr id="13" name="Rectangle 12">
            <a:extLst>
              <a:ext uri="{FF2B5EF4-FFF2-40B4-BE49-F238E27FC236}">
                <a16:creationId xmlns:a16="http://schemas.microsoft.com/office/drawing/2014/main" id="{11702D9D-CFCD-BD47-B5A7-64815D48D3D5}"/>
              </a:ext>
            </a:extLst>
          </p:cNvPr>
          <p:cNvSpPr/>
          <p:nvPr/>
        </p:nvSpPr>
        <p:spPr>
          <a:xfrm>
            <a:off x="6096000" y="-3491"/>
            <a:ext cx="6096000" cy="3443810"/>
          </a:xfrm>
          <a:prstGeom prst="rect">
            <a:avLst/>
          </a:prstGeom>
          <a:solidFill>
            <a:srgbClr val="B7DCE6"/>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0" rtlCol="0" anchor="ctr" anchorCtr="0"/>
          <a:lstStyle/>
          <a:p>
            <a:pPr algn="ctr">
              <a:spcAft>
                <a:spcPts val="600"/>
              </a:spcAft>
            </a:pPr>
            <a:endParaRPr lang="en-DK" b="1">
              <a:solidFill>
                <a:srgbClr val="930016"/>
              </a:solidFill>
              <a:latin typeface="+mj-lt"/>
              <a:ea typeface="Times New Roman" panose="02020603050405020304" pitchFamily="18" charset="0"/>
            </a:endParaRPr>
          </a:p>
          <a:p>
            <a:pPr algn="ctr">
              <a:lnSpc>
                <a:spcPts val="3700"/>
              </a:lnSpc>
              <a:spcAft>
                <a:spcPts val="600"/>
              </a:spcAft>
            </a:pPr>
            <a:r>
              <a:rPr lang="en-DK" sz="4000" b="1">
                <a:solidFill>
                  <a:schemeClr val="accent2"/>
                </a:solidFill>
                <a:latin typeface="+mj-lt"/>
                <a:ea typeface="Times New Roman" panose="02020603050405020304" pitchFamily="18" charset="0"/>
              </a:rPr>
              <a:t>Coop er </a:t>
            </a:r>
          </a:p>
          <a:p>
            <a:pPr algn="ctr">
              <a:lnSpc>
                <a:spcPts val="3700"/>
              </a:lnSpc>
              <a:spcAft>
                <a:spcPts val="600"/>
              </a:spcAft>
            </a:pPr>
            <a:r>
              <a:rPr lang="en-DK" sz="4000" b="1">
                <a:solidFill>
                  <a:schemeClr val="accent2"/>
                </a:solidFill>
                <a:latin typeface="+mj-lt"/>
                <a:ea typeface="Times New Roman" panose="02020603050405020304" pitchFamily="18" charset="0"/>
              </a:rPr>
              <a:t>trygt</a:t>
            </a:r>
          </a:p>
          <a:p>
            <a:pPr algn="ctr">
              <a:spcAft>
                <a:spcPts val="600"/>
              </a:spcAft>
            </a:pPr>
            <a:endParaRPr lang="en-DK" sz="1200" b="1">
              <a:solidFill>
                <a:srgbClr val="930016"/>
              </a:solidFill>
              <a:latin typeface="+mj-lt"/>
              <a:ea typeface="Times New Roman" panose="02020603050405020304" pitchFamily="18" charset="0"/>
            </a:endParaRPr>
          </a:p>
          <a:p>
            <a:pPr algn="ctr">
              <a:spcAft>
                <a:spcPts val="600"/>
              </a:spcAft>
            </a:pPr>
            <a:r>
              <a:rPr lang="en-DK" sz="1200" b="1">
                <a:solidFill>
                  <a:srgbClr val="930016"/>
                </a:solidFill>
                <a:latin typeface="+mj-lt"/>
                <a:ea typeface="Times New Roman" panose="02020603050405020304" pitchFamily="18" charset="0"/>
              </a:rPr>
              <a:t>Vi insisterer på trygge, nemme og </a:t>
            </a:r>
            <a:br>
              <a:rPr lang="en-DK" sz="1200" b="1">
                <a:solidFill>
                  <a:srgbClr val="930016"/>
                </a:solidFill>
                <a:latin typeface="+mj-lt"/>
                <a:ea typeface="Times New Roman" panose="02020603050405020304" pitchFamily="18" charset="0"/>
              </a:rPr>
            </a:br>
            <a:r>
              <a:rPr lang="en-DK" sz="1200" b="1">
                <a:solidFill>
                  <a:srgbClr val="930016"/>
                </a:solidFill>
                <a:latin typeface="+mj-lt"/>
                <a:ea typeface="Times New Roman" panose="02020603050405020304" pitchFamily="18" charset="0"/>
              </a:rPr>
              <a:t>gennemskuelige valg for vores medlemmer. </a:t>
            </a:r>
            <a:endParaRPr lang="en-DK" sz="1200">
              <a:latin typeface="+mj-lt"/>
              <a:ea typeface="Times New Roman" panose="02020603050405020304" pitchFamily="18" charset="0"/>
            </a:endParaRPr>
          </a:p>
          <a:p>
            <a:pPr algn="ctr">
              <a:spcAft>
                <a:spcPts val="600"/>
              </a:spcAft>
            </a:pPr>
            <a:r>
              <a:rPr lang="en-DK" sz="1200" b="1">
                <a:solidFill>
                  <a:srgbClr val="930016"/>
                </a:solidFill>
                <a:latin typeface="+mj-lt"/>
                <a:ea typeface="Times New Roman" panose="02020603050405020304" pitchFamily="18" charset="0"/>
              </a:rPr>
              <a:t>Vi er ejet af vores medlemmer, </a:t>
            </a:r>
            <a:br>
              <a:rPr lang="en-DK" sz="1200" b="1">
                <a:solidFill>
                  <a:srgbClr val="930016"/>
                </a:solidFill>
                <a:latin typeface="+mj-lt"/>
                <a:ea typeface="Times New Roman" panose="02020603050405020304" pitchFamily="18" charset="0"/>
              </a:rPr>
            </a:br>
            <a:r>
              <a:rPr lang="en-DK" sz="1200" b="1">
                <a:solidFill>
                  <a:srgbClr val="930016"/>
                </a:solidFill>
                <a:latin typeface="+mj-lt"/>
                <a:ea typeface="Times New Roman" panose="02020603050405020304" pitchFamily="18" charset="0"/>
              </a:rPr>
              <a:t>og de har mulighed for indflydelse. </a:t>
            </a:r>
          </a:p>
          <a:p>
            <a:pPr algn="ctr">
              <a:spcAft>
                <a:spcPts val="600"/>
              </a:spcAft>
            </a:pPr>
            <a:endParaRPr lang="en-DK" sz="1200">
              <a:latin typeface="+mj-lt"/>
              <a:ea typeface="Times New Roman" panose="02020603050405020304" pitchFamily="18" charset="0"/>
            </a:endParaRPr>
          </a:p>
        </p:txBody>
      </p:sp>
      <p:sp>
        <p:nvSpPr>
          <p:cNvPr id="14" name="Rectangle 13">
            <a:extLst>
              <a:ext uri="{FF2B5EF4-FFF2-40B4-BE49-F238E27FC236}">
                <a16:creationId xmlns:a16="http://schemas.microsoft.com/office/drawing/2014/main" id="{6B23D52C-0B10-2D45-A6EC-9D31979D0E04}"/>
              </a:ext>
            </a:extLst>
          </p:cNvPr>
          <p:cNvSpPr/>
          <p:nvPr/>
        </p:nvSpPr>
        <p:spPr>
          <a:xfrm>
            <a:off x="6096000" y="3427253"/>
            <a:ext cx="6096000" cy="3438573"/>
          </a:xfrm>
          <a:prstGeom prst="rect">
            <a:avLst/>
          </a:prstGeom>
          <a:solidFill>
            <a:srgbClr val="C9DBA9"/>
          </a:solidFill>
          <a:ln>
            <a:noFill/>
          </a:ln>
        </p:spPr>
        <p:style>
          <a:lnRef idx="2">
            <a:schemeClr val="accent1">
              <a:shade val="50000"/>
            </a:schemeClr>
          </a:lnRef>
          <a:fillRef idx="1">
            <a:schemeClr val="accent1"/>
          </a:fillRef>
          <a:effectRef idx="0">
            <a:schemeClr val="accent1"/>
          </a:effectRef>
          <a:fontRef idx="minor">
            <a:schemeClr val="lt1"/>
          </a:fontRef>
        </p:style>
        <p:txBody>
          <a:bodyPr lIns="90000" tIns="0" rIns="90000" bIns="0" rtlCol="0" anchor="ctr" anchorCtr="0"/>
          <a:lstStyle/>
          <a:p>
            <a:pPr algn="ctr">
              <a:lnSpc>
                <a:spcPts val="3700"/>
              </a:lnSpc>
              <a:spcAft>
                <a:spcPts val="600"/>
              </a:spcAft>
            </a:pPr>
            <a:r>
              <a:rPr lang="en-DK" sz="4000" b="1" dirty="0">
                <a:solidFill>
                  <a:schemeClr val="accent2"/>
                </a:solidFill>
                <a:latin typeface="+mj-lt"/>
                <a:ea typeface="Times New Roman" panose="02020603050405020304" pitchFamily="18" charset="0"/>
              </a:rPr>
              <a:t>Coop er </a:t>
            </a:r>
          </a:p>
          <a:p>
            <a:pPr algn="ctr">
              <a:lnSpc>
                <a:spcPts val="3700"/>
              </a:lnSpc>
              <a:spcAft>
                <a:spcPts val="600"/>
              </a:spcAft>
            </a:pPr>
            <a:r>
              <a:rPr lang="en-DK" sz="4000" b="1" dirty="0">
                <a:solidFill>
                  <a:schemeClr val="accent2"/>
                </a:solidFill>
                <a:latin typeface="+mj-lt"/>
                <a:ea typeface="Times New Roman" panose="02020603050405020304" pitchFamily="18" charset="0"/>
              </a:rPr>
              <a:t>bæredygtigt </a:t>
            </a:r>
          </a:p>
          <a:p>
            <a:pPr algn="ctr">
              <a:spcAft>
                <a:spcPts val="600"/>
              </a:spcAft>
            </a:pPr>
            <a:endParaRPr lang="en-DK" sz="1200" b="1" dirty="0">
              <a:solidFill>
                <a:schemeClr val="accent2"/>
              </a:solidFill>
              <a:latin typeface="+mj-lt"/>
            </a:endParaRPr>
          </a:p>
          <a:p>
            <a:pPr algn="ctr">
              <a:spcAft>
                <a:spcPts val="600"/>
              </a:spcAft>
            </a:pPr>
            <a:r>
              <a:rPr lang="en-GB" sz="1200" b="1" dirty="0">
                <a:solidFill>
                  <a:schemeClr val="accent2"/>
                </a:solidFill>
                <a:latin typeface="+mj-lt"/>
              </a:rPr>
              <a:t>Vi </a:t>
            </a:r>
            <a:r>
              <a:rPr lang="en-GB" sz="1200" b="1" dirty="0" err="1">
                <a:solidFill>
                  <a:schemeClr val="accent2"/>
                </a:solidFill>
                <a:latin typeface="+mj-lt"/>
              </a:rPr>
              <a:t>går</a:t>
            </a:r>
            <a:r>
              <a:rPr lang="en-GB" sz="1200" b="1" dirty="0">
                <a:solidFill>
                  <a:schemeClr val="accent2"/>
                </a:solidFill>
                <a:latin typeface="+mj-lt"/>
              </a:rPr>
              <a:t> </a:t>
            </a:r>
            <a:r>
              <a:rPr lang="en-GB" sz="1200" b="1" dirty="0" err="1">
                <a:solidFill>
                  <a:schemeClr val="accent2"/>
                </a:solidFill>
                <a:latin typeface="+mj-lt"/>
              </a:rPr>
              <a:t>forrest</a:t>
            </a:r>
            <a:r>
              <a:rPr lang="en-GB" sz="1200" b="1" dirty="0">
                <a:solidFill>
                  <a:schemeClr val="accent2"/>
                </a:solidFill>
                <a:latin typeface="+mj-lt"/>
              </a:rPr>
              <a:t> </a:t>
            </a:r>
            <a:r>
              <a:rPr lang="en-GB" sz="1200" b="1" dirty="0" err="1">
                <a:solidFill>
                  <a:schemeClr val="accent2"/>
                </a:solidFill>
                <a:latin typeface="+mj-lt"/>
              </a:rPr>
              <a:t>og</a:t>
            </a:r>
            <a:r>
              <a:rPr lang="en-GB" sz="1200" b="1" dirty="0">
                <a:solidFill>
                  <a:schemeClr val="accent2"/>
                </a:solidFill>
                <a:latin typeface="+mj-lt"/>
              </a:rPr>
              <a:t> er </a:t>
            </a:r>
            <a:r>
              <a:rPr lang="en-GB" sz="1200" b="1" dirty="0" err="1">
                <a:solidFill>
                  <a:schemeClr val="accent2"/>
                </a:solidFill>
                <a:latin typeface="+mj-lt"/>
              </a:rPr>
              <a:t>bæredygtige</a:t>
            </a:r>
            <a:r>
              <a:rPr lang="en-GB" sz="1200" b="1" dirty="0">
                <a:solidFill>
                  <a:schemeClr val="accent2"/>
                </a:solidFill>
                <a:latin typeface="+mj-lt"/>
              </a:rPr>
              <a:t> </a:t>
            </a:r>
            <a:r>
              <a:rPr lang="en-GB" sz="1200" b="1" dirty="0" err="1">
                <a:solidFill>
                  <a:schemeClr val="accent2"/>
                </a:solidFill>
                <a:latin typeface="+mj-lt"/>
              </a:rPr>
              <a:t>i</a:t>
            </a:r>
            <a:r>
              <a:rPr lang="en-GB" sz="1200" b="1" dirty="0">
                <a:solidFill>
                  <a:schemeClr val="accent2"/>
                </a:solidFill>
                <a:latin typeface="+mj-lt"/>
              </a:rPr>
              <a:t> </a:t>
            </a:r>
            <a:br>
              <a:rPr lang="en-GB" sz="1200" b="1" dirty="0">
                <a:solidFill>
                  <a:schemeClr val="accent2"/>
                </a:solidFill>
                <a:latin typeface="+mj-lt"/>
              </a:rPr>
            </a:br>
            <a:r>
              <a:rPr lang="en-GB" sz="1200" b="1" dirty="0">
                <a:solidFill>
                  <a:schemeClr val="accent2"/>
                </a:solidFill>
                <a:latin typeface="+mj-lt"/>
              </a:rPr>
              <a:t>alle </a:t>
            </a:r>
            <a:r>
              <a:rPr lang="en-GB" sz="1200" b="1" dirty="0" err="1">
                <a:solidFill>
                  <a:schemeClr val="accent2"/>
                </a:solidFill>
                <a:latin typeface="+mj-lt"/>
              </a:rPr>
              <a:t>vores</a:t>
            </a:r>
            <a:r>
              <a:rPr lang="en-GB" sz="1200" b="1" dirty="0">
                <a:solidFill>
                  <a:schemeClr val="accent2"/>
                </a:solidFill>
                <a:latin typeface="+mj-lt"/>
              </a:rPr>
              <a:t> </a:t>
            </a:r>
            <a:r>
              <a:rPr lang="en-GB" sz="1200" b="1" dirty="0" err="1">
                <a:solidFill>
                  <a:schemeClr val="accent2"/>
                </a:solidFill>
                <a:latin typeface="+mj-lt"/>
              </a:rPr>
              <a:t>handlinger</a:t>
            </a:r>
            <a:r>
              <a:rPr lang="en-GB" sz="1200" b="1" dirty="0">
                <a:solidFill>
                  <a:schemeClr val="accent2"/>
                </a:solidFill>
                <a:latin typeface="+mj-lt"/>
              </a:rPr>
              <a:t>.</a:t>
            </a:r>
          </a:p>
          <a:p>
            <a:pPr algn="ctr">
              <a:spcAft>
                <a:spcPts val="600"/>
              </a:spcAft>
            </a:pPr>
            <a:r>
              <a:rPr lang="en-GB" sz="1200" b="1" dirty="0">
                <a:solidFill>
                  <a:schemeClr val="accent2"/>
                </a:solidFill>
                <a:latin typeface="+mj-lt"/>
              </a:rPr>
              <a:t>Vi </a:t>
            </a:r>
            <a:r>
              <a:rPr lang="en-GB" sz="1200" b="1" dirty="0" err="1">
                <a:solidFill>
                  <a:schemeClr val="accent2"/>
                </a:solidFill>
                <a:latin typeface="+mj-lt"/>
              </a:rPr>
              <a:t>hjælper</a:t>
            </a:r>
            <a:r>
              <a:rPr lang="en-GB" sz="1200" b="1" dirty="0">
                <a:solidFill>
                  <a:schemeClr val="accent2"/>
                </a:solidFill>
                <a:latin typeface="+mj-lt"/>
              </a:rPr>
              <a:t> alle </a:t>
            </a:r>
            <a:r>
              <a:rPr lang="en-GB" sz="1200" b="1" dirty="0" err="1">
                <a:solidFill>
                  <a:schemeClr val="accent2"/>
                </a:solidFill>
                <a:latin typeface="+mj-lt"/>
              </a:rPr>
              <a:t>vores</a:t>
            </a:r>
            <a:r>
              <a:rPr lang="en-GB" sz="1200" b="1" dirty="0">
                <a:solidFill>
                  <a:schemeClr val="accent2"/>
                </a:solidFill>
                <a:latin typeface="+mj-lt"/>
              </a:rPr>
              <a:t> </a:t>
            </a:r>
            <a:r>
              <a:rPr lang="en-GB" sz="1200" b="1" dirty="0" err="1">
                <a:solidFill>
                  <a:schemeClr val="accent2"/>
                </a:solidFill>
                <a:latin typeface="+mj-lt"/>
              </a:rPr>
              <a:t>medlemmer</a:t>
            </a:r>
            <a:r>
              <a:rPr lang="en-GB" sz="1200" b="1" dirty="0">
                <a:solidFill>
                  <a:schemeClr val="accent2"/>
                </a:solidFill>
                <a:latin typeface="+mj-lt"/>
              </a:rPr>
              <a:t> </a:t>
            </a:r>
            <a:br>
              <a:rPr lang="en-GB" sz="1200" b="1" dirty="0">
                <a:solidFill>
                  <a:schemeClr val="accent2"/>
                </a:solidFill>
                <a:latin typeface="+mj-lt"/>
              </a:rPr>
            </a:br>
            <a:r>
              <a:rPr lang="en-GB" sz="1200" b="1" dirty="0">
                <a:solidFill>
                  <a:schemeClr val="accent2"/>
                </a:solidFill>
                <a:latin typeface="+mj-lt"/>
              </a:rPr>
              <a:t>med at </a:t>
            </a:r>
            <a:r>
              <a:rPr lang="en-GB" sz="1200" b="1" dirty="0" err="1">
                <a:solidFill>
                  <a:schemeClr val="accent2"/>
                </a:solidFill>
                <a:latin typeface="+mj-lt"/>
              </a:rPr>
              <a:t>leve</a:t>
            </a:r>
            <a:r>
              <a:rPr lang="en-GB" sz="1200" b="1" dirty="0">
                <a:solidFill>
                  <a:schemeClr val="accent2"/>
                </a:solidFill>
                <a:latin typeface="+mj-lt"/>
              </a:rPr>
              <a:t> </a:t>
            </a:r>
            <a:r>
              <a:rPr lang="en-GB" sz="1200" b="1" dirty="0" err="1">
                <a:solidFill>
                  <a:schemeClr val="accent2"/>
                </a:solidFill>
                <a:latin typeface="+mj-lt"/>
              </a:rPr>
              <a:t>bæredygtigt</a:t>
            </a:r>
            <a:r>
              <a:rPr lang="en-GB" sz="1200" b="1" dirty="0">
                <a:solidFill>
                  <a:schemeClr val="accent2"/>
                </a:solidFill>
                <a:latin typeface="+mj-lt"/>
              </a:rPr>
              <a:t>. </a:t>
            </a:r>
          </a:p>
        </p:txBody>
      </p:sp>
    </p:spTree>
    <p:extLst>
      <p:ext uri="{BB962C8B-B14F-4D97-AF65-F5344CB8AC3E}">
        <p14:creationId xmlns:p14="http://schemas.microsoft.com/office/powerpoint/2010/main" val="15549800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C9CC4D-F884-9F49-A54D-F195760D3F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066054" y="0"/>
            <a:ext cx="6125946" cy="6891796"/>
          </a:xfrm>
          <a:prstGeom prst="rect">
            <a:avLst/>
          </a:prstGeom>
        </p:spPr>
      </p:pic>
      <p:pic>
        <p:nvPicPr>
          <p:cNvPr id="10" name="Picture 9" descr="A picture containing text, person&#10;&#10;Description automatically generated">
            <a:extLst>
              <a:ext uri="{FF2B5EF4-FFF2-40B4-BE49-F238E27FC236}">
                <a16:creationId xmlns:a16="http://schemas.microsoft.com/office/drawing/2014/main" id="{F2A6E0DB-E483-3048-8CB7-75B20FB58B4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6084092" cy="6858000"/>
          </a:xfrm>
          <a:prstGeom prst="rect">
            <a:avLst/>
          </a:prstGeom>
        </p:spPr>
      </p:pic>
      <p:sp>
        <p:nvSpPr>
          <p:cNvPr id="17" name="TextBox 16">
            <a:extLst>
              <a:ext uri="{FF2B5EF4-FFF2-40B4-BE49-F238E27FC236}">
                <a16:creationId xmlns:a16="http://schemas.microsoft.com/office/drawing/2014/main" id="{40A9680D-30F2-B04A-8F9B-B898D8BD822C}"/>
              </a:ext>
            </a:extLst>
          </p:cNvPr>
          <p:cNvSpPr txBox="1"/>
          <p:nvPr/>
        </p:nvSpPr>
        <p:spPr>
          <a:xfrm>
            <a:off x="6314096" y="2136338"/>
            <a:ext cx="5133332" cy="1292662"/>
          </a:xfrm>
          <a:prstGeom prst="rect">
            <a:avLst/>
          </a:prstGeom>
          <a:noFill/>
        </p:spPr>
        <p:txBody>
          <a:bodyPr wrap="square" lIns="72000" tIns="0" rIns="72000" bIns="0" rtlCol="0">
            <a:spAutoFit/>
          </a:bodyPr>
          <a:lstStyle/>
          <a:p>
            <a:pPr algn="ctr">
              <a:defRPr/>
            </a:pPr>
            <a:r>
              <a:rPr lang="da-DK" sz="2800" b="1" dirty="0">
                <a:solidFill>
                  <a:schemeClr val="bg1"/>
                </a:solidFill>
                <a:latin typeface="+mj-lt"/>
              </a:rPr>
              <a:t>Vi kæmper for </a:t>
            </a:r>
          </a:p>
          <a:p>
            <a:pPr algn="ctr">
              <a:defRPr/>
            </a:pPr>
            <a:r>
              <a:rPr lang="da-DK" sz="2800" b="1" dirty="0">
                <a:solidFill>
                  <a:schemeClr val="bg1"/>
                </a:solidFill>
                <a:latin typeface="+mj-lt"/>
              </a:rPr>
              <a:t>at gøre en </a:t>
            </a:r>
          </a:p>
          <a:p>
            <a:pPr algn="ctr">
              <a:defRPr/>
            </a:pPr>
            <a:r>
              <a:rPr lang="da-DK" sz="2800" b="1" dirty="0">
                <a:solidFill>
                  <a:schemeClr val="bg1"/>
                </a:solidFill>
                <a:latin typeface="+mj-lt"/>
              </a:rPr>
              <a:t>forskel lokalt</a:t>
            </a:r>
          </a:p>
        </p:txBody>
      </p:sp>
      <p:sp>
        <p:nvSpPr>
          <p:cNvPr id="18" name="TextBox 17">
            <a:extLst>
              <a:ext uri="{FF2B5EF4-FFF2-40B4-BE49-F238E27FC236}">
                <a16:creationId xmlns:a16="http://schemas.microsoft.com/office/drawing/2014/main" id="{124BB249-E91A-3E4E-A870-251D6421F45B}"/>
              </a:ext>
            </a:extLst>
          </p:cNvPr>
          <p:cNvSpPr txBox="1"/>
          <p:nvPr/>
        </p:nvSpPr>
        <p:spPr>
          <a:xfrm>
            <a:off x="6685955" y="3713878"/>
            <a:ext cx="4389614" cy="1384995"/>
          </a:xfrm>
          <a:prstGeom prst="rect">
            <a:avLst/>
          </a:prstGeom>
          <a:noFill/>
        </p:spPr>
        <p:txBody>
          <a:bodyPr wrap="square">
            <a:spAutoFit/>
          </a:bodyPr>
          <a:lstStyle/>
          <a:p>
            <a:pPr lvl="0" algn="ctr"/>
            <a:r>
              <a:rPr lang="da-DK" sz="1200" spc="-20" dirty="0">
                <a:solidFill>
                  <a:schemeClr val="bg1"/>
                </a:solidFill>
              </a:rPr>
              <a:t>Vi gør en lokal forskel gennem personlig service og tætte relationer til vores kunder - i den daglige kontakt, såvel som gennem events. </a:t>
            </a:r>
            <a:endParaRPr lang="da-DK" sz="1200" spc="-20">
              <a:solidFill>
                <a:schemeClr val="bg1"/>
              </a:solidFill>
            </a:endParaRPr>
          </a:p>
          <a:p>
            <a:pPr lvl="0" algn="ctr"/>
            <a:endParaRPr lang="da-DK" sz="1200" spc="-20">
              <a:solidFill>
                <a:schemeClr val="bg1"/>
              </a:solidFill>
            </a:endParaRPr>
          </a:p>
          <a:p>
            <a:pPr lvl="0" algn="ctr"/>
            <a:r>
              <a:rPr lang="da-DK" sz="1200" spc="-20" dirty="0">
                <a:solidFill>
                  <a:schemeClr val="bg1"/>
                </a:solidFill>
              </a:rPr>
              <a:t>Vores butikker spiller meget forskellige roller lokalt, og derfor er der rum til lokal tilpasning af vores sortiment og aktiviteter. </a:t>
            </a:r>
            <a:endParaRPr lang="da-DK" sz="1200" spc="-20">
              <a:solidFill>
                <a:schemeClr val="bg1"/>
              </a:solidFill>
            </a:endParaRPr>
          </a:p>
        </p:txBody>
      </p:sp>
      <p:pic>
        <p:nvPicPr>
          <p:cNvPr id="12" name="Picture 11">
            <a:extLst>
              <a:ext uri="{FF2B5EF4-FFF2-40B4-BE49-F238E27FC236}">
                <a16:creationId xmlns:a16="http://schemas.microsoft.com/office/drawing/2014/main" id="{9227207D-404F-EB4B-B4B1-1F5A98432ED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8356206" y="809030"/>
            <a:ext cx="1049113" cy="302504"/>
          </a:xfrm>
          <a:prstGeom prst="rect">
            <a:avLst/>
          </a:prstGeom>
        </p:spPr>
      </p:pic>
    </p:spTree>
    <p:extLst>
      <p:ext uri="{BB962C8B-B14F-4D97-AF65-F5344CB8AC3E}">
        <p14:creationId xmlns:p14="http://schemas.microsoft.com/office/powerpoint/2010/main" val="553101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6CA0E-F106-5C4D-9FB9-E856795D05BD}"/>
              </a:ext>
            </a:extLst>
          </p:cNvPr>
          <p:cNvSpPr/>
          <p:nvPr/>
        </p:nvSpPr>
        <p:spPr>
          <a:xfrm>
            <a:off x="0" y="0"/>
            <a:ext cx="11751013" cy="6880036"/>
          </a:xfrm>
          <a:prstGeom prst="rect">
            <a:avLst/>
          </a:prstGeom>
          <a:solidFill>
            <a:srgbClr val="FFD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A03CB09A-737D-7445-A001-2DC05412A0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22036"/>
            <a:ext cx="6096000" cy="6902072"/>
          </a:xfrm>
          <a:prstGeom prst="rect">
            <a:avLst/>
          </a:prstGeom>
        </p:spPr>
      </p:pic>
      <p:sp>
        <p:nvSpPr>
          <p:cNvPr id="10" name="Rectangle 9">
            <a:extLst>
              <a:ext uri="{FF2B5EF4-FFF2-40B4-BE49-F238E27FC236}">
                <a16:creationId xmlns:a16="http://schemas.microsoft.com/office/drawing/2014/main" id="{EC72C530-83FF-3541-A92C-AEA956AC96EE}"/>
              </a:ext>
            </a:extLst>
          </p:cNvPr>
          <p:cNvSpPr/>
          <p:nvPr/>
        </p:nvSpPr>
        <p:spPr>
          <a:xfrm>
            <a:off x="402771" y="840259"/>
            <a:ext cx="5279572" cy="5632729"/>
          </a:xfrm>
          <a:prstGeom prst="rect">
            <a:avLst/>
          </a:prstGeom>
          <a:noFill/>
          <a:ln w="50800">
            <a:solidFill>
              <a:srgbClr val="BE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Content Placeholder 4">
            <a:extLst>
              <a:ext uri="{FF2B5EF4-FFF2-40B4-BE49-F238E27FC236}">
                <a16:creationId xmlns:a16="http://schemas.microsoft.com/office/drawing/2014/main" id="{4587E37A-1CFC-024F-AECC-52E688F92725}"/>
              </a:ext>
            </a:extLst>
          </p:cNvPr>
          <p:cNvSpPr txBox="1">
            <a:spLocks/>
          </p:cNvSpPr>
          <p:nvPr/>
        </p:nvSpPr>
        <p:spPr>
          <a:xfrm>
            <a:off x="610719" y="2639309"/>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en-GB" sz="2800" b="1">
                <a:solidFill>
                  <a:srgbClr val="BE2E31"/>
                </a:solidFill>
              </a:rPr>
              <a:t>”Vi </a:t>
            </a:r>
            <a:r>
              <a:rPr lang="en-GB" sz="2800" b="1" err="1">
                <a:solidFill>
                  <a:srgbClr val="BE2E31"/>
                </a:solidFill>
              </a:rPr>
              <a:t>kæmper</a:t>
            </a:r>
            <a:r>
              <a:rPr lang="en-GB" sz="2800" b="1">
                <a:solidFill>
                  <a:srgbClr val="BE2E31"/>
                </a:solidFill>
              </a:rPr>
              <a:t> for at</a:t>
            </a:r>
            <a:br>
              <a:rPr lang="en-GB" sz="2800" b="1">
                <a:solidFill>
                  <a:srgbClr val="BE2E31"/>
                </a:solidFill>
              </a:rPr>
            </a:br>
            <a:r>
              <a:rPr lang="en-GB" sz="2800" b="1">
                <a:solidFill>
                  <a:srgbClr val="BE2E31"/>
                </a:solidFill>
              </a:rPr>
              <a:t> </a:t>
            </a:r>
            <a:r>
              <a:rPr lang="en-GB" sz="2800" b="1" err="1">
                <a:solidFill>
                  <a:srgbClr val="BE2E31"/>
                </a:solidFill>
              </a:rPr>
              <a:t>gøre</a:t>
            </a:r>
            <a:r>
              <a:rPr lang="en-GB" sz="2800" b="1">
                <a:solidFill>
                  <a:srgbClr val="BE2E31"/>
                </a:solidFill>
              </a:rPr>
              <a:t> </a:t>
            </a:r>
            <a:r>
              <a:rPr lang="en-GB" sz="2800" b="1" err="1">
                <a:solidFill>
                  <a:srgbClr val="BE2E31"/>
                </a:solidFill>
              </a:rPr>
              <a:t>hverdagen</a:t>
            </a:r>
            <a:r>
              <a:rPr lang="en-GB" sz="2800" b="1">
                <a:solidFill>
                  <a:srgbClr val="BE2E31"/>
                </a:solidFill>
              </a:rPr>
              <a:t> </a:t>
            </a:r>
            <a:r>
              <a:rPr lang="en-GB" sz="2800" b="1" err="1">
                <a:solidFill>
                  <a:srgbClr val="BE2E31"/>
                </a:solidFill>
              </a:rPr>
              <a:t>nemmere</a:t>
            </a:r>
            <a:r>
              <a:rPr lang="en-GB" sz="2800" b="1">
                <a:solidFill>
                  <a:srgbClr val="BE2E31"/>
                </a:solidFill>
              </a:rPr>
              <a:t> med </a:t>
            </a:r>
            <a:br>
              <a:rPr lang="en-GB" sz="2800" b="1">
                <a:solidFill>
                  <a:srgbClr val="BE2E31"/>
                </a:solidFill>
              </a:rPr>
            </a:br>
            <a:r>
              <a:rPr lang="en-GB" sz="2800" b="1" err="1">
                <a:solidFill>
                  <a:srgbClr val="BE2E31"/>
                </a:solidFill>
              </a:rPr>
              <a:t>ansvarlig</a:t>
            </a:r>
            <a:r>
              <a:rPr lang="en-GB" sz="2800" b="1">
                <a:solidFill>
                  <a:srgbClr val="BE2E31"/>
                </a:solidFill>
              </a:rPr>
              <a:t> levering</a:t>
            </a:r>
            <a:br>
              <a:rPr lang="en-GB" sz="2800" b="1">
                <a:solidFill>
                  <a:srgbClr val="BE2E31"/>
                </a:solidFill>
              </a:rPr>
            </a:br>
            <a:r>
              <a:rPr lang="en-GB" sz="2800" b="1">
                <a:solidFill>
                  <a:srgbClr val="BE2E31"/>
                </a:solidFill>
              </a:rPr>
              <a:t> </a:t>
            </a:r>
            <a:r>
              <a:rPr lang="en-GB" sz="2800" b="1" err="1">
                <a:solidFill>
                  <a:srgbClr val="BE2E31"/>
                </a:solidFill>
              </a:rPr>
              <a:t>til</a:t>
            </a:r>
            <a:r>
              <a:rPr lang="en-GB" sz="2800" b="1">
                <a:solidFill>
                  <a:srgbClr val="BE2E31"/>
                </a:solidFill>
              </a:rPr>
              <a:t> </a:t>
            </a:r>
            <a:r>
              <a:rPr lang="en-GB" sz="2800" b="1" err="1">
                <a:solidFill>
                  <a:srgbClr val="BE2E31"/>
                </a:solidFill>
              </a:rPr>
              <a:t>døren</a:t>
            </a:r>
            <a:r>
              <a:rPr lang="en-GB" sz="2800" b="1">
                <a:solidFill>
                  <a:srgbClr val="BE2E31"/>
                </a:solidFill>
              </a:rPr>
              <a:t> </a:t>
            </a:r>
            <a:r>
              <a:rPr lang="en-GB" sz="2800" b="1" err="1">
                <a:solidFill>
                  <a:srgbClr val="BE2E31"/>
                </a:solidFill>
              </a:rPr>
              <a:t>af</a:t>
            </a:r>
            <a:r>
              <a:rPr lang="en-GB" sz="2800" b="1">
                <a:solidFill>
                  <a:srgbClr val="BE2E31"/>
                </a:solidFill>
              </a:rPr>
              <a:t> alt det </a:t>
            </a:r>
            <a:r>
              <a:rPr lang="en-GB" sz="2800" b="1" err="1">
                <a:solidFill>
                  <a:srgbClr val="BE2E31"/>
                </a:solidFill>
              </a:rPr>
              <a:t>bedste</a:t>
            </a:r>
            <a:r>
              <a:rPr lang="en-GB" sz="2800" b="1">
                <a:solidFill>
                  <a:srgbClr val="BE2E31"/>
                </a:solidFill>
              </a:rPr>
              <a:t> </a:t>
            </a:r>
            <a:r>
              <a:rPr lang="en-GB" sz="2800" b="1" err="1">
                <a:solidFill>
                  <a:srgbClr val="BE2E31"/>
                </a:solidFill>
              </a:rPr>
              <a:t>fra</a:t>
            </a:r>
            <a:r>
              <a:rPr lang="en-GB" sz="2800" b="1">
                <a:solidFill>
                  <a:srgbClr val="BE2E31"/>
                </a:solidFill>
              </a:rPr>
              <a:t> Coop”</a:t>
            </a:r>
          </a:p>
        </p:txBody>
      </p:sp>
      <p:sp>
        <p:nvSpPr>
          <p:cNvPr id="13" name="Pladsholder til indhold 5">
            <a:extLst>
              <a:ext uri="{FF2B5EF4-FFF2-40B4-BE49-F238E27FC236}">
                <a16:creationId xmlns:a16="http://schemas.microsoft.com/office/drawing/2014/main" id="{F8994824-8732-4442-9507-C96A181E6183}"/>
              </a:ext>
            </a:extLst>
          </p:cNvPr>
          <p:cNvSpPr txBox="1">
            <a:spLocks/>
          </p:cNvSpPr>
          <p:nvPr/>
        </p:nvSpPr>
        <p:spPr>
          <a:xfrm>
            <a:off x="1415048" y="2143127"/>
            <a:ext cx="3217239"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da-DK" sz="1400" b="1">
                <a:solidFill>
                  <a:srgbClr val="BE2E31"/>
                </a:solidFill>
              </a:rPr>
              <a:t>Mission</a:t>
            </a:r>
          </a:p>
        </p:txBody>
      </p:sp>
      <p:pic>
        <p:nvPicPr>
          <p:cNvPr id="2" name="Picture 1">
            <a:extLst>
              <a:ext uri="{FF2B5EF4-FFF2-40B4-BE49-F238E27FC236}">
                <a16:creationId xmlns:a16="http://schemas.microsoft.com/office/drawing/2014/main" id="{04077B2F-4B3F-214C-94BD-88E71BE24A8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01" t="-8301" r="-6429" b="-6429"/>
          <a:stretch/>
        </p:blipFill>
        <p:spPr>
          <a:xfrm>
            <a:off x="1714156" y="428556"/>
            <a:ext cx="2667689" cy="1004890"/>
          </a:xfrm>
          <a:prstGeom prst="rect">
            <a:avLst/>
          </a:prstGeom>
          <a:solidFill>
            <a:srgbClr val="FFD99E"/>
          </a:solidFill>
        </p:spPr>
      </p:pic>
    </p:spTree>
    <p:extLst>
      <p:ext uri="{BB962C8B-B14F-4D97-AF65-F5344CB8AC3E}">
        <p14:creationId xmlns:p14="http://schemas.microsoft.com/office/powerpoint/2010/main" val="2166826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6A746F-E436-264B-A716-254F510259B5}"/>
              </a:ext>
            </a:extLst>
          </p:cNvPr>
          <p:cNvSpPr/>
          <p:nvPr/>
        </p:nvSpPr>
        <p:spPr>
          <a:xfrm>
            <a:off x="0" y="0"/>
            <a:ext cx="12192000" cy="6880036"/>
          </a:xfrm>
          <a:prstGeom prst="rect">
            <a:avLst/>
          </a:prstGeom>
          <a:solidFill>
            <a:srgbClr val="FFD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ectangle 24">
            <a:extLst>
              <a:ext uri="{FF2B5EF4-FFF2-40B4-BE49-F238E27FC236}">
                <a16:creationId xmlns:a16="http://schemas.microsoft.com/office/drawing/2014/main" id="{830DF3E0-D051-5442-AE9F-CB4938285D55}"/>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Rectangle 23">
            <a:extLst>
              <a:ext uri="{FF2B5EF4-FFF2-40B4-BE49-F238E27FC236}">
                <a16:creationId xmlns:a16="http://schemas.microsoft.com/office/drawing/2014/main" id="{E0259861-6401-6949-A9CF-A41A950F5EAE}"/>
              </a:ext>
            </a:extLst>
          </p:cNvPr>
          <p:cNvSpPr/>
          <p:nvPr/>
        </p:nvSpPr>
        <p:spPr>
          <a:xfrm>
            <a:off x="314792" y="385011"/>
            <a:ext cx="11557417" cy="5744326"/>
          </a:xfrm>
          <a:prstGeom prst="rect">
            <a:avLst/>
          </a:prstGeom>
          <a:noFill/>
          <a:ln w="34925">
            <a:solidFill>
              <a:srgbClr val="BE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7" name="Picture 26" descr="A picture containing text, person, holding&#10;&#10;Description automatically generated">
            <a:extLst>
              <a:ext uri="{FF2B5EF4-FFF2-40B4-BE49-F238E27FC236}">
                <a16:creationId xmlns:a16="http://schemas.microsoft.com/office/drawing/2014/main" id="{6D5A25BC-7A28-884E-8789-19C1614FFA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33" y="1884759"/>
            <a:ext cx="2032620" cy="1879426"/>
          </a:xfrm>
          <a:prstGeom prst="rect">
            <a:avLst/>
          </a:prstGeom>
        </p:spPr>
      </p:pic>
      <p:pic>
        <p:nvPicPr>
          <p:cNvPr id="28" name="Picture 27" descr="A picture containing person, person&#10;&#10;Description automatically generated">
            <a:extLst>
              <a:ext uri="{FF2B5EF4-FFF2-40B4-BE49-F238E27FC236}">
                <a16:creationId xmlns:a16="http://schemas.microsoft.com/office/drawing/2014/main" id="{FB052CB9-CCDE-0D45-89FA-5A2A12E7A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0761" y="1884759"/>
            <a:ext cx="2032620" cy="1879426"/>
          </a:xfrm>
          <a:prstGeom prst="rect">
            <a:avLst/>
          </a:prstGeom>
        </p:spPr>
      </p:pic>
      <p:pic>
        <p:nvPicPr>
          <p:cNvPr id="29" name="Picture 28" descr="A picture containing person, indoor, people&#10;&#10;Description automatically generated">
            <a:extLst>
              <a:ext uri="{FF2B5EF4-FFF2-40B4-BE49-F238E27FC236}">
                <a16:creationId xmlns:a16="http://schemas.microsoft.com/office/drawing/2014/main" id="{FC893BDE-A07D-C147-8362-CE2DE77463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689" y="1884759"/>
            <a:ext cx="2032620" cy="1879426"/>
          </a:xfrm>
          <a:prstGeom prst="rect">
            <a:avLst/>
          </a:prstGeom>
        </p:spPr>
      </p:pic>
      <p:pic>
        <p:nvPicPr>
          <p:cNvPr id="30" name="Picture 29" descr="A plate of food&#10;&#10;Description automatically generated with medium confidence">
            <a:extLst>
              <a:ext uri="{FF2B5EF4-FFF2-40B4-BE49-F238E27FC236}">
                <a16:creationId xmlns:a16="http://schemas.microsoft.com/office/drawing/2014/main" id="{FE63F82D-892F-724E-9156-B6146589F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8618" y="1884759"/>
            <a:ext cx="2032620" cy="1879426"/>
          </a:xfrm>
          <a:prstGeom prst="rect">
            <a:avLst/>
          </a:prstGeom>
        </p:spPr>
      </p:pic>
      <p:pic>
        <p:nvPicPr>
          <p:cNvPr id="31" name="Picture 30" descr="Two people pushing a shopping cart&#10;&#10;Description automatically generated with low confidence">
            <a:extLst>
              <a:ext uri="{FF2B5EF4-FFF2-40B4-BE49-F238E27FC236}">
                <a16:creationId xmlns:a16="http://schemas.microsoft.com/office/drawing/2014/main" id="{074B7341-FF2D-1C4B-96FA-CF3058FA8E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17547" y="1884759"/>
            <a:ext cx="2032620" cy="1879426"/>
          </a:xfrm>
          <a:prstGeom prst="rect">
            <a:avLst/>
          </a:prstGeom>
        </p:spPr>
      </p:pic>
      <p:sp>
        <p:nvSpPr>
          <p:cNvPr id="32" name="TextBox 31">
            <a:extLst>
              <a:ext uri="{FF2B5EF4-FFF2-40B4-BE49-F238E27FC236}">
                <a16:creationId xmlns:a16="http://schemas.microsoft.com/office/drawing/2014/main" id="{ED856004-0D45-3741-B6F1-963C170CAB71}"/>
              </a:ext>
            </a:extLst>
          </p:cNvPr>
          <p:cNvSpPr txBox="1"/>
          <p:nvPr/>
        </p:nvSpPr>
        <p:spPr>
          <a:xfrm>
            <a:off x="741833" y="3962366"/>
            <a:ext cx="2032620" cy="1231106"/>
          </a:xfrm>
          <a:prstGeom prst="rect">
            <a:avLst/>
          </a:prstGeom>
          <a:noFill/>
        </p:spPr>
        <p:txBody>
          <a:bodyPr wrap="square" lIns="72000" tIns="0" rIns="72000" bIns="0" rtlCol="0">
            <a:spAutoFit/>
          </a:bodyPr>
          <a:lstStyle/>
          <a:p>
            <a:pPr algn="ctr">
              <a:defRPr/>
            </a:pPr>
            <a:r>
              <a:rPr lang="en-GB" sz="1600" b="1">
                <a:solidFill>
                  <a:srgbClr val="BE2E31"/>
                </a:solidFill>
                <a:latin typeface="+mj-lt"/>
              </a:rPr>
              <a:t>Vi </a:t>
            </a:r>
            <a:r>
              <a:rPr lang="en-GB" sz="1600" b="1" err="1">
                <a:solidFill>
                  <a:srgbClr val="BE2E31"/>
                </a:solidFill>
                <a:latin typeface="+mj-lt"/>
              </a:rPr>
              <a:t>kæmper</a:t>
            </a:r>
            <a:r>
              <a:rPr lang="en-GB" sz="1600" b="1">
                <a:solidFill>
                  <a:srgbClr val="BE2E31"/>
                </a:solidFill>
                <a:latin typeface="+mj-lt"/>
              </a:rPr>
              <a:t> for </a:t>
            </a:r>
          </a:p>
          <a:p>
            <a:pPr algn="ctr">
              <a:defRPr/>
            </a:pPr>
            <a:r>
              <a:rPr lang="en-GB" sz="1600" b="1">
                <a:solidFill>
                  <a:srgbClr val="BE2E31"/>
                </a:solidFill>
                <a:latin typeface="+mj-lt"/>
              </a:rPr>
              <a:t>at give </a:t>
            </a:r>
            <a:r>
              <a:rPr lang="en-GB" sz="1600" b="1" err="1">
                <a:solidFill>
                  <a:srgbClr val="BE2E31"/>
                </a:solidFill>
                <a:latin typeface="+mj-lt"/>
              </a:rPr>
              <a:t>danskerne</a:t>
            </a:r>
            <a:r>
              <a:rPr lang="en-GB" sz="1600" b="1">
                <a:solidFill>
                  <a:srgbClr val="BE2E31"/>
                </a:solidFill>
                <a:latin typeface="+mj-lt"/>
              </a:rPr>
              <a:t> </a:t>
            </a:r>
            <a:br>
              <a:rPr lang="en-GB" sz="1600" b="1">
                <a:solidFill>
                  <a:srgbClr val="BE2E31"/>
                </a:solidFill>
                <a:latin typeface="+mj-lt"/>
              </a:rPr>
            </a:br>
            <a:r>
              <a:rPr lang="en-GB" sz="1600" b="1" err="1">
                <a:solidFill>
                  <a:srgbClr val="BE2E31"/>
                </a:solidFill>
                <a:latin typeface="+mj-lt"/>
              </a:rPr>
              <a:t>en</a:t>
            </a:r>
            <a:r>
              <a:rPr lang="en-GB" sz="1600" b="1">
                <a:solidFill>
                  <a:srgbClr val="BE2E31"/>
                </a:solidFill>
                <a:latin typeface="+mj-lt"/>
              </a:rPr>
              <a:t> mere </a:t>
            </a:r>
            <a:r>
              <a:rPr lang="en-GB" sz="1600" b="1" err="1">
                <a:solidFill>
                  <a:srgbClr val="BE2E31"/>
                </a:solidFill>
                <a:latin typeface="+mj-lt"/>
              </a:rPr>
              <a:t>bære</a:t>
            </a:r>
            <a:r>
              <a:rPr lang="en-GB" sz="1600" b="1">
                <a:solidFill>
                  <a:srgbClr val="BE2E31"/>
                </a:solidFill>
                <a:latin typeface="+mj-lt"/>
              </a:rPr>
              <a:t>-</a:t>
            </a:r>
            <a:br>
              <a:rPr lang="en-GB" sz="1600" b="1">
                <a:solidFill>
                  <a:srgbClr val="BE2E31"/>
                </a:solidFill>
                <a:latin typeface="+mj-lt"/>
              </a:rPr>
            </a:br>
            <a:r>
              <a:rPr lang="en-GB" sz="1600" b="1" err="1">
                <a:solidFill>
                  <a:srgbClr val="BE2E31"/>
                </a:solidFill>
                <a:latin typeface="+mj-lt"/>
              </a:rPr>
              <a:t>dygtig</a:t>
            </a:r>
            <a:r>
              <a:rPr lang="en-GB" sz="1600" b="1">
                <a:solidFill>
                  <a:srgbClr val="BE2E31"/>
                </a:solidFill>
                <a:latin typeface="+mj-lt"/>
              </a:rPr>
              <a:t> </a:t>
            </a:r>
            <a:r>
              <a:rPr lang="en-GB" sz="1600" b="1" err="1">
                <a:solidFill>
                  <a:srgbClr val="BE2E31"/>
                </a:solidFill>
                <a:latin typeface="+mj-lt"/>
              </a:rPr>
              <a:t>hverdag</a:t>
            </a:r>
            <a:endParaRPr lang="en-GB" sz="1600" b="1">
              <a:solidFill>
                <a:srgbClr val="BE2E31"/>
              </a:solidFill>
              <a:latin typeface="+mj-lt"/>
            </a:endParaRPr>
          </a:p>
        </p:txBody>
      </p:sp>
      <p:sp>
        <p:nvSpPr>
          <p:cNvPr id="33" name="TextBox 32">
            <a:extLst>
              <a:ext uri="{FF2B5EF4-FFF2-40B4-BE49-F238E27FC236}">
                <a16:creationId xmlns:a16="http://schemas.microsoft.com/office/drawing/2014/main" id="{2797E7FE-8FA2-2241-A56F-49E38CC59CA1}"/>
              </a:ext>
            </a:extLst>
          </p:cNvPr>
          <p:cNvSpPr txBox="1"/>
          <p:nvPr/>
        </p:nvSpPr>
        <p:spPr>
          <a:xfrm>
            <a:off x="2910761" y="3962366"/>
            <a:ext cx="2032620" cy="984885"/>
          </a:xfrm>
          <a:prstGeom prst="rect">
            <a:avLst/>
          </a:prstGeom>
          <a:noFill/>
        </p:spPr>
        <p:txBody>
          <a:bodyPr wrap="square" lIns="72000" tIns="0" rIns="72000" bIns="0" rtlCol="0">
            <a:spAutoFit/>
          </a:bodyPr>
          <a:lstStyle/>
          <a:p>
            <a:pPr algn="ctr">
              <a:defRPr/>
            </a:pPr>
            <a:r>
              <a:rPr lang="en-GB" sz="1600" b="1">
                <a:solidFill>
                  <a:srgbClr val="BE2E31"/>
                </a:solidFill>
                <a:latin typeface="+mj-lt"/>
              </a:rPr>
              <a:t>Vi </a:t>
            </a:r>
            <a:r>
              <a:rPr lang="en-GB" sz="1600" b="1" err="1">
                <a:solidFill>
                  <a:srgbClr val="BE2E31"/>
                </a:solidFill>
                <a:latin typeface="+mj-lt"/>
              </a:rPr>
              <a:t>kæmper</a:t>
            </a:r>
            <a:r>
              <a:rPr lang="en-GB" sz="1600" b="1">
                <a:solidFill>
                  <a:srgbClr val="BE2E31"/>
                </a:solidFill>
                <a:latin typeface="+mj-lt"/>
              </a:rPr>
              <a:t> for </a:t>
            </a:r>
          </a:p>
          <a:p>
            <a:pPr algn="ctr">
              <a:defRPr/>
            </a:pPr>
            <a:r>
              <a:rPr lang="en-GB" sz="1600" b="1" err="1">
                <a:solidFill>
                  <a:srgbClr val="BE2E31"/>
                </a:solidFill>
                <a:latin typeface="+mj-lt"/>
              </a:rPr>
              <a:t>ærlige</a:t>
            </a:r>
            <a:r>
              <a:rPr lang="en-GB" sz="1600" b="1">
                <a:solidFill>
                  <a:srgbClr val="BE2E31"/>
                </a:solidFill>
                <a:latin typeface="+mj-lt"/>
              </a:rPr>
              <a:t> </a:t>
            </a:r>
            <a:r>
              <a:rPr lang="en-GB" sz="1600" b="1" err="1">
                <a:solidFill>
                  <a:srgbClr val="BE2E31"/>
                </a:solidFill>
                <a:latin typeface="+mj-lt"/>
              </a:rPr>
              <a:t>varer</a:t>
            </a:r>
            <a:r>
              <a:rPr lang="en-GB" sz="1600" b="1">
                <a:solidFill>
                  <a:srgbClr val="BE2E31"/>
                </a:solidFill>
                <a:latin typeface="+mj-lt"/>
              </a:rPr>
              <a:t> </a:t>
            </a:r>
          </a:p>
          <a:p>
            <a:pPr algn="ctr">
              <a:defRPr/>
            </a:pPr>
            <a:r>
              <a:rPr lang="en-GB" sz="1600" b="1" err="1">
                <a:solidFill>
                  <a:srgbClr val="BE2E31"/>
                </a:solidFill>
                <a:latin typeface="+mj-lt"/>
              </a:rPr>
              <a:t>til</a:t>
            </a:r>
            <a:r>
              <a:rPr lang="en-GB" sz="1600" b="1">
                <a:solidFill>
                  <a:srgbClr val="BE2E31"/>
                </a:solidFill>
                <a:latin typeface="+mj-lt"/>
              </a:rPr>
              <a:t> </a:t>
            </a:r>
            <a:r>
              <a:rPr lang="en-GB" sz="1600" b="1" err="1">
                <a:solidFill>
                  <a:srgbClr val="BE2E31"/>
                </a:solidFill>
                <a:latin typeface="+mj-lt"/>
              </a:rPr>
              <a:t>ærlige</a:t>
            </a:r>
            <a:endParaRPr lang="en-GB" sz="1600" b="1">
              <a:solidFill>
                <a:srgbClr val="BE2E31"/>
              </a:solidFill>
              <a:latin typeface="+mj-lt"/>
            </a:endParaRPr>
          </a:p>
          <a:p>
            <a:pPr algn="ctr">
              <a:defRPr/>
            </a:pPr>
            <a:r>
              <a:rPr lang="en-GB" sz="1600" b="1">
                <a:solidFill>
                  <a:srgbClr val="BE2E31"/>
                </a:solidFill>
                <a:latin typeface="+mj-lt"/>
              </a:rPr>
              <a:t> </a:t>
            </a:r>
            <a:r>
              <a:rPr lang="en-GB" sz="1600" b="1" err="1">
                <a:solidFill>
                  <a:srgbClr val="BE2E31"/>
                </a:solidFill>
                <a:latin typeface="+mj-lt"/>
              </a:rPr>
              <a:t>priser</a:t>
            </a:r>
            <a:endParaRPr lang="en-GB" sz="1600" b="1">
              <a:solidFill>
                <a:srgbClr val="BE2E31"/>
              </a:solidFill>
              <a:latin typeface="+mj-lt"/>
            </a:endParaRPr>
          </a:p>
        </p:txBody>
      </p:sp>
      <p:sp>
        <p:nvSpPr>
          <p:cNvPr id="34" name="TextBox 33">
            <a:extLst>
              <a:ext uri="{FF2B5EF4-FFF2-40B4-BE49-F238E27FC236}">
                <a16:creationId xmlns:a16="http://schemas.microsoft.com/office/drawing/2014/main" id="{C1E14E8E-1815-034F-9C1B-4EFAEEF7CF2E}"/>
              </a:ext>
            </a:extLst>
          </p:cNvPr>
          <p:cNvSpPr txBox="1"/>
          <p:nvPr/>
        </p:nvSpPr>
        <p:spPr>
          <a:xfrm>
            <a:off x="5084334" y="3962366"/>
            <a:ext cx="2032620" cy="984885"/>
          </a:xfrm>
          <a:prstGeom prst="rect">
            <a:avLst/>
          </a:prstGeom>
          <a:noFill/>
        </p:spPr>
        <p:txBody>
          <a:bodyPr wrap="square" lIns="72000" tIns="0" rIns="72000" bIns="0" rtlCol="0">
            <a:spAutoFit/>
          </a:bodyPr>
          <a:lstStyle/>
          <a:p>
            <a:pPr algn="ctr">
              <a:defRPr/>
            </a:pPr>
            <a:r>
              <a:rPr lang="en-GB" sz="1600" b="1">
                <a:solidFill>
                  <a:srgbClr val="BE2E31"/>
                </a:solidFill>
                <a:latin typeface="+mj-lt"/>
              </a:rPr>
              <a:t>Vi </a:t>
            </a:r>
            <a:r>
              <a:rPr lang="en-GB" sz="1600" b="1" err="1">
                <a:solidFill>
                  <a:srgbClr val="BE2E31"/>
                </a:solidFill>
                <a:latin typeface="+mj-lt"/>
              </a:rPr>
              <a:t>kæmper</a:t>
            </a:r>
            <a:r>
              <a:rPr lang="en-GB" sz="1600" b="1">
                <a:solidFill>
                  <a:srgbClr val="BE2E31"/>
                </a:solidFill>
                <a:latin typeface="+mj-lt"/>
              </a:rPr>
              <a:t> for </a:t>
            </a:r>
          </a:p>
          <a:p>
            <a:pPr algn="ctr">
              <a:defRPr/>
            </a:pPr>
            <a:r>
              <a:rPr lang="en-GB" sz="1600" b="1">
                <a:solidFill>
                  <a:srgbClr val="BE2E31"/>
                </a:solidFill>
                <a:latin typeface="+mj-lt"/>
              </a:rPr>
              <a:t>at </a:t>
            </a:r>
            <a:r>
              <a:rPr lang="en-GB" sz="1600" b="1" err="1">
                <a:solidFill>
                  <a:srgbClr val="BE2E31"/>
                </a:solidFill>
                <a:latin typeface="+mj-lt"/>
              </a:rPr>
              <a:t>danskerne</a:t>
            </a:r>
            <a:r>
              <a:rPr lang="en-GB" sz="1600" b="1">
                <a:solidFill>
                  <a:srgbClr val="BE2E31"/>
                </a:solidFill>
                <a:latin typeface="+mj-lt"/>
              </a:rPr>
              <a:t> </a:t>
            </a:r>
          </a:p>
          <a:p>
            <a:pPr algn="ctr">
              <a:defRPr/>
            </a:pPr>
            <a:r>
              <a:rPr lang="en-GB" sz="1600" b="1" err="1">
                <a:solidFill>
                  <a:srgbClr val="BE2E31"/>
                </a:solidFill>
                <a:latin typeface="+mj-lt"/>
              </a:rPr>
              <a:t>kan</a:t>
            </a:r>
            <a:r>
              <a:rPr lang="en-GB" sz="1600" b="1">
                <a:solidFill>
                  <a:srgbClr val="BE2E31"/>
                </a:solidFill>
                <a:latin typeface="+mj-lt"/>
              </a:rPr>
              <a:t> spare </a:t>
            </a:r>
            <a:r>
              <a:rPr lang="en-GB" sz="1600" b="1" err="1">
                <a:solidFill>
                  <a:srgbClr val="BE2E31"/>
                </a:solidFill>
                <a:latin typeface="+mj-lt"/>
              </a:rPr>
              <a:t>tid</a:t>
            </a:r>
            <a:r>
              <a:rPr lang="en-GB" sz="1600" b="1">
                <a:solidFill>
                  <a:srgbClr val="BE2E31"/>
                </a:solidFill>
                <a:latin typeface="+mj-lt"/>
              </a:rPr>
              <a:t> </a:t>
            </a:r>
          </a:p>
          <a:p>
            <a:pPr algn="ctr">
              <a:defRPr/>
            </a:pPr>
            <a:r>
              <a:rPr lang="en-GB" sz="1600" b="1" err="1">
                <a:solidFill>
                  <a:srgbClr val="BE2E31"/>
                </a:solidFill>
                <a:latin typeface="+mj-lt"/>
              </a:rPr>
              <a:t>i</a:t>
            </a:r>
            <a:r>
              <a:rPr lang="en-GB" sz="1600" b="1">
                <a:solidFill>
                  <a:srgbClr val="BE2E31"/>
                </a:solidFill>
                <a:latin typeface="+mj-lt"/>
              </a:rPr>
              <a:t> </a:t>
            </a:r>
            <a:r>
              <a:rPr lang="en-GB" sz="1600" b="1" err="1">
                <a:solidFill>
                  <a:srgbClr val="BE2E31"/>
                </a:solidFill>
                <a:latin typeface="+mj-lt"/>
              </a:rPr>
              <a:t>hverdagen</a:t>
            </a:r>
            <a:r>
              <a:rPr lang="en-GB" sz="1600" b="1">
                <a:solidFill>
                  <a:srgbClr val="BE2E31"/>
                </a:solidFill>
                <a:latin typeface="+mj-lt"/>
              </a:rPr>
              <a:t> </a:t>
            </a:r>
          </a:p>
        </p:txBody>
      </p:sp>
      <p:sp>
        <p:nvSpPr>
          <p:cNvPr id="35" name="TextBox 34">
            <a:extLst>
              <a:ext uri="{FF2B5EF4-FFF2-40B4-BE49-F238E27FC236}">
                <a16:creationId xmlns:a16="http://schemas.microsoft.com/office/drawing/2014/main" id="{7A476582-3C30-0447-B9B6-2C267C19010C}"/>
              </a:ext>
            </a:extLst>
          </p:cNvPr>
          <p:cNvSpPr txBox="1"/>
          <p:nvPr/>
        </p:nvSpPr>
        <p:spPr>
          <a:xfrm>
            <a:off x="7227927" y="3962366"/>
            <a:ext cx="2032620" cy="984885"/>
          </a:xfrm>
          <a:prstGeom prst="rect">
            <a:avLst/>
          </a:prstGeom>
          <a:noFill/>
        </p:spPr>
        <p:txBody>
          <a:bodyPr wrap="square" lIns="72000" tIns="0" rIns="72000" bIns="0" rtlCol="0">
            <a:spAutoFit/>
          </a:bodyPr>
          <a:lstStyle/>
          <a:p>
            <a:pPr algn="ctr">
              <a:defRPr/>
            </a:pPr>
            <a:r>
              <a:rPr lang="en-GB" sz="1600" b="1">
                <a:solidFill>
                  <a:srgbClr val="BE2E31"/>
                </a:solidFill>
                <a:latin typeface="+mj-lt"/>
              </a:rPr>
              <a:t>Vi </a:t>
            </a:r>
            <a:r>
              <a:rPr lang="en-GB" sz="1600" b="1" err="1">
                <a:solidFill>
                  <a:srgbClr val="BE2E31"/>
                </a:solidFill>
                <a:latin typeface="+mj-lt"/>
              </a:rPr>
              <a:t>kæmper</a:t>
            </a:r>
            <a:r>
              <a:rPr lang="en-GB" sz="1600" b="1">
                <a:solidFill>
                  <a:srgbClr val="BE2E31"/>
                </a:solidFill>
                <a:latin typeface="+mj-lt"/>
              </a:rPr>
              <a:t> for </a:t>
            </a:r>
          </a:p>
          <a:p>
            <a:pPr algn="ctr">
              <a:defRPr/>
            </a:pPr>
            <a:r>
              <a:rPr lang="en-GB" sz="1600" b="1" err="1">
                <a:solidFill>
                  <a:srgbClr val="BE2E31"/>
                </a:solidFill>
                <a:latin typeface="+mj-lt"/>
              </a:rPr>
              <a:t>kvalitet</a:t>
            </a:r>
            <a:r>
              <a:rPr lang="en-GB" sz="1600" b="1">
                <a:solidFill>
                  <a:srgbClr val="BE2E31"/>
                </a:solidFill>
                <a:latin typeface="+mj-lt"/>
              </a:rPr>
              <a:t> </a:t>
            </a:r>
          </a:p>
          <a:p>
            <a:pPr algn="ctr">
              <a:defRPr/>
            </a:pPr>
            <a:r>
              <a:rPr lang="en-GB" sz="1600" b="1" err="1">
                <a:solidFill>
                  <a:srgbClr val="BE2E31"/>
                </a:solidFill>
                <a:latin typeface="+mj-lt"/>
              </a:rPr>
              <a:t>og</a:t>
            </a:r>
            <a:r>
              <a:rPr lang="en-GB" sz="1600" b="1">
                <a:solidFill>
                  <a:srgbClr val="BE2E31"/>
                </a:solidFill>
                <a:latin typeface="+mj-lt"/>
              </a:rPr>
              <a:t> </a:t>
            </a:r>
            <a:r>
              <a:rPr lang="en-GB" sz="1600" b="1" err="1">
                <a:solidFill>
                  <a:srgbClr val="BE2E31"/>
                </a:solidFill>
                <a:latin typeface="+mj-lt"/>
              </a:rPr>
              <a:t>bedre</a:t>
            </a:r>
            <a:r>
              <a:rPr lang="en-GB" sz="1600" b="1">
                <a:solidFill>
                  <a:srgbClr val="BE2E31"/>
                </a:solidFill>
                <a:latin typeface="+mj-lt"/>
              </a:rPr>
              <a:t> </a:t>
            </a:r>
          </a:p>
          <a:p>
            <a:pPr algn="ctr">
              <a:defRPr/>
            </a:pPr>
            <a:r>
              <a:rPr lang="en-GB" sz="1600" b="1">
                <a:solidFill>
                  <a:srgbClr val="BE2E31"/>
                </a:solidFill>
                <a:latin typeface="+mj-lt"/>
              </a:rPr>
              <a:t>mad</a:t>
            </a:r>
          </a:p>
        </p:txBody>
      </p:sp>
      <p:sp>
        <p:nvSpPr>
          <p:cNvPr id="36" name="TextBox 35">
            <a:extLst>
              <a:ext uri="{FF2B5EF4-FFF2-40B4-BE49-F238E27FC236}">
                <a16:creationId xmlns:a16="http://schemas.microsoft.com/office/drawing/2014/main" id="{43F84AC9-64CE-1948-BFE2-62877210F589}"/>
              </a:ext>
            </a:extLst>
          </p:cNvPr>
          <p:cNvSpPr txBox="1"/>
          <p:nvPr/>
        </p:nvSpPr>
        <p:spPr>
          <a:xfrm>
            <a:off x="9416491" y="3962366"/>
            <a:ext cx="2032620" cy="984885"/>
          </a:xfrm>
          <a:prstGeom prst="rect">
            <a:avLst/>
          </a:prstGeom>
          <a:noFill/>
        </p:spPr>
        <p:txBody>
          <a:bodyPr wrap="square" lIns="72000" tIns="0" rIns="72000" bIns="0" rtlCol="0">
            <a:spAutoFit/>
          </a:bodyPr>
          <a:lstStyle/>
          <a:p>
            <a:pPr algn="ctr">
              <a:defRPr/>
            </a:pPr>
            <a:r>
              <a:rPr lang="en-GB" sz="1600" b="1">
                <a:solidFill>
                  <a:srgbClr val="BE2E31"/>
                </a:solidFill>
                <a:latin typeface="+mj-lt"/>
              </a:rPr>
              <a:t>Vi </a:t>
            </a:r>
            <a:r>
              <a:rPr lang="en-GB" sz="1600" b="1" err="1">
                <a:solidFill>
                  <a:srgbClr val="BE2E31"/>
                </a:solidFill>
                <a:latin typeface="+mj-lt"/>
              </a:rPr>
              <a:t>kæmper</a:t>
            </a:r>
            <a:r>
              <a:rPr lang="en-GB" sz="1600" b="1">
                <a:solidFill>
                  <a:srgbClr val="BE2E31"/>
                </a:solidFill>
                <a:latin typeface="+mj-lt"/>
              </a:rPr>
              <a:t> for </a:t>
            </a:r>
          </a:p>
          <a:p>
            <a:pPr algn="ctr">
              <a:defRPr/>
            </a:pPr>
            <a:r>
              <a:rPr lang="en-GB" sz="1600" b="1">
                <a:solidFill>
                  <a:srgbClr val="BE2E31"/>
                </a:solidFill>
                <a:latin typeface="+mj-lt"/>
              </a:rPr>
              <a:t>at </a:t>
            </a:r>
            <a:r>
              <a:rPr lang="en-GB" sz="1600" b="1" err="1">
                <a:solidFill>
                  <a:srgbClr val="BE2E31"/>
                </a:solidFill>
                <a:latin typeface="+mj-lt"/>
              </a:rPr>
              <a:t>gøre</a:t>
            </a:r>
            <a:r>
              <a:rPr lang="en-GB" sz="1600" b="1">
                <a:solidFill>
                  <a:srgbClr val="BE2E31"/>
                </a:solidFill>
                <a:latin typeface="+mj-lt"/>
              </a:rPr>
              <a:t> </a:t>
            </a:r>
          </a:p>
          <a:p>
            <a:pPr algn="ctr">
              <a:defRPr/>
            </a:pPr>
            <a:r>
              <a:rPr lang="en-GB" sz="1600" b="1" err="1">
                <a:solidFill>
                  <a:srgbClr val="BE2E31"/>
                </a:solidFill>
                <a:latin typeface="+mj-lt"/>
              </a:rPr>
              <a:t>en</a:t>
            </a:r>
            <a:r>
              <a:rPr lang="en-GB" sz="1600" b="1">
                <a:solidFill>
                  <a:srgbClr val="BE2E31"/>
                </a:solidFill>
                <a:latin typeface="+mj-lt"/>
              </a:rPr>
              <a:t> </a:t>
            </a:r>
            <a:r>
              <a:rPr lang="en-GB" sz="1600" b="1" err="1">
                <a:solidFill>
                  <a:srgbClr val="BE2E31"/>
                </a:solidFill>
                <a:latin typeface="+mj-lt"/>
              </a:rPr>
              <a:t>forskel</a:t>
            </a:r>
            <a:r>
              <a:rPr lang="en-GB" sz="1600" b="1">
                <a:solidFill>
                  <a:srgbClr val="BE2E31"/>
                </a:solidFill>
                <a:latin typeface="+mj-lt"/>
              </a:rPr>
              <a:t> </a:t>
            </a:r>
          </a:p>
          <a:p>
            <a:pPr algn="ctr">
              <a:defRPr/>
            </a:pPr>
            <a:r>
              <a:rPr lang="en-GB" sz="1600" b="1" err="1">
                <a:solidFill>
                  <a:srgbClr val="BE2E31"/>
                </a:solidFill>
                <a:latin typeface="+mj-lt"/>
              </a:rPr>
              <a:t>lokalt</a:t>
            </a:r>
            <a:endParaRPr lang="en-GB" sz="1600" b="1">
              <a:solidFill>
                <a:srgbClr val="BE2E31"/>
              </a:solidFill>
              <a:latin typeface="+mj-lt"/>
            </a:endParaRPr>
          </a:p>
        </p:txBody>
      </p:sp>
      <p:sp>
        <p:nvSpPr>
          <p:cNvPr id="37" name="Title 1">
            <a:extLst>
              <a:ext uri="{FF2B5EF4-FFF2-40B4-BE49-F238E27FC236}">
                <a16:creationId xmlns:a16="http://schemas.microsoft.com/office/drawing/2014/main" id="{EE45A5B4-92F6-F141-A7D7-451381C8D431}"/>
              </a:ext>
            </a:extLst>
          </p:cNvPr>
          <p:cNvSpPr txBox="1">
            <a:spLocks/>
          </p:cNvSpPr>
          <p:nvPr/>
        </p:nvSpPr>
        <p:spPr>
          <a:xfrm>
            <a:off x="707387" y="887180"/>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solidFill>
                  <a:srgbClr val="BE2E31"/>
                </a:solidFill>
              </a:rPr>
              <a:t>Vores byggeste</a:t>
            </a:r>
            <a:r>
              <a:rPr lang="da-DK" sz="3000">
                <a:solidFill>
                  <a:srgbClr val="BE2E31"/>
                </a:solidFill>
              </a:rPr>
              <a:t>n</a:t>
            </a:r>
            <a:br>
              <a:rPr lang="en-GB">
                <a:solidFill>
                  <a:srgbClr val="BE2E31"/>
                </a:solidFill>
              </a:rPr>
            </a:br>
            <a:endParaRPr lang="en-DK">
              <a:solidFill>
                <a:srgbClr val="BE2E31"/>
              </a:solidFill>
            </a:endParaRPr>
          </a:p>
        </p:txBody>
      </p:sp>
      <p:pic>
        <p:nvPicPr>
          <p:cNvPr id="18" name="Picture 17">
            <a:extLst>
              <a:ext uri="{FF2B5EF4-FFF2-40B4-BE49-F238E27FC236}">
                <a16:creationId xmlns:a16="http://schemas.microsoft.com/office/drawing/2014/main" id="{7A9F35A7-21AB-B84D-82E0-FF1DD137AD8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8301" t="-8301" r="-6429" b="-6429"/>
          <a:stretch/>
        </p:blipFill>
        <p:spPr>
          <a:xfrm>
            <a:off x="5079690" y="5845595"/>
            <a:ext cx="2032620" cy="765666"/>
          </a:xfrm>
          <a:prstGeom prst="rect">
            <a:avLst/>
          </a:prstGeom>
          <a:solidFill>
            <a:srgbClr val="FFD99E"/>
          </a:solidFill>
        </p:spPr>
      </p:pic>
    </p:spTree>
    <p:extLst>
      <p:ext uri="{BB962C8B-B14F-4D97-AF65-F5344CB8AC3E}">
        <p14:creationId xmlns:p14="http://schemas.microsoft.com/office/powerpoint/2010/main" val="33267199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rgbClr val="FFD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5" name="Picture 24" descr="A picture containing text, person&#10;&#10;Description automatically generated">
            <a:extLst>
              <a:ext uri="{FF2B5EF4-FFF2-40B4-BE49-F238E27FC236}">
                <a16:creationId xmlns:a16="http://schemas.microsoft.com/office/drawing/2014/main" id="{6EF90170-07F4-BA45-B632-8946FE7272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6096001" cy="6891796"/>
          </a:xfrm>
          <a:prstGeom prst="rect">
            <a:avLst/>
          </a:prstGeom>
        </p:spPr>
      </p:pic>
      <p:sp>
        <p:nvSpPr>
          <p:cNvPr id="9" name="Rectangle 8">
            <a:extLst>
              <a:ext uri="{FF2B5EF4-FFF2-40B4-BE49-F238E27FC236}">
                <a16:creationId xmlns:a16="http://schemas.microsoft.com/office/drawing/2014/main" id="{76C8CD4F-FC07-D54D-B6AE-E43934B474A4}"/>
              </a:ext>
            </a:extLst>
          </p:cNvPr>
          <p:cNvSpPr/>
          <p:nvPr/>
        </p:nvSpPr>
        <p:spPr>
          <a:xfrm>
            <a:off x="6504214" y="385011"/>
            <a:ext cx="5279572" cy="6087977"/>
          </a:xfrm>
          <a:prstGeom prst="rect">
            <a:avLst/>
          </a:prstGeom>
          <a:noFill/>
          <a:ln w="50800">
            <a:solidFill>
              <a:srgbClr val="BE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extBox 11">
            <a:extLst>
              <a:ext uri="{FF2B5EF4-FFF2-40B4-BE49-F238E27FC236}">
                <a16:creationId xmlns:a16="http://schemas.microsoft.com/office/drawing/2014/main" id="{4BBE5F2E-B702-1245-A3F0-17F3D510E0BC}"/>
              </a:ext>
            </a:extLst>
          </p:cNvPr>
          <p:cNvSpPr txBox="1"/>
          <p:nvPr/>
        </p:nvSpPr>
        <p:spPr>
          <a:xfrm>
            <a:off x="6826813" y="3629094"/>
            <a:ext cx="4601818" cy="1754326"/>
          </a:xfrm>
          <a:prstGeom prst="rect">
            <a:avLst/>
          </a:prstGeom>
          <a:noFill/>
        </p:spPr>
        <p:txBody>
          <a:bodyPr wrap="square">
            <a:spAutoFit/>
          </a:bodyPr>
          <a:lstStyle/>
          <a:p>
            <a:pPr algn="ctr"/>
            <a:r>
              <a:rPr lang="da-DK" sz="1200" spc="-20" dirty="0">
                <a:solidFill>
                  <a:srgbClr val="BE2E31"/>
                </a:solidFill>
                <a:latin typeface="+mj-lt"/>
              </a:rPr>
              <a:t>Vi har altid stor fokus på sundhed og klima – og gør det nemt for vores kunder at handle sundt og ansvarligt online. </a:t>
            </a:r>
          </a:p>
          <a:p>
            <a:pPr algn="ctr"/>
            <a:endParaRPr lang="da-DK" sz="1200" spc="-20" dirty="0">
              <a:solidFill>
                <a:srgbClr val="BE2E31"/>
              </a:solidFill>
              <a:latin typeface="+mj-lt"/>
            </a:endParaRPr>
          </a:p>
          <a:p>
            <a:pPr algn="ctr"/>
            <a:r>
              <a:rPr lang="da-DK" sz="1200" spc="-20" dirty="0">
                <a:solidFill>
                  <a:srgbClr val="BE2E31"/>
                </a:solidFill>
                <a:latin typeface="+mj-lt"/>
              </a:rPr>
              <a:t>Vi leverer ansvarligt med egne chauffører på overenskomst og med elbiler i Storkøbenhavn. </a:t>
            </a:r>
          </a:p>
          <a:p>
            <a:pPr algn="ctr"/>
            <a:endParaRPr lang="da-DK" sz="1200" spc="-20" dirty="0">
              <a:solidFill>
                <a:srgbClr val="BE2E31"/>
              </a:solidFill>
              <a:latin typeface="+mj-lt"/>
            </a:endParaRPr>
          </a:p>
          <a:p>
            <a:pPr algn="ctr"/>
            <a:r>
              <a:rPr lang="da-DK" sz="1200" spc="-20" dirty="0">
                <a:solidFill>
                  <a:srgbClr val="BE2E31"/>
                </a:solidFill>
                <a:latin typeface="+mj-lt"/>
              </a:rPr>
              <a:t>Vi har specialbutikker med masser af inspiration til bl.a. at lave mad med mere grønt, og vi byder på det største sortiment af økologiske varer. </a:t>
            </a:r>
          </a:p>
        </p:txBody>
      </p:sp>
      <p:sp>
        <p:nvSpPr>
          <p:cNvPr id="13" name="Content Placeholder 4">
            <a:extLst>
              <a:ext uri="{FF2B5EF4-FFF2-40B4-BE49-F238E27FC236}">
                <a16:creationId xmlns:a16="http://schemas.microsoft.com/office/drawing/2014/main" id="{A0434DA3-3D6E-7844-A953-02078370B889}"/>
              </a:ext>
            </a:extLst>
          </p:cNvPr>
          <p:cNvSpPr txBox="1">
            <a:spLocks/>
          </p:cNvSpPr>
          <p:nvPr/>
        </p:nvSpPr>
        <p:spPr>
          <a:xfrm>
            <a:off x="6731053" y="1947857"/>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a:solidFill>
                  <a:srgbClr val="BE2E31"/>
                </a:solidFill>
              </a:rPr>
              <a:t>Vi kæmper for at give danskerne en mere bæredygtig hverdag</a:t>
            </a:r>
          </a:p>
        </p:txBody>
      </p:sp>
      <p:pic>
        <p:nvPicPr>
          <p:cNvPr id="10" name="Picture 9">
            <a:extLst>
              <a:ext uri="{FF2B5EF4-FFF2-40B4-BE49-F238E27FC236}">
                <a16:creationId xmlns:a16="http://schemas.microsoft.com/office/drawing/2014/main" id="{6646096F-4F42-8842-87DC-E34DCB72D3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01" t="-8301" r="-6429" b="-6429"/>
          <a:stretch/>
        </p:blipFill>
        <p:spPr>
          <a:xfrm>
            <a:off x="8330018" y="577780"/>
            <a:ext cx="1627966" cy="613237"/>
          </a:xfrm>
          <a:prstGeom prst="rect">
            <a:avLst/>
          </a:prstGeom>
          <a:solidFill>
            <a:srgbClr val="FFD99E"/>
          </a:solidFill>
        </p:spPr>
      </p:pic>
    </p:spTree>
    <p:extLst>
      <p:ext uri="{BB962C8B-B14F-4D97-AF65-F5344CB8AC3E}">
        <p14:creationId xmlns:p14="http://schemas.microsoft.com/office/powerpoint/2010/main" val="30543959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0"/>
            <a:ext cx="6201735" cy="6891797"/>
          </a:xfrm>
          <a:prstGeom prst="rect">
            <a:avLst/>
          </a:prstGeom>
          <a:solidFill>
            <a:srgbClr val="FFD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Picture 11" descr="A picture containing person&#10;&#10;Description automatically generated">
            <a:extLst>
              <a:ext uri="{FF2B5EF4-FFF2-40B4-BE49-F238E27FC236}">
                <a16:creationId xmlns:a16="http://schemas.microsoft.com/office/drawing/2014/main" id="{8A34AD8D-E19E-6C45-945D-4F57A9D74E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9" name="Rectangle 8">
            <a:extLst>
              <a:ext uri="{FF2B5EF4-FFF2-40B4-BE49-F238E27FC236}">
                <a16:creationId xmlns:a16="http://schemas.microsoft.com/office/drawing/2014/main" id="{A79F8DE8-4501-7046-AB6B-0B82AB1DC345}"/>
              </a:ext>
            </a:extLst>
          </p:cNvPr>
          <p:cNvSpPr/>
          <p:nvPr/>
        </p:nvSpPr>
        <p:spPr>
          <a:xfrm>
            <a:off x="408214" y="385011"/>
            <a:ext cx="5279572" cy="6087977"/>
          </a:xfrm>
          <a:prstGeom prst="rect">
            <a:avLst/>
          </a:prstGeom>
          <a:noFill/>
          <a:ln w="50800">
            <a:solidFill>
              <a:srgbClr val="BE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Box 12">
            <a:extLst>
              <a:ext uri="{FF2B5EF4-FFF2-40B4-BE49-F238E27FC236}">
                <a16:creationId xmlns:a16="http://schemas.microsoft.com/office/drawing/2014/main" id="{7BB4D89A-1DBB-AD46-809D-614495A8573F}"/>
              </a:ext>
            </a:extLst>
          </p:cNvPr>
          <p:cNvSpPr txBox="1"/>
          <p:nvPr/>
        </p:nvSpPr>
        <p:spPr>
          <a:xfrm>
            <a:off x="774305" y="3774563"/>
            <a:ext cx="4487977" cy="1569660"/>
          </a:xfrm>
          <a:prstGeom prst="rect">
            <a:avLst/>
          </a:prstGeom>
          <a:noFill/>
        </p:spPr>
        <p:txBody>
          <a:bodyPr wrap="square">
            <a:spAutoFit/>
          </a:bodyPr>
          <a:lstStyle/>
          <a:p>
            <a:pPr algn="ctr"/>
            <a:r>
              <a:rPr lang="da-DK" sz="1200" spc="-20" dirty="0">
                <a:solidFill>
                  <a:srgbClr val="BE2E31"/>
                </a:solidFill>
                <a:latin typeface="+mj-lt"/>
              </a:rPr>
              <a:t>Vores hjemmeside gør det nemt for vores kunder at sammenligne priser og spare penge. </a:t>
            </a:r>
          </a:p>
          <a:p>
            <a:pPr algn="ctr"/>
            <a:endParaRPr lang="da-DK" sz="1200" spc="-20" dirty="0">
              <a:solidFill>
                <a:srgbClr val="BE2E31"/>
              </a:solidFill>
              <a:latin typeface="+mj-lt"/>
            </a:endParaRPr>
          </a:p>
          <a:p>
            <a:pPr algn="ctr"/>
            <a:r>
              <a:rPr lang="da-DK" sz="1200" spc="-20" dirty="0">
                <a:solidFill>
                  <a:srgbClr val="BE2E31"/>
                </a:solidFill>
                <a:latin typeface="+mj-lt"/>
              </a:rPr>
              <a:t>Derudover er det ekstra attraktivt at handle hos os, da alle Coops offline-fordele også gælder online. </a:t>
            </a:r>
          </a:p>
          <a:p>
            <a:pPr algn="ctr"/>
            <a:endParaRPr lang="da-DK" sz="1200" spc="-20" dirty="0">
              <a:solidFill>
                <a:srgbClr val="BE2E31"/>
              </a:solidFill>
              <a:latin typeface="+mj-lt"/>
            </a:endParaRPr>
          </a:p>
          <a:p>
            <a:pPr algn="ctr"/>
            <a:r>
              <a:rPr lang="da-DK" sz="1200" spc="-20" dirty="0">
                <a:solidFill>
                  <a:srgbClr val="BE2E31"/>
                </a:solidFill>
                <a:latin typeface="+mj-lt"/>
              </a:rPr>
              <a:t>Vi har altid masser af gode tilbud – både fra udvalgte kæder og på de varer, kunderne køber flest af.</a:t>
            </a:r>
          </a:p>
        </p:txBody>
      </p:sp>
      <p:sp>
        <p:nvSpPr>
          <p:cNvPr id="14" name="Content Placeholder 4">
            <a:extLst>
              <a:ext uri="{FF2B5EF4-FFF2-40B4-BE49-F238E27FC236}">
                <a16:creationId xmlns:a16="http://schemas.microsoft.com/office/drawing/2014/main" id="{912DCCF9-0E4D-044B-A2CF-C4E48488CB74}"/>
              </a:ext>
            </a:extLst>
          </p:cNvPr>
          <p:cNvSpPr txBox="1">
            <a:spLocks/>
          </p:cNvSpPr>
          <p:nvPr/>
        </p:nvSpPr>
        <p:spPr>
          <a:xfrm>
            <a:off x="635053" y="2045088"/>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a:solidFill>
                  <a:srgbClr val="BE2E31"/>
                </a:solidFill>
              </a:rPr>
              <a:t>Vi kæmper for </a:t>
            </a:r>
            <a:br>
              <a:rPr lang="da-DK" sz="2800" b="1">
                <a:solidFill>
                  <a:srgbClr val="BE2E31"/>
                </a:solidFill>
              </a:rPr>
            </a:br>
            <a:r>
              <a:rPr lang="da-DK" sz="2800" b="1">
                <a:solidFill>
                  <a:srgbClr val="BE2E31"/>
                </a:solidFill>
              </a:rPr>
              <a:t>ærlige varer til ærlige priser </a:t>
            </a:r>
          </a:p>
        </p:txBody>
      </p:sp>
      <p:pic>
        <p:nvPicPr>
          <p:cNvPr id="10" name="Picture 9">
            <a:extLst>
              <a:ext uri="{FF2B5EF4-FFF2-40B4-BE49-F238E27FC236}">
                <a16:creationId xmlns:a16="http://schemas.microsoft.com/office/drawing/2014/main" id="{72C63B33-2F2F-D043-A519-765E2A2D99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01" t="-8301" r="-6429" b="-6429"/>
          <a:stretch/>
        </p:blipFill>
        <p:spPr>
          <a:xfrm>
            <a:off x="2286884" y="577780"/>
            <a:ext cx="1627966" cy="613237"/>
          </a:xfrm>
          <a:prstGeom prst="rect">
            <a:avLst/>
          </a:prstGeom>
          <a:solidFill>
            <a:srgbClr val="FFD99E"/>
          </a:solidFill>
        </p:spPr>
      </p:pic>
    </p:spTree>
    <p:extLst>
      <p:ext uri="{BB962C8B-B14F-4D97-AF65-F5344CB8AC3E}">
        <p14:creationId xmlns:p14="http://schemas.microsoft.com/office/powerpoint/2010/main" val="1664643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rgbClr val="FFD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Box 10">
            <a:extLst>
              <a:ext uri="{FF2B5EF4-FFF2-40B4-BE49-F238E27FC236}">
                <a16:creationId xmlns:a16="http://schemas.microsoft.com/office/drawing/2014/main" id="{4CA30D55-4DBF-5543-ACBC-BC7AB71D612C}"/>
              </a:ext>
            </a:extLst>
          </p:cNvPr>
          <p:cNvSpPr txBox="1"/>
          <p:nvPr/>
        </p:nvSpPr>
        <p:spPr>
          <a:xfrm>
            <a:off x="6836438" y="3745807"/>
            <a:ext cx="4601818" cy="1384995"/>
          </a:xfrm>
          <a:prstGeom prst="rect">
            <a:avLst/>
          </a:prstGeom>
          <a:noFill/>
        </p:spPr>
        <p:txBody>
          <a:bodyPr wrap="square">
            <a:spAutoFit/>
          </a:bodyPr>
          <a:lstStyle/>
          <a:p>
            <a:pPr algn="ctr"/>
            <a:r>
              <a:rPr lang="da-DK" sz="1200" spc="-20" dirty="0">
                <a:solidFill>
                  <a:srgbClr val="BE2E31"/>
                </a:solidFill>
                <a:latin typeface="+mj-lt"/>
              </a:rPr>
              <a:t>Vi tilpasser indkøbsoplevelsen ud fra kundens forbrug og gør det nemt og hurtigt at handle ind i en travl hverdag – samtidig med, at vi inspirerer undervejs. </a:t>
            </a:r>
          </a:p>
          <a:p>
            <a:pPr algn="ctr"/>
            <a:endParaRPr lang="da-DK" sz="1200" spc="-20" dirty="0">
              <a:solidFill>
                <a:srgbClr val="BE2E31"/>
              </a:solidFill>
              <a:latin typeface="+mj-lt"/>
            </a:endParaRPr>
          </a:p>
          <a:p>
            <a:pPr algn="ctr"/>
            <a:r>
              <a:rPr lang="da-DK" sz="1200" spc="-20" dirty="0">
                <a:solidFill>
                  <a:srgbClr val="BE2E31"/>
                </a:solidFill>
                <a:latin typeface="+mj-lt"/>
              </a:rPr>
              <a:t>Vi arbejder løbende på at tilbyde endnu mere fleksibilitet og at reducere tiden fra bestilling til levering, så det ikke kræver lang planlægning at handle dagligvarer på nettet. </a:t>
            </a:r>
          </a:p>
        </p:txBody>
      </p:sp>
      <p:sp>
        <p:nvSpPr>
          <p:cNvPr id="12" name="Content Placeholder 4">
            <a:extLst>
              <a:ext uri="{FF2B5EF4-FFF2-40B4-BE49-F238E27FC236}">
                <a16:creationId xmlns:a16="http://schemas.microsoft.com/office/drawing/2014/main" id="{2D0B8FEC-947E-A046-A77A-A938F2D08635}"/>
              </a:ext>
            </a:extLst>
          </p:cNvPr>
          <p:cNvSpPr txBox="1">
            <a:spLocks/>
          </p:cNvSpPr>
          <p:nvPr/>
        </p:nvSpPr>
        <p:spPr>
          <a:xfrm>
            <a:off x="6731053" y="2027621"/>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a:solidFill>
                  <a:srgbClr val="BE2E31"/>
                </a:solidFill>
              </a:rPr>
              <a:t>Vi kæmper for at danskerne kan spare tid i hverdagen </a:t>
            </a:r>
          </a:p>
        </p:txBody>
      </p:sp>
      <p:sp>
        <p:nvSpPr>
          <p:cNvPr id="13" name="Rectangle 12">
            <a:extLst>
              <a:ext uri="{FF2B5EF4-FFF2-40B4-BE49-F238E27FC236}">
                <a16:creationId xmlns:a16="http://schemas.microsoft.com/office/drawing/2014/main" id="{7E992ECC-6A40-FA49-B869-9158E5F01E5D}"/>
              </a:ext>
            </a:extLst>
          </p:cNvPr>
          <p:cNvSpPr/>
          <p:nvPr/>
        </p:nvSpPr>
        <p:spPr>
          <a:xfrm>
            <a:off x="6504214" y="385011"/>
            <a:ext cx="5279572" cy="6087977"/>
          </a:xfrm>
          <a:prstGeom prst="rect">
            <a:avLst/>
          </a:prstGeom>
          <a:noFill/>
          <a:ln w="50800">
            <a:solidFill>
              <a:srgbClr val="BE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5" name="Picture 14" descr="A picture containing person, indoor&#10;&#10;Description automatically generated">
            <a:extLst>
              <a:ext uri="{FF2B5EF4-FFF2-40B4-BE49-F238E27FC236}">
                <a16:creationId xmlns:a16="http://schemas.microsoft.com/office/drawing/2014/main" id="{33A0E327-3297-6542-BDFC-F0B682BB76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6107905" cy="6896099"/>
          </a:xfrm>
          <a:prstGeom prst="rect">
            <a:avLst/>
          </a:prstGeom>
        </p:spPr>
      </p:pic>
      <p:pic>
        <p:nvPicPr>
          <p:cNvPr id="8" name="Picture 7">
            <a:extLst>
              <a:ext uri="{FF2B5EF4-FFF2-40B4-BE49-F238E27FC236}">
                <a16:creationId xmlns:a16="http://schemas.microsoft.com/office/drawing/2014/main" id="{8AF42E62-3DCD-1647-A010-329C1222C4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01" t="-8301" r="-6429" b="-6429"/>
          <a:stretch/>
        </p:blipFill>
        <p:spPr>
          <a:xfrm>
            <a:off x="8330018" y="577780"/>
            <a:ext cx="1627966" cy="613237"/>
          </a:xfrm>
          <a:prstGeom prst="rect">
            <a:avLst/>
          </a:prstGeom>
          <a:solidFill>
            <a:srgbClr val="FFD99E"/>
          </a:solidFill>
        </p:spPr>
      </p:pic>
    </p:spTree>
    <p:extLst>
      <p:ext uri="{BB962C8B-B14F-4D97-AF65-F5344CB8AC3E}">
        <p14:creationId xmlns:p14="http://schemas.microsoft.com/office/powerpoint/2010/main" val="37448063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1"/>
            <a:ext cx="6201735" cy="6858000"/>
          </a:xfrm>
          <a:prstGeom prst="rect">
            <a:avLst/>
          </a:prstGeom>
          <a:solidFill>
            <a:srgbClr val="FFD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plate of food&#10;&#10;Description automatically generated with medium confidence">
            <a:extLst>
              <a:ext uri="{FF2B5EF4-FFF2-40B4-BE49-F238E27FC236}">
                <a16:creationId xmlns:a16="http://schemas.microsoft.com/office/drawing/2014/main" id="{14C0402A-A722-8B47-96AB-889BE302B0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6462" y="0"/>
            <a:ext cx="6205537" cy="6858000"/>
          </a:xfrm>
          <a:prstGeom prst="rect">
            <a:avLst/>
          </a:prstGeom>
        </p:spPr>
      </p:pic>
      <p:sp>
        <p:nvSpPr>
          <p:cNvPr id="10" name="Rectangle 9">
            <a:extLst>
              <a:ext uri="{FF2B5EF4-FFF2-40B4-BE49-F238E27FC236}">
                <a16:creationId xmlns:a16="http://schemas.microsoft.com/office/drawing/2014/main" id="{E8DFAB26-DD0B-944B-ACEB-2F71755937FA}"/>
              </a:ext>
            </a:extLst>
          </p:cNvPr>
          <p:cNvSpPr/>
          <p:nvPr/>
        </p:nvSpPr>
        <p:spPr>
          <a:xfrm>
            <a:off x="408214" y="385011"/>
            <a:ext cx="5279572" cy="6087977"/>
          </a:xfrm>
          <a:prstGeom prst="rect">
            <a:avLst/>
          </a:prstGeom>
          <a:noFill/>
          <a:ln w="50800">
            <a:solidFill>
              <a:srgbClr val="BE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extBox 11">
            <a:extLst>
              <a:ext uri="{FF2B5EF4-FFF2-40B4-BE49-F238E27FC236}">
                <a16:creationId xmlns:a16="http://schemas.microsoft.com/office/drawing/2014/main" id="{1A449F99-85FC-6544-A3A3-1FE4724D63AD}"/>
              </a:ext>
            </a:extLst>
          </p:cNvPr>
          <p:cNvSpPr txBox="1"/>
          <p:nvPr/>
        </p:nvSpPr>
        <p:spPr>
          <a:xfrm>
            <a:off x="676075" y="3512171"/>
            <a:ext cx="4754334" cy="1569660"/>
          </a:xfrm>
          <a:prstGeom prst="rect">
            <a:avLst/>
          </a:prstGeom>
          <a:noFill/>
        </p:spPr>
        <p:txBody>
          <a:bodyPr wrap="square">
            <a:spAutoFit/>
          </a:bodyPr>
          <a:lstStyle/>
          <a:p>
            <a:pPr algn="ctr"/>
            <a:r>
              <a:rPr lang="da-DK" sz="1200" spc="-20" dirty="0">
                <a:solidFill>
                  <a:srgbClr val="BE2E31"/>
                </a:solidFill>
                <a:latin typeface="+mj-lt"/>
              </a:rPr>
              <a:t>Vi har altid høj kvalitet på hylderne og et stort og stærkt sortiment af egne varemærker – lige fra Coop365 og </a:t>
            </a:r>
            <a:r>
              <a:rPr lang="da-DK" sz="1200" spc="-20" dirty="0" err="1">
                <a:solidFill>
                  <a:srgbClr val="BE2E31"/>
                </a:solidFill>
                <a:latin typeface="+mj-lt"/>
              </a:rPr>
              <a:t>Änglamark</a:t>
            </a:r>
            <a:r>
              <a:rPr lang="da-DK" sz="1200" spc="-20" dirty="0">
                <a:solidFill>
                  <a:srgbClr val="BE2E31"/>
                </a:solidFill>
                <a:latin typeface="+mj-lt"/>
              </a:rPr>
              <a:t> til rigtig mange af de kendte Irma-varer. </a:t>
            </a:r>
          </a:p>
          <a:p>
            <a:pPr algn="ctr"/>
            <a:endParaRPr lang="da-DK" sz="1200" spc="-20" dirty="0">
              <a:solidFill>
                <a:srgbClr val="BE2E31"/>
              </a:solidFill>
              <a:latin typeface="+mj-lt"/>
            </a:endParaRPr>
          </a:p>
          <a:p>
            <a:pPr algn="ctr"/>
            <a:r>
              <a:rPr lang="da-DK" sz="1200" spc="-20" dirty="0">
                <a:solidFill>
                  <a:srgbClr val="BE2E31"/>
                </a:solidFill>
                <a:latin typeface="+mj-lt"/>
              </a:rPr>
              <a:t>Derudover fylder vi løbende op med specialvarer af særlig god kvalitet. Målet er altid at inspirere vores kunder til at købe bedre og sundere. F.eks. tilbyder vi et bredt udvalg af frisk fisk og mørt kvalitetskød. </a:t>
            </a:r>
          </a:p>
        </p:txBody>
      </p:sp>
      <p:sp>
        <p:nvSpPr>
          <p:cNvPr id="13" name="TextBox 12">
            <a:extLst>
              <a:ext uri="{FF2B5EF4-FFF2-40B4-BE49-F238E27FC236}">
                <a16:creationId xmlns:a16="http://schemas.microsoft.com/office/drawing/2014/main" id="{7EBA60C0-784C-8D40-BD45-DFF7E801B438}"/>
              </a:ext>
            </a:extLst>
          </p:cNvPr>
          <p:cNvSpPr txBox="1"/>
          <p:nvPr/>
        </p:nvSpPr>
        <p:spPr>
          <a:xfrm>
            <a:off x="442913" y="2308905"/>
            <a:ext cx="5235735" cy="1292662"/>
          </a:xfrm>
          <a:prstGeom prst="rect">
            <a:avLst/>
          </a:prstGeom>
          <a:noFill/>
        </p:spPr>
        <p:txBody>
          <a:bodyPr wrap="square" lIns="72000" tIns="0" rIns="72000" bIns="0" rtlCol="0">
            <a:spAutoFit/>
          </a:bodyPr>
          <a:lstStyle/>
          <a:p>
            <a:pPr algn="ctr">
              <a:defRPr/>
            </a:pPr>
            <a:r>
              <a:rPr lang="da-DK" sz="2800" b="1">
                <a:solidFill>
                  <a:srgbClr val="BE2E31"/>
                </a:solidFill>
                <a:latin typeface="+mj-lt"/>
              </a:rPr>
              <a:t>Vi kæmper for </a:t>
            </a:r>
            <a:br>
              <a:rPr lang="da-DK" sz="2800" b="1">
                <a:solidFill>
                  <a:srgbClr val="BE2E31"/>
                </a:solidFill>
                <a:latin typeface="+mj-lt"/>
              </a:rPr>
            </a:br>
            <a:r>
              <a:rPr lang="da-DK" sz="2800" b="1">
                <a:solidFill>
                  <a:srgbClr val="BE2E31"/>
                </a:solidFill>
                <a:latin typeface="+mj-lt"/>
              </a:rPr>
              <a:t>kvalitet og bedre mad</a:t>
            </a:r>
          </a:p>
          <a:p>
            <a:pPr algn="ctr">
              <a:defRPr/>
            </a:pPr>
            <a:endParaRPr lang="da-DK" sz="2800" b="1">
              <a:solidFill>
                <a:srgbClr val="BE2E31"/>
              </a:solidFill>
              <a:latin typeface="+mj-lt"/>
            </a:endParaRPr>
          </a:p>
        </p:txBody>
      </p:sp>
      <p:pic>
        <p:nvPicPr>
          <p:cNvPr id="9" name="Picture 8">
            <a:extLst>
              <a:ext uri="{FF2B5EF4-FFF2-40B4-BE49-F238E27FC236}">
                <a16:creationId xmlns:a16="http://schemas.microsoft.com/office/drawing/2014/main" id="{8B832DB2-CF72-2C4E-B648-1EDD7D8B12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01" t="-8301" r="-6429" b="-6429"/>
          <a:stretch/>
        </p:blipFill>
        <p:spPr>
          <a:xfrm>
            <a:off x="2286884" y="577780"/>
            <a:ext cx="1627966" cy="613237"/>
          </a:xfrm>
          <a:prstGeom prst="rect">
            <a:avLst/>
          </a:prstGeom>
          <a:solidFill>
            <a:srgbClr val="FFD99E"/>
          </a:solidFill>
        </p:spPr>
      </p:pic>
    </p:spTree>
    <p:extLst>
      <p:ext uri="{BB962C8B-B14F-4D97-AF65-F5344CB8AC3E}">
        <p14:creationId xmlns:p14="http://schemas.microsoft.com/office/powerpoint/2010/main" val="164036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2" y="11761"/>
            <a:ext cx="11751013" cy="6846239"/>
          </a:xfrm>
          <a:prstGeom prst="rect">
            <a:avLst/>
          </a:prstGeom>
          <a:solidFill>
            <a:srgbClr val="FFD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descr="A picture containing text, person&#10;&#10;Description automatically generated">
            <a:extLst>
              <a:ext uri="{FF2B5EF4-FFF2-40B4-BE49-F238E27FC236}">
                <a16:creationId xmlns:a16="http://schemas.microsoft.com/office/drawing/2014/main" id="{F2A6E0DB-E483-3048-8CB7-75B20FB58B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6084092" cy="6858000"/>
          </a:xfrm>
          <a:prstGeom prst="rect">
            <a:avLst/>
          </a:prstGeom>
        </p:spPr>
      </p:pic>
      <p:sp>
        <p:nvSpPr>
          <p:cNvPr id="12" name="Rectangle 11">
            <a:extLst>
              <a:ext uri="{FF2B5EF4-FFF2-40B4-BE49-F238E27FC236}">
                <a16:creationId xmlns:a16="http://schemas.microsoft.com/office/drawing/2014/main" id="{C0D8B3B9-8BFF-924F-BA09-8EA056F2C51D}"/>
              </a:ext>
            </a:extLst>
          </p:cNvPr>
          <p:cNvSpPr/>
          <p:nvPr/>
        </p:nvSpPr>
        <p:spPr>
          <a:xfrm>
            <a:off x="6551127" y="385011"/>
            <a:ext cx="5279572" cy="6087977"/>
          </a:xfrm>
          <a:prstGeom prst="rect">
            <a:avLst/>
          </a:prstGeom>
          <a:noFill/>
          <a:ln w="50800">
            <a:solidFill>
              <a:srgbClr val="BE2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Box 16">
            <a:extLst>
              <a:ext uri="{FF2B5EF4-FFF2-40B4-BE49-F238E27FC236}">
                <a16:creationId xmlns:a16="http://schemas.microsoft.com/office/drawing/2014/main" id="{40A9680D-30F2-B04A-8F9B-B898D8BD822C}"/>
              </a:ext>
            </a:extLst>
          </p:cNvPr>
          <p:cNvSpPr txBox="1"/>
          <p:nvPr/>
        </p:nvSpPr>
        <p:spPr>
          <a:xfrm>
            <a:off x="6600610" y="2136338"/>
            <a:ext cx="5133332" cy="1292662"/>
          </a:xfrm>
          <a:prstGeom prst="rect">
            <a:avLst/>
          </a:prstGeom>
          <a:noFill/>
        </p:spPr>
        <p:txBody>
          <a:bodyPr wrap="square" lIns="72000" tIns="0" rIns="72000" bIns="0" rtlCol="0">
            <a:spAutoFit/>
          </a:bodyPr>
          <a:lstStyle/>
          <a:p>
            <a:pPr algn="ctr">
              <a:defRPr/>
            </a:pPr>
            <a:r>
              <a:rPr lang="da-DK" sz="2800" b="1">
                <a:solidFill>
                  <a:srgbClr val="BE2E31"/>
                </a:solidFill>
                <a:latin typeface="+mj-lt"/>
              </a:rPr>
              <a:t>Vi kæmper for </a:t>
            </a:r>
          </a:p>
          <a:p>
            <a:pPr algn="ctr">
              <a:defRPr/>
            </a:pPr>
            <a:r>
              <a:rPr lang="da-DK" sz="2800" b="1">
                <a:solidFill>
                  <a:srgbClr val="BE2E31"/>
                </a:solidFill>
                <a:latin typeface="+mj-lt"/>
              </a:rPr>
              <a:t>at gøre en </a:t>
            </a:r>
          </a:p>
          <a:p>
            <a:pPr algn="ctr">
              <a:defRPr/>
            </a:pPr>
            <a:r>
              <a:rPr lang="da-DK" sz="2800" b="1">
                <a:solidFill>
                  <a:srgbClr val="BE2E31"/>
                </a:solidFill>
                <a:latin typeface="+mj-lt"/>
              </a:rPr>
              <a:t>forskel lokalt</a:t>
            </a:r>
          </a:p>
        </p:txBody>
      </p:sp>
      <p:sp>
        <p:nvSpPr>
          <p:cNvPr id="18" name="TextBox 17">
            <a:extLst>
              <a:ext uri="{FF2B5EF4-FFF2-40B4-BE49-F238E27FC236}">
                <a16:creationId xmlns:a16="http://schemas.microsoft.com/office/drawing/2014/main" id="{124BB249-E91A-3E4E-A870-251D6421F45B}"/>
              </a:ext>
            </a:extLst>
          </p:cNvPr>
          <p:cNvSpPr txBox="1"/>
          <p:nvPr/>
        </p:nvSpPr>
        <p:spPr>
          <a:xfrm>
            <a:off x="6859713" y="3713878"/>
            <a:ext cx="4601818" cy="1384995"/>
          </a:xfrm>
          <a:prstGeom prst="rect">
            <a:avLst/>
          </a:prstGeom>
          <a:noFill/>
        </p:spPr>
        <p:txBody>
          <a:bodyPr wrap="square">
            <a:spAutoFit/>
          </a:bodyPr>
          <a:lstStyle/>
          <a:p>
            <a:pPr lvl="0" algn="ctr"/>
            <a:r>
              <a:rPr lang="da-DK" sz="1200" spc="-20" dirty="0">
                <a:solidFill>
                  <a:srgbClr val="BE2E31"/>
                </a:solidFill>
                <a:latin typeface="+mj-lt"/>
              </a:rPr>
              <a:t>Vi tilbyder lokale Bestil &amp; Hent-løsninger og arbejder henimod at give alle butikker mulighed for nethandel – med eget sortiment, egne priser og egne kampagner. </a:t>
            </a:r>
          </a:p>
          <a:p>
            <a:pPr lvl="0" algn="ctr"/>
            <a:endParaRPr lang="da-DK" sz="1200" spc="-20" dirty="0">
              <a:solidFill>
                <a:srgbClr val="BE2E31"/>
              </a:solidFill>
              <a:latin typeface="+mj-lt"/>
            </a:endParaRPr>
          </a:p>
          <a:p>
            <a:pPr lvl="0" algn="ctr"/>
            <a:r>
              <a:rPr lang="da-DK" sz="1200" spc="-20" dirty="0">
                <a:solidFill>
                  <a:srgbClr val="BE2E31"/>
                </a:solidFill>
                <a:latin typeface="+mj-lt"/>
              </a:rPr>
              <a:t>Derudover fokuserer vi på at personalisere kunderejsen online, så vores kunder bliver endnu gladere for at handle på </a:t>
            </a:r>
            <a:r>
              <a:rPr lang="da-DK" sz="1200" spc="-20" dirty="0" err="1">
                <a:solidFill>
                  <a:srgbClr val="BE2E31"/>
                </a:solidFill>
                <a:latin typeface="+mj-lt"/>
              </a:rPr>
              <a:t>coop.dk</a:t>
            </a:r>
            <a:r>
              <a:rPr lang="da-DK" sz="1200" spc="-20" dirty="0">
                <a:solidFill>
                  <a:srgbClr val="BE2E31"/>
                </a:solidFill>
                <a:latin typeface="+mj-lt"/>
              </a:rPr>
              <a:t> Mad. </a:t>
            </a:r>
          </a:p>
        </p:txBody>
      </p:sp>
      <p:pic>
        <p:nvPicPr>
          <p:cNvPr id="8" name="Picture 7">
            <a:extLst>
              <a:ext uri="{FF2B5EF4-FFF2-40B4-BE49-F238E27FC236}">
                <a16:creationId xmlns:a16="http://schemas.microsoft.com/office/drawing/2014/main" id="{38AEA5EC-CB74-5445-A893-94ABEAF46A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01" t="-8301" r="-6429" b="-6429"/>
          <a:stretch/>
        </p:blipFill>
        <p:spPr>
          <a:xfrm>
            <a:off x="8330018" y="577780"/>
            <a:ext cx="1627966" cy="613237"/>
          </a:xfrm>
          <a:prstGeom prst="rect">
            <a:avLst/>
          </a:prstGeom>
          <a:solidFill>
            <a:srgbClr val="FFD99E"/>
          </a:solidFill>
        </p:spPr>
      </p:pic>
    </p:spTree>
    <p:extLst>
      <p:ext uri="{BB962C8B-B14F-4D97-AF65-F5344CB8AC3E}">
        <p14:creationId xmlns:p14="http://schemas.microsoft.com/office/powerpoint/2010/main" val="14651340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96CA0E-F106-5C4D-9FB9-E856795D05BD}"/>
              </a:ext>
            </a:extLst>
          </p:cNvPr>
          <p:cNvSpPr/>
          <p:nvPr/>
        </p:nvSpPr>
        <p:spPr>
          <a:xfrm>
            <a:off x="0" y="0"/>
            <a:ext cx="11751013" cy="6880036"/>
          </a:xfrm>
          <a:prstGeom prst="rect">
            <a:avLst/>
          </a:prstGeom>
          <a:solidFill>
            <a:srgbClr val="F7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 name="Picture 3">
            <a:extLst>
              <a:ext uri="{FF2B5EF4-FFF2-40B4-BE49-F238E27FC236}">
                <a16:creationId xmlns:a16="http://schemas.microsoft.com/office/drawing/2014/main" id="{A03CB09A-737D-7445-A001-2DC05412A0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22036"/>
            <a:ext cx="6096000" cy="6902072"/>
          </a:xfrm>
          <a:prstGeom prst="rect">
            <a:avLst/>
          </a:prstGeom>
        </p:spPr>
      </p:pic>
      <p:sp>
        <p:nvSpPr>
          <p:cNvPr id="10" name="Rectangle 9">
            <a:extLst>
              <a:ext uri="{FF2B5EF4-FFF2-40B4-BE49-F238E27FC236}">
                <a16:creationId xmlns:a16="http://schemas.microsoft.com/office/drawing/2014/main" id="{EC72C530-83FF-3541-A92C-AEA956AC96EE}"/>
              </a:ext>
            </a:extLst>
          </p:cNvPr>
          <p:cNvSpPr/>
          <p:nvPr/>
        </p:nvSpPr>
        <p:spPr>
          <a:xfrm>
            <a:off x="402771" y="840259"/>
            <a:ext cx="5279572" cy="5632729"/>
          </a:xfrm>
          <a:prstGeom prst="rect">
            <a:avLst/>
          </a:prstGeom>
          <a:noFill/>
          <a:ln w="50800">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Content Placeholder 4">
            <a:extLst>
              <a:ext uri="{FF2B5EF4-FFF2-40B4-BE49-F238E27FC236}">
                <a16:creationId xmlns:a16="http://schemas.microsoft.com/office/drawing/2014/main" id="{4587E37A-1CFC-024F-AECC-52E688F92725}"/>
              </a:ext>
            </a:extLst>
          </p:cNvPr>
          <p:cNvSpPr txBox="1">
            <a:spLocks/>
          </p:cNvSpPr>
          <p:nvPr/>
        </p:nvSpPr>
        <p:spPr>
          <a:xfrm>
            <a:off x="610719" y="2639309"/>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rgbClr val="D9181F"/>
                </a:solidFill>
              </a:rPr>
              <a:t>”Vi kæmper for at </a:t>
            </a:r>
            <a:br>
              <a:rPr lang="da-DK" sz="2800" b="1" dirty="0">
                <a:solidFill>
                  <a:srgbClr val="D9181F"/>
                </a:solidFill>
              </a:rPr>
            </a:br>
            <a:r>
              <a:rPr lang="da-DK" sz="2800" b="1" dirty="0">
                <a:solidFill>
                  <a:srgbClr val="D9181F"/>
                </a:solidFill>
              </a:rPr>
              <a:t>gøre din hverdag nemmere med </a:t>
            </a:r>
            <a:br>
              <a:rPr lang="da-DK" sz="2800" b="1" dirty="0">
                <a:solidFill>
                  <a:srgbClr val="D9181F"/>
                </a:solidFill>
              </a:rPr>
            </a:br>
            <a:r>
              <a:rPr lang="da-DK" sz="2800" b="1" dirty="0">
                <a:solidFill>
                  <a:srgbClr val="D9181F"/>
                </a:solidFill>
              </a:rPr>
              <a:t>ærlige varer til </a:t>
            </a:r>
            <a:br>
              <a:rPr lang="da-DK" sz="2800" b="1" dirty="0">
                <a:solidFill>
                  <a:srgbClr val="D9181F"/>
                </a:solidFill>
              </a:rPr>
            </a:br>
            <a:r>
              <a:rPr lang="da-DK" sz="2800" b="1" dirty="0">
                <a:solidFill>
                  <a:srgbClr val="D9181F"/>
                </a:solidFill>
              </a:rPr>
              <a:t>ærlige priser”</a:t>
            </a:r>
          </a:p>
        </p:txBody>
      </p:sp>
      <p:sp>
        <p:nvSpPr>
          <p:cNvPr id="13" name="Pladsholder til indhold 5">
            <a:extLst>
              <a:ext uri="{FF2B5EF4-FFF2-40B4-BE49-F238E27FC236}">
                <a16:creationId xmlns:a16="http://schemas.microsoft.com/office/drawing/2014/main" id="{F8994824-8732-4442-9507-C96A181E6183}"/>
              </a:ext>
            </a:extLst>
          </p:cNvPr>
          <p:cNvSpPr txBox="1">
            <a:spLocks/>
          </p:cNvSpPr>
          <p:nvPr/>
        </p:nvSpPr>
        <p:spPr>
          <a:xfrm>
            <a:off x="1415048" y="2143127"/>
            <a:ext cx="3217239"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da-DK" sz="1400" b="1">
                <a:solidFill>
                  <a:srgbClr val="D9181F"/>
                </a:solidFill>
              </a:rPr>
              <a:t>Mission</a:t>
            </a:r>
          </a:p>
        </p:txBody>
      </p:sp>
      <p:pic>
        <p:nvPicPr>
          <p:cNvPr id="3" name="Picture 2">
            <a:extLst>
              <a:ext uri="{FF2B5EF4-FFF2-40B4-BE49-F238E27FC236}">
                <a16:creationId xmlns:a16="http://schemas.microsoft.com/office/drawing/2014/main" id="{544C90BA-8A0F-174D-9316-16D6230405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886" t="-9567" r="-4295"/>
          <a:stretch/>
        </p:blipFill>
        <p:spPr>
          <a:xfrm>
            <a:off x="1820849" y="482674"/>
            <a:ext cx="2369488" cy="941575"/>
          </a:xfrm>
          <a:prstGeom prst="rect">
            <a:avLst/>
          </a:prstGeom>
          <a:solidFill>
            <a:srgbClr val="F7F7F8"/>
          </a:solidFill>
        </p:spPr>
      </p:pic>
    </p:spTree>
    <p:extLst>
      <p:ext uri="{BB962C8B-B14F-4D97-AF65-F5344CB8AC3E}">
        <p14:creationId xmlns:p14="http://schemas.microsoft.com/office/powerpoint/2010/main" val="15709344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6A746F-E436-264B-A716-254F510259B5}"/>
              </a:ext>
            </a:extLst>
          </p:cNvPr>
          <p:cNvSpPr/>
          <p:nvPr/>
        </p:nvSpPr>
        <p:spPr>
          <a:xfrm>
            <a:off x="0" y="0"/>
            <a:ext cx="12192000" cy="6880036"/>
          </a:xfrm>
          <a:prstGeom prst="rect">
            <a:avLst/>
          </a:prstGeom>
          <a:solidFill>
            <a:srgbClr val="F7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ectangle 24">
            <a:extLst>
              <a:ext uri="{FF2B5EF4-FFF2-40B4-BE49-F238E27FC236}">
                <a16:creationId xmlns:a16="http://schemas.microsoft.com/office/drawing/2014/main" id="{830DF3E0-D051-5442-AE9F-CB4938285D55}"/>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Rectangle 23">
            <a:extLst>
              <a:ext uri="{FF2B5EF4-FFF2-40B4-BE49-F238E27FC236}">
                <a16:creationId xmlns:a16="http://schemas.microsoft.com/office/drawing/2014/main" id="{E0259861-6401-6949-A9CF-A41A950F5EAE}"/>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7" name="Picture 26" descr="A picture containing text, person, holding&#10;&#10;Description automatically generated">
            <a:extLst>
              <a:ext uri="{FF2B5EF4-FFF2-40B4-BE49-F238E27FC236}">
                <a16:creationId xmlns:a16="http://schemas.microsoft.com/office/drawing/2014/main" id="{6D5A25BC-7A28-884E-8789-19C1614FFA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833" y="1884759"/>
            <a:ext cx="2032620" cy="1879426"/>
          </a:xfrm>
          <a:prstGeom prst="rect">
            <a:avLst/>
          </a:prstGeom>
        </p:spPr>
      </p:pic>
      <p:pic>
        <p:nvPicPr>
          <p:cNvPr id="28" name="Picture 27" descr="A picture containing person, person&#10;&#10;Description automatically generated">
            <a:extLst>
              <a:ext uri="{FF2B5EF4-FFF2-40B4-BE49-F238E27FC236}">
                <a16:creationId xmlns:a16="http://schemas.microsoft.com/office/drawing/2014/main" id="{FB052CB9-CCDE-0D45-89FA-5A2A12E7A7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0761" y="1884759"/>
            <a:ext cx="2032620" cy="1879426"/>
          </a:xfrm>
          <a:prstGeom prst="rect">
            <a:avLst/>
          </a:prstGeom>
        </p:spPr>
      </p:pic>
      <p:pic>
        <p:nvPicPr>
          <p:cNvPr id="29" name="Picture 28" descr="A picture containing person, indoor, people&#10;&#10;Description automatically generated">
            <a:extLst>
              <a:ext uri="{FF2B5EF4-FFF2-40B4-BE49-F238E27FC236}">
                <a16:creationId xmlns:a16="http://schemas.microsoft.com/office/drawing/2014/main" id="{FC893BDE-A07D-C147-8362-CE2DE77463E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689" y="1884759"/>
            <a:ext cx="2032620" cy="1879426"/>
          </a:xfrm>
          <a:prstGeom prst="rect">
            <a:avLst/>
          </a:prstGeom>
        </p:spPr>
      </p:pic>
      <p:pic>
        <p:nvPicPr>
          <p:cNvPr id="30" name="Picture 29" descr="A plate of food&#10;&#10;Description automatically generated with medium confidence">
            <a:extLst>
              <a:ext uri="{FF2B5EF4-FFF2-40B4-BE49-F238E27FC236}">
                <a16:creationId xmlns:a16="http://schemas.microsoft.com/office/drawing/2014/main" id="{FE63F82D-892F-724E-9156-B6146589F15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48618" y="1884759"/>
            <a:ext cx="2032620" cy="1879426"/>
          </a:xfrm>
          <a:prstGeom prst="rect">
            <a:avLst/>
          </a:prstGeom>
        </p:spPr>
      </p:pic>
      <p:sp>
        <p:nvSpPr>
          <p:cNvPr id="32" name="TextBox 31">
            <a:extLst>
              <a:ext uri="{FF2B5EF4-FFF2-40B4-BE49-F238E27FC236}">
                <a16:creationId xmlns:a16="http://schemas.microsoft.com/office/drawing/2014/main" id="{ED856004-0D45-3741-B6F1-963C170CAB71}"/>
              </a:ext>
            </a:extLst>
          </p:cNvPr>
          <p:cNvSpPr txBox="1"/>
          <p:nvPr/>
        </p:nvSpPr>
        <p:spPr>
          <a:xfrm>
            <a:off x="741833" y="3962366"/>
            <a:ext cx="2032620" cy="1231106"/>
          </a:xfrm>
          <a:prstGeom prst="rect">
            <a:avLst/>
          </a:prstGeom>
          <a:noFill/>
        </p:spPr>
        <p:txBody>
          <a:bodyPr wrap="square" lIns="72000" tIns="0" rIns="72000" bIns="0" rtlCol="0">
            <a:spAutoFit/>
          </a:bodyPr>
          <a:lstStyle/>
          <a:p>
            <a:pPr algn="ctr">
              <a:defRPr/>
            </a:pPr>
            <a:r>
              <a:rPr lang="da-DK" sz="1600" b="1">
                <a:solidFill>
                  <a:srgbClr val="D9181F"/>
                </a:solidFill>
                <a:latin typeface="+mj-lt"/>
              </a:rPr>
              <a:t>Vi kæmper for </a:t>
            </a:r>
          </a:p>
          <a:p>
            <a:pPr algn="ctr">
              <a:defRPr/>
            </a:pPr>
            <a:r>
              <a:rPr lang="da-DK" sz="1600" b="1">
                <a:solidFill>
                  <a:srgbClr val="D9181F"/>
                </a:solidFill>
                <a:latin typeface="+mj-lt"/>
              </a:rPr>
              <a:t>at give danskerne </a:t>
            </a:r>
            <a:br>
              <a:rPr lang="da-DK" sz="1600" b="1">
                <a:solidFill>
                  <a:srgbClr val="D9181F"/>
                </a:solidFill>
                <a:latin typeface="+mj-lt"/>
              </a:rPr>
            </a:br>
            <a:r>
              <a:rPr lang="da-DK" sz="1600" b="1">
                <a:solidFill>
                  <a:srgbClr val="D9181F"/>
                </a:solidFill>
                <a:latin typeface="+mj-lt"/>
              </a:rPr>
              <a:t>en mere bære-</a:t>
            </a:r>
            <a:br>
              <a:rPr lang="da-DK" sz="1600" b="1">
                <a:solidFill>
                  <a:srgbClr val="D9181F"/>
                </a:solidFill>
                <a:latin typeface="+mj-lt"/>
              </a:rPr>
            </a:br>
            <a:r>
              <a:rPr lang="da-DK" sz="1600" b="1">
                <a:solidFill>
                  <a:srgbClr val="D9181F"/>
                </a:solidFill>
                <a:latin typeface="+mj-lt"/>
              </a:rPr>
              <a:t>dygtig hverdag</a:t>
            </a:r>
          </a:p>
        </p:txBody>
      </p:sp>
      <p:sp>
        <p:nvSpPr>
          <p:cNvPr id="33" name="TextBox 32">
            <a:extLst>
              <a:ext uri="{FF2B5EF4-FFF2-40B4-BE49-F238E27FC236}">
                <a16:creationId xmlns:a16="http://schemas.microsoft.com/office/drawing/2014/main" id="{2797E7FE-8FA2-2241-A56F-49E38CC59CA1}"/>
              </a:ext>
            </a:extLst>
          </p:cNvPr>
          <p:cNvSpPr txBox="1"/>
          <p:nvPr/>
        </p:nvSpPr>
        <p:spPr>
          <a:xfrm>
            <a:off x="2910761" y="3962366"/>
            <a:ext cx="2032620" cy="984885"/>
          </a:xfrm>
          <a:prstGeom prst="rect">
            <a:avLst/>
          </a:prstGeom>
          <a:noFill/>
        </p:spPr>
        <p:txBody>
          <a:bodyPr wrap="square" lIns="72000" tIns="0" rIns="72000" bIns="0" rtlCol="0">
            <a:spAutoFit/>
          </a:bodyPr>
          <a:lstStyle/>
          <a:p>
            <a:pPr algn="ctr">
              <a:defRPr/>
            </a:pPr>
            <a:r>
              <a:rPr lang="da-DK" sz="1600" b="1">
                <a:solidFill>
                  <a:srgbClr val="D9181F"/>
                </a:solidFill>
                <a:latin typeface="+mj-lt"/>
              </a:rPr>
              <a:t>Vi kæmper for </a:t>
            </a:r>
          </a:p>
          <a:p>
            <a:pPr algn="ctr">
              <a:defRPr/>
            </a:pPr>
            <a:r>
              <a:rPr lang="da-DK" sz="1600" b="1">
                <a:solidFill>
                  <a:srgbClr val="D9181F"/>
                </a:solidFill>
                <a:latin typeface="+mj-lt"/>
              </a:rPr>
              <a:t>ærlige varer </a:t>
            </a:r>
          </a:p>
          <a:p>
            <a:pPr algn="ctr">
              <a:defRPr/>
            </a:pPr>
            <a:r>
              <a:rPr lang="da-DK" sz="1600" b="1">
                <a:solidFill>
                  <a:srgbClr val="D9181F"/>
                </a:solidFill>
                <a:latin typeface="+mj-lt"/>
              </a:rPr>
              <a:t>til ærlige</a:t>
            </a:r>
          </a:p>
          <a:p>
            <a:pPr algn="ctr">
              <a:defRPr/>
            </a:pPr>
            <a:r>
              <a:rPr lang="da-DK" sz="1600" b="1">
                <a:solidFill>
                  <a:srgbClr val="D9181F"/>
                </a:solidFill>
                <a:latin typeface="+mj-lt"/>
              </a:rPr>
              <a:t> priser</a:t>
            </a:r>
          </a:p>
        </p:txBody>
      </p:sp>
      <p:sp>
        <p:nvSpPr>
          <p:cNvPr id="34" name="TextBox 33">
            <a:extLst>
              <a:ext uri="{FF2B5EF4-FFF2-40B4-BE49-F238E27FC236}">
                <a16:creationId xmlns:a16="http://schemas.microsoft.com/office/drawing/2014/main" id="{C1E14E8E-1815-034F-9C1B-4EFAEEF7CF2E}"/>
              </a:ext>
            </a:extLst>
          </p:cNvPr>
          <p:cNvSpPr txBox="1"/>
          <p:nvPr/>
        </p:nvSpPr>
        <p:spPr>
          <a:xfrm>
            <a:off x="5084334" y="3962366"/>
            <a:ext cx="2032620" cy="984885"/>
          </a:xfrm>
          <a:prstGeom prst="rect">
            <a:avLst/>
          </a:prstGeom>
          <a:noFill/>
        </p:spPr>
        <p:txBody>
          <a:bodyPr wrap="square" lIns="72000" tIns="0" rIns="72000" bIns="0" rtlCol="0">
            <a:spAutoFit/>
          </a:bodyPr>
          <a:lstStyle/>
          <a:p>
            <a:pPr algn="ctr">
              <a:defRPr/>
            </a:pPr>
            <a:r>
              <a:rPr lang="da-DK" sz="1600" b="1">
                <a:solidFill>
                  <a:srgbClr val="D9181F"/>
                </a:solidFill>
                <a:latin typeface="+mj-lt"/>
              </a:rPr>
              <a:t>Vi kæmper for </a:t>
            </a:r>
          </a:p>
          <a:p>
            <a:pPr algn="ctr">
              <a:defRPr/>
            </a:pPr>
            <a:r>
              <a:rPr lang="da-DK" sz="1600" b="1">
                <a:solidFill>
                  <a:srgbClr val="D9181F"/>
                </a:solidFill>
                <a:latin typeface="+mj-lt"/>
              </a:rPr>
              <a:t>at danskerne </a:t>
            </a:r>
          </a:p>
          <a:p>
            <a:pPr algn="ctr">
              <a:defRPr/>
            </a:pPr>
            <a:r>
              <a:rPr lang="da-DK" sz="1600" b="1">
                <a:solidFill>
                  <a:srgbClr val="D9181F"/>
                </a:solidFill>
                <a:latin typeface="+mj-lt"/>
              </a:rPr>
              <a:t>kan spare tid </a:t>
            </a:r>
          </a:p>
          <a:p>
            <a:pPr algn="ctr">
              <a:defRPr/>
            </a:pPr>
            <a:r>
              <a:rPr lang="da-DK" sz="1600" b="1">
                <a:solidFill>
                  <a:srgbClr val="D9181F"/>
                </a:solidFill>
                <a:latin typeface="+mj-lt"/>
              </a:rPr>
              <a:t>i hverdagen </a:t>
            </a:r>
          </a:p>
        </p:txBody>
      </p:sp>
      <p:sp>
        <p:nvSpPr>
          <p:cNvPr id="35" name="TextBox 34">
            <a:extLst>
              <a:ext uri="{FF2B5EF4-FFF2-40B4-BE49-F238E27FC236}">
                <a16:creationId xmlns:a16="http://schemas.microsoft.com/office/drawing/2014/main" id="{7A476582-3C30-0447-B9B6-2C267C19010C}"/>
              </a:ext>
            </a:extLst>
          </p:cNvPr>
          <p:cNvSpPr txBox="1"/>
          <p:nvPr/>
        </p:nvSpPr>
        <p:spPr>
          <a:xfrm>
            <a:off x="7227927" y="3962366"/>
            <a:ext cx="2032620" cy="984885"/>
          </a:xfrm>
          <a:prstGeom prst="rect">
            <a:avLst/>
          </a:prstGeom>
          <a:noFill/>
        </p:spPr>
        <p:txBody>
          <a:bodyPr wrap="square" lIns="72000" tIns="0" rIns="72000" bIns="0" rtlCol="0">
            <a:spAutoFit/>
          </a:bodyPr>
          <a:lstStyle/>
          <a:p>
            <a:pPr algn="ctr">
              <a:defRPr/>
            </a:pPr>
            <a:r>
              <a:rPr lang="da-DK" sz="1600" b="1" dirty="0">
                <a:solidFill>
                  <a:srgbClr val="D9181F"/>
                </a:solidFill>
                <a:latin typeface="+mj-lt"/>
              </a:rPr>
              <a:t>Vi kæmper for </a:t>
            </a:r>
          </a:p>
          <a:p>
            <a:pPr algn="ctr">
              <a:defRPr/>
            </a:pPr>
            <a:r>
              <a:rPr lang="da-DK" sz="1600" b="1" dirty="0">
                <a:solidFill>
                  <a:srgbClr val="D9181F"/>
                </a:solidFill>
                <a:latin typeface="+mj-lt"/>
              </a:rPr>
              <a:t>kvalitet og </a:t>
            </a:r>
          </a:p>
          <a:p>
            <a:pPr algn="ctr">
              <a:defRPr/>
            </a:pPr>
            <a:r>
              <a:rPr lang="da-DK" sz="1600" b="1" dirty="0">
                <a:solidFill>
                  <a:srgbClr val="D9181F"/>
                </a:solidFill>
                <a:latin typeface="+mj-lt"/>
              </a:rPr>
              <a:t>bedre </a:t>
            </a:r>
          </a:p>
          <a:p>
            <a:pPr algn="ctr">
              <a:defRPr/>
            </a:pPr>
            <a:r>
              <a:rPr lang="da-DK" sz="1600" b="1" dirty="0">
                <a:solidFill>
                  <a:srgbClr val="D9181F"/>
                </a:solidFill>
                <a:latin typeface="+mj-lt"/>
              </a:rPr>
              <a:t>mad</a:t>
            </a:r>
          </a:p>
        </p:txBody>
      </p:sp>
      <p:sp>
        <p:nvSpPr>
          <p:cNvPr id="36" name="TextBox 35">
            <a:extLst>
              <a:ext uri="{FF2B5EF4-FFF2-40B4-BE49-F238E27FC236}">
                <a16:creationId xmlns:a16="http://schemas.microsoft.com/office/drawing/2014/main" id="{43F84AC9-64CE-1948-BFE2-62877210F589}"/>
              </a:ext>
            </a:extLst>
          </p:cNvPr>
          <p:cNvSpPr txBox="1"/>
          <p:nvPr/>
        </p:nvSpPr>
        <p:spPr>
          <a:xfrm>
            <a:off x="9416491" y="3962366"/>
            <a:ext cx="2032620" cy="984885"/>
          </a:xfrm>
          <a:prstGeom prst="rect">
            <a:avLst/>
          </a:prstGeom>
          <a:noFill/>
        </p:spPr>
        <p:txBody>
          <a:bodyPr wrap="square" lIns="72000" tIns="0" rIns="72000" bIns="0" rtlCol="0">
            <a:spAutoFit/>
          </a:bodyPr>
          <a:lstStyle/>
          <a:p>
            <a:pPr algn="ctr">
              <a:defRPr/>
            </a:pPr>
            <a:r>
              <a:rPr lang="da-DK" sz="1600" b="1">
                <a:solidFill>
                  <a:srgbClr val="D9181F"/>
                </a:solidFill>
                <a:latin typeface="+mj-lt"/>
              </a:rPr>
              <a:t>Vi kæmper for </a:t>
            </a:r>
          </a:p>
          <a:p>
            <a:pPr algn="ctr">
              <a:defRPr/>
            </a:pPr>
            <a:r>
              <a:rPr lang="da-DK" sz="1600" b="1">
                <a:solidFill>
                  <a:srgbClr val="D9181F"/>
                </a:solidFill>
                <a:latin typeface="+mj-lt"/>
              </a:rPr>
              <a:t>at gøre </a:t>
            </a:r>
          </a:p>
          <a:p>
            <a:pPr algn="ctr">
              <a:defRPr/>
            </a:pPr>
            <a:r>
              <a:rPr lang="da-DK" sz="1600" b="1">
                <a:solidFill>
                  <a:srgbClr val="D9181F"/>
                </a:solidFill>
                <a:latin typeface="+mj-lt"/>
              </a:rPr>
              <a:t>en forskel </a:t>
            </a:r>
          </a:p>
          <a:p>
            <a:pPr algn="ctr">
              <a:defRPr/>
            </a:pPr>
            <a:r>
              <a:rPr lang="da-DK" sz="1600" b="1">
                <a:solidFill>
                  <a:srgbClr val="D9181F"/>
                </a:solidFill>
                <a:latin typeface="+mj-lt"/>
              </a:rPr>
              <a:t>lokalt</a:t>
            </a:r>
          </a:p>
        </p:txBody>
      </p:sp>
      <p:sp>
        <p:nvSpPr>
          <p:cNvPr id="37" name="Title 1">
            <a:extLst>
              <a:ext uri="{FF2B5EF4-FFF2-40B4-BE49-F238E27FC236}">
                <a16:creationId xmlns:a16="http://schemas.microsoft.com/office/drawing/2014/main" id="{EE45A5B4-92F6-F141-A7D7-451381C8D431}"/>
              </a:ext>
            </a:extLst>
          </p:cNvPr>
          <p:cNvSpPr txBox="1">
            <a:spLocks/>
          </p:cNvSpPr>
          <p:nvPr/>
        </p:nvSpPr>
        <p:spPr>
          <a:xfrm>
            <a:off x="707387" y="887180"/>
            <a:ext cx="10777225" cy="853141"/>
          </a:xfrm>
          <a:prstGeom prst="rect">
            <a:avLst/>
          </a:prstGeom>
        </p:spPr>
        <p:txBody>
          <a:bodyPr vert="horz" lIns="0" tIns="0" rIns="0" bIns="0" rtlCol="0" anchor="b" anchorCtr="0">
            <a:normAutofit fontScale="82500" lnSpcReduction="200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DK" sz="3000">
                <a:solidFill>
                  <a:srgbClr val="D9181F"/>
                </a:solidFill>
              </a:rPr>
              <a:t>Vores byggeste</a:t>
            </a:r>
            <a:r>
              <a:rPr lang="da-DK" sz="3000">
                <a:solidFill>
                  <a:srgbClr val="D9181F"/>
                </a:solidFill>
              </a:rPr>
              <a:t>n</a:t>
            </a:r>
            <a:br>
              <a:rPr lang="en-GB">
                <a:solidFill>
                  <a:srgbClr val="D9181F"/>
                </a:solidFill>
              </a:rPr>
            </a:br>
            <a:endParaRPr lang="en-DK">
              <a:solidFill>
                <a:srgbClr val="D9181F"/>
              </a:solidFill>
            </a:endParaRPr>
          </a:p>
        </p:txBody>
      </p:sp>
      <p:pic>
        <p:nvPicPr>
          <p:cNvPr id="19" name="Picture 18">
            <a:extLst>
              <a:ext uri="{FF2B5EF4-FFF2-40B4-BE49-F238E27FC236}">
                <a16:creationId xmlns:a16="http://schemas.microsoft.com/office/drawing/2014/main" id="{20D8756C-6BF8-9F45-8F91-121E0AB9230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4886" t="-9567" r="-4295"/>
          <a:stretch/>
        </p:blipFill>
        <p:spPr>
          <a:xfrm>
            <a:off x="4997161" y="5751658"/>
            <a:ext cx="2103438" cy="835853"/>
          </a:xfrm>
          <a:prstGeom prst="rect">
            <a:avLst/>
          </a:prstGeom>
          <a:solidFill>
            <a:srgbClr val="F7F7F8"/>
          </a:solidFill>
        </p:spPr>
      </p:pic>
      <p:pic>
        <p:nvPicPr>
          <p:cNvPr id="18" name="Picture 17" descr="Two people pushing a shopping cart&#10;&#10;Description automatically generated with low confidence">
            <a:extLst>
              <a:ext uri="{FF2B5EF4-FFF2-40B4-BE49-F238E27FC236}">
                <a16:creationId xmlns:a16="http://schemas.microsoft.com/office/drawing/2014/main" id="{02CDE546-21CE-E849-9FEB-276C82112F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17547" y="1884759"/>
            <a:ext cx="2032620" cy="1879426"/>
          </a:xfrm>
          <a:prstGeom prst="rect">
            <a:avLst/>
          </a:prstGeom>
        </p:spPr>
      </p:pic>
    </p:spTree>
    <p:extLst>
      <p:ext uri="{BB962C8B-B14F-4D97-AF65-F5344CB8AC3E}">
        <p14:creationId xmlns:p14="http://schemas.microsoft.com/office/powerpoint/2010/main" val="456559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D7C8"/>
        </a:solidFill>
        <a:effectLst/>
      </p:bgPr>
    </p:bg>
    <p:spTree>
      <p:nvGrpSpPr>
        <p:cNvPr id="1" name=""/>
        <p:cNvGrpSpPr/>
        <p:nvPr/>
      </p:nvGrpSpPr>
      <p:grpSpPr>
        <a:xfrm>
          <a:off x="0" y="0"/>
          <a:ext cx="0" cy="0"/>
          <a:chOff x="0" y="0"/>
          <a:chExt cx="0" cy="0"/>
        </a:xfrm>
      </p:grpSpPr>
      <p:sp>
        <p:nvSpPr>
          <p:cNvPr id="24" name="Rektangel 1">
            <a:extLst>
              <a:ext uri="{FF2B5EF4-FFF2-40B4-BE49-F238E27FC236}">
                <a16:creationId xmlns:a16="http://schemas.microsoft.com/office/drawing/2014/main" id="{D66A447B-E6CC-DF4A-A2ED-06C413BD6CA5}"/>
              </a:ext>
            </a:extLst>
          </p:cNvPr>
          <p:cNvSpPr/>
          <p:nvPr/>
        </p:nvSpPr>
        <p:spPr>
          <a:xfrm>
            <a:off x="2800457" y="0"/>
            <a:ext cx="6095999" cy="6858000"/>
          </a:xfrm>
          <a:prstGeom prst="rect">
            <a:avLst/>
          </a:prstGeom>
          <a:solidFill>
            <a:srgbClr val="DCD7C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6" name="Objekt 5" hidden="1">
            <a:extLst>
              <a:ext uri="{FF2B5EF4-FFF2-40B4-BE49-F238E27FC236}">
                <a16:creationId xmlns:a16="http://schemas.microsoft.com/office/drawing/2014/main" id="{4AB603FE-3F58-47E2-9B1A-C30590C73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2" name="think-cell Slide" r:id="rId5" imgW="395" imgH="394" progId="TCLayout.ActiveDocument.1">
                  <p:embed/>
                </p:oleObj>
              </mc:Choice>
              <mc:Fallback>
                <p:oleObj name="think-cell Slide" r:id="rId5" imgW="395" imgH="394" progId="TCLayout.ActiveDocument.1">
                  <p:embed/>
                  <p:pic>
                    <p:nvPicPr>
                      <p:cNvPr id="6" name="Objekt 5" hidden="1">
                        <a:extLst>
                          <a:ext uri="{FF2B5EF4-FFF2-40B4-BE49-F238E27FC236}">
                            <a16:creationId xmlns:a16="http://schemas.microsoft.com/office/drawing/2014/main" id="{4AB603FE-3F58-47E2-9B1A-C30590C73F2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7848E531-3E54-CD40-BF84-AEFF939BC5D1}"/>
              </a:ext>
            </a:extLst>
          </p:cNvPr>
          <p:cNvSpPr/>
          <p:nvPr/>
        </p:nvSpPr>
        <p:spPr>
          <a:xfrm>
            <a:off x="2843514" y="-2665350"/>
            <a:ext cx="3252486" cy="14121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sp>
        <p:nvSpPr>
          <p:cNvPr id="14" name="Rectangle 10">
            <a:extLst>
              <a:ext uri="{FF2B5EF4-FFF2-40B4-BE49-F238E27FC236}">
                <a16:creationId xmlns:a16="http://schemas.microsoft.com/office/drawing/2014/main" id="{408A0E3D-9F35-4445-A3ED-C417C84788DF}"/>
              </a:ext>
            </a:extLst>
          </p:cNvPr>
          <p:cNvSpPr/>
          <p:nvPr/>
        </p:nvSpPr>
        <p:spPr>
          <a:xfrm>
            <a:off x="442913" y="-3019906"/>
            <a:ext cx="3252486" cy="14121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K"/>
              <a:t>Baggrundsbillede skal opdateres</a:t>
            </a:r>
          </a:p>
        </p:txBody>
      </p:sp>
      <p:pic>
        <p:nvPicPr>
          <p:cNvPr id="9" name="Picture 8">
            <a:extLst>
              <a:ext uri="{FF2B5EF4-FFF2-40B4-BE49-F238E27FC236}">
                <a16:creationId xmlns:a16="http://schemas.microsoft.com/office/drawing/2014/main" id="{EA2D3E56-1442-7048-A0FE-9A4C7A516B5E}"/>
              </a:ext>
            </a:extLst>
          </p:cNvPr>
          <p:cNvPicPr>
            <a:picLocks noChangeAspect="1"/>
          </p:cNvPicPr>
          <p:nvPr/>
        </p:nvPicPr>
        <p:blipFill rotWithShape="1">
          <a:blip r:embed="rId7"/>
          <a:srcRect r="1691"/>
          <a:stretch/>
        </p:blipFill>
        <p:spPr>
          <a:xfrm>
            <a:off x="6327491" y="477951"/>
            <a:ext cx="5415445" cy="5902098"/>
          </a:xfrm>
          <a:prstGeom prst="rect">
            <a:avLst/>
          </a:prstGeom>
        </p:spPr>
      </p:pic>
      <p:sp>
        <p:nvSpPr>
          <p:cNvPr id="10" name="Titel 3">
            <a:extLst>
              <a:ext uri="{FF2B5EF4-FFF2-40B4-BE49-F238E27FC236}">
                <a16:creationId xmlns:a16="http://schemas.microsoft.com/office/drawing/2014/main" id="{93FFF6A0-BF42-CF4E-8FF0-707C6C21C6D3}"/>
              </a:ext>
            </a:extLst>
          </p:cNvPr>
          <p:cNvSpPr txBox="1">
            <a:spLocks/>
          </p:cNvSpPr>
          <p:nvPr/>
        </p:nvSpPr>
        <p:spPr>
          <a:xfrm>
            <a:off x="355886" y="2246466"/>
            <a:ext cx="5508625" cy="2491788"/>
          </a:xfrm>
          <a:prstGeom prst="rect">
            <a:avLst/>
          </a:prstGeom>
        </p:spPr>
        <p:txBody>
          <a:bodyPr lIns="0" tIns="0" rIns="0"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ts val="8000"/>
              </a:lnSpc>
            </a:pPr>
            <a:r>
              <a:rPr lang="da-DK" sz="7900" dirty="0">
                <a:solidFill>
                  <a:srgbClr val="C0252E"/>
                </a:solidFill>
              </a:rPr>
              <a:t>Vores </a:t>
            </a:r>
            <a:br>
              <a:rPr lang="da-DK" sz="7900" dirty="0">
                <a:solidFill>
                  <a:srgbClr val="C0252E"/>
                </a:solidFill>
              </a:rPr>
            </a:br>
            <a:r>
              <a:rPr lang="da-DK" sz="7900" dirty="0">
                <a:solidFill>
                  <a:srgbClr val="C0252E"/>
                </a:solidFill>
              </a:rPr>
              <a:t>kerne-</a:t>
            </a:r>
          </a:p>
          <a:p>
            <a:pPr algn="ctr">
              <a:lnSpc>
                <a:spcPts val="8000"/>
              </a:lnSpc>
            </a:pPr>
            <a:r>
              <a:rPr lang="da-DK" sz="7900" dirty="0">
                <a:solidFill>
                  <a:srgbClr val="C0252E"/>
                </a:solidFill>
              </a:rPr>
              <a:t>fortælling</a:t>
            </a:r>
          </a:p>
        </p:txBody>
      </p:sp>
      <p:pic>
        <p:nvPicPr>
          <p:cNvPr id="16" name="Picture 20">
            <a:extLst>
              <a:ext uri="{FF2B5EF4-FFF2-40B4-BE49-F238E27FC236}">
                <a16:creationId xmlns:a16="http://schemas.microsoft.com/office/drawing/2014/main" id="{FA0765C9-A7F4-EF45-A988-02C373DBA8BF}"/>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519678" y="6044043"/>
            <a:ext cx="1175721" cy="337707"/>
          </a:xfrm>
          <a:prstGeom prst="rect">
            <a:avLst/>
          </a:prstGeom>
        </p:spPr>
      </p:pic>
    </p:spTree>
    <p:extLst>
      <p:ext uri="{BB962C8B-B14F-4D97-AF65-F5344CB8AC3E}">
        <p14:creationId xmlns:p14="http://schemas.microsoft.com/office/powerpoint/2010/main" val="27433862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rgbClr val="F7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5" name="Picture 24" descr="A picture containing text, person&#10;&#10;Description automatically generated">
            <a:extLst>
              <a:ext uri="{FF2B5EF4-FFF2-40B4-BE49-F238E27FC236}">
                <a16:creationId xmlns:a16="http://schemas.microsoft.com/office/drawing/2014/main" id="{6EF90170-07F4-BA45-B632-8946FE7272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6096001" cy="6891796"/>
          </a:xfrm>
          <a:prstGeom prst="rect">
            <a:avLst/>
          </a:prstGeom>
        </p:spPr>
      </p:pic>
      <p:sp>
        <p:nvSpPr>
          <p:cNvPr id="9" name="Rectangle 8">
            <a:extLst>
              <a:ext uri="{FF2B5EF4-FFF2-40B4-BE49-F238E27FC236}">
                <a16:creationId xmlns:a16="http://schemas.microsoft.com/office/drawing/2014/main" id="{76C8CD4F-FC07-D54D-B6AE-E43934B474A4}"/>
              </a:ext>
            </a:extLst>
          </p:cNvPr>
          <p:cNvSpPr/>
          <p:nvPr/>
        </p:nvSpPr>
        <p:spPr>
          <a:xfrm>
            <a:off x="6504214" y="385011"/>
            <a:ext cx="5279572" cy="6087977"/>
          </a:xfrm>
          <a:prstGeom prst="rect">
            <a:avLst/>
          </a:prstGeom>
          <a:noFill/>
          <a:ln w="50800">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extBox 11">
            <a:extLst>
              <a:ext uri="{FF2B5EF4-FFF2-40B4-BE49-F238E27FC236}">
                <a16:creationId xmlns:a16="http://schemas.microsoft.com/office/drawing/2014/main" id="{4BBE5F2E-B702-1245-A3F0-17F3D510E0BC}"/>
              </a:ext>
            </a:extLst>
          </p:cNvPr>
          <p:cNvSpPr txBox="1"/>
          <p:nvPr/>
        </p:nvSpPr>
        <p:spPr>
          <a:xfrm>
            <a:off x="6816436" y="3122229"/>
            <a:ext cx="4740512" cy="2985433"/>
          </a:xfrm>
          <a:prstGeom prst="rect">
            <a:avLst/>
          </a:prstGeom>
          <a:noFill/>
        </p:spPr>
        <p:txBody>
          <a:bodyPr wrap="square">
            <a:spAutoFit/>
          </a:bodyPr>
          <a:lstStyle/>
          <a:p>
            <a:pPr algn="ctr">
              <a:spcAft>
                <a:spcPts val="600"/>
              </a:spcAft>
            </a:pPr>
            <a:r>
              <a:rPr lang="da-DK" sz="1200" spc="-20" dirty="0">
                <a:solidFill>
                  <a:srgbClr val="D9181F"/>
                </a:solidFill>
                <a:latin typeface="+mj-lt"/>
              </a:rPr>
              <a:t>Ansvarlighed og bæredygtighed er mærkesager for os </a:t>
            </a:r>
            <a:br>
              <a:rPr lang="da-DK" sz="1200" spc="-20" dirty="0">
                <a:solidFill>
                  <a:srgbClr val="D9181F"/>
                </a:solidFill>
                <a:latin typeface="+mj-lt"/>
              </a:rPr>
            </a:br>
            <a:r>
              <a:rPr lang="da-DK" sz="1200" spc="-20" dirty="0">
                <a:solidFill>
                  <a:srgbClr val="D9181F"/>
                </a:solidFill>
                <a:latin typeface="+mj-lt"/>
              </a:rPr>
              <a:t>– både hvad angår produktsortiment og levering. </a:t>
            </a:r>
          </a:p>
          <a:p>
            <a:pPr algn="ctr">
              <a:spcAft>
                <a:spcPts val="600"/>
              </a:spcAft>
            </a:pPr>
            <a:r>
              <a:rPr lang="da-DK" sz="1200" spc="-20" dirty="0">
                <a:solidFill>
                  <a:srgbClr val="D9181F"/>
                </a:solidFill>
                <a:latin typeface="+mj-lt"/>
              </a:rPr>
              <a:t>Vi stiller høje krav til vores leverandører, så de produkter, som ender på vores online hylder, lever op til de højeste standarder på markedet. </a:t>
            </a:r>
          </a:p>
          <a:p>
            <a:pPr algn="ctr">
              <a:spcAft>
                <a:spcPts val="600"/>
              </a:spcAft>
            </a:pPr>
            <a:r>
              <a:rPr lang="da-DK" sz="1200" spc="-20" dirty="0">
                <a:solidFill>
                  <a:srgbClr val="D9181F"/>
                </a:solidFill>
                <a:latin typeface="+mj-lt"/>
              </a:rPr>
              <a:t>Vi har bl.a. et stort udvalg af møbler i FSC-certificeret træ og Svanemærkede produkter. Uanset hvad vores kunder køber på </a:t>
            </a:r>
            <a:r>
              <a:rPr lang="da-DK" sz="1200" spc="-20" dirty="0" err="1">
                <a:solidFill>
                  <a:srgbClr val="D9181F"/>
                </a:solidFill>
                <a:latin typeface="+mj-lt"/>
              </a:rPr>
              <a:t>Coop.dk</a:t>
            </a:r>
            <a:r>
              <a:rPr lang="da-DK" sz="1200" spc="-20" dirty="0">
                <a:solidFill>
                  <a:srgbClr val="D9181F"/>
                </a:solidFill>
                <a:latin typeface="+mj-lt"/>
              </a:rPr>
              <a:t> Shopping, kan de være sikre på, at der er omtanke bag. </a:t>
            </a:r>
          </a:p>
          <a:p>
            <a:pPr algn="ctr">
              <a:spcAft>
                <a:spcPts val="600"/>
              </a:spcAft>
            </a:pPr>
            <a:r>
              <a:rPr lang="da-DK" sz="1200" spc="-20" dirty="0">
                <a:solidFill>
                  <a:srgbClr val="D9181F"/>
                </a:solidFill>
                <a:latin typeface="+mj-lt"/>
              </a:rPr>
              <a:t>På vores hjemmeside vil vi desuden hjælpe vores kunder med at træffe mere bæredygtige valg ved hjælp af guides og indhold, og vi arbejder løbende på at udvikle vores leveringsmetoder i en mere bæredygtig retning. </a:t>
            </a:r>
          </a:p>
          <a:p>
            <a:pPr algn="ctr">
              <a:spcAft>
                <a:spcPts val="600"/>
              </a:spcAft>
            </a:pPr>
            <a:r>
              <a:rPr lang="da-DK" sz="1200" spc="-20" dirty="0">
                <a:solidFill>
                  <a:srgbClr val="D9181F"/>
                </a:solidFill>
                <a:latin typeface="+mj-lt"/>
              </a:rPr>
              <a:t>Vi kæmper for ærlige varer til ærlige priser. </a:t>
            </a:r>
          </a:p>
        </p:txBody>
      </p:sp>
      <p:sp>
        <p:nvSpPr>
          <p:cNvPr id="13" name="Content Placeholder 4">
            <a:extLst>
              <a:ext uri="{FF2B5EF4-FFF2-40B4-BE49-F238E27FC236}">
                <a16:creationId xmlns:a16="http://schemas.microsoft.com/office/drawing/2014/main" id="{A0434DA3-3D6E-7844-A953-02078370B889}"/>
              </a:ext>
            </a:extLst>
          </p:cNvPr>
          <p:cNvSpPr txBox="1">
            <a:spLocks/>
          </p:cNvSpPr>
          <p:nvPr/>
        </p:nvSpPr>
        <p:spPr>
          <a:xfrm>
            <a:off x="6731053" y="1500371"/>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a:solidFill>
                  <a:srgbClr val="D9181F"/>
                </a:solidFill>
              </a:rPr>
              <a:t>Vi kæmper for at give danskerne en mere bæredygtig hverdag</a:t>
            </a:r>
          </a:p>
        </p:txBody>
      </p:sp>
      <p:pic>
        <p:nvPicPr>
          <p:cNvPr id="10" name="Picture 9">
            <a:extLst>
              <a:ext uri="{FF2B5EF4-FFF2-40B4-BE49-F238E27FC236}">
                <a16:creationId xmlns:a16="http://schemas.microsoft.com/office/drawing/2014/main" id="{6646096F-4F42-8842-87DC-E34DCB72D3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638" b="3638"/>
          <a:stretch/>
        </p:blipFill>
        <p:spPr>
          <a:xfrm>
            <a:off x="8330018" y="577780"/>
            <a:ext cx="1627966" cy="613237"/>
          </a:xfrm>
          <a:prstGeom prst="rect">
            <a:avLst/>
          </a:prstGeom>
          <a:solidFill>
            <a:srgbClr val="FFD99E"/>
          </a:solidFill>
        </p:spPr>
      </p:pic>
    </p:spTree>
    <p:extLst>
      <p:ext uri="{BB962C8B-B14F-4D97-AF65-F5344CB8AC3E}">
        <p14:creationId xmlns:p14="http://schemas.microsoft.com/office/powerpoint/2010/main" val="23710112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0"/>
            <a:ext cx="6201735" cy="6891797"/>
          </a:xfrm>
          <a:prstGeom prst="rect">
            <a:avLst/>
          </a:prstGeom>
          <a:solidFill>
            <a:srgbClr val="F7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Picture 11" descr="A picture containing person&#10;&#10;Description automatically generated">
            <a:extLst>
              <a:ext uri="{FF2B5EF4-FFF2-40B4-BE49-F238E27FC236}">
                <a16:creationId xmlns:a16="http://schemas.microsoft.com/office/drawing/2014/main" id="{8A34AD8D-E19E-6C45-945D-4F57A9D74E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9" name="Rectangle 8">
            <a:extLst>
              <a:ext uri="{FF2B5EF4-FFF2-40B4-BE49-F238E27FC236}">
                <a16:creationId xmlns:a16="http://schemas.microsoft.com/office/drawing/2014/main" id="{A79F8DE8-4501-7046-AB6B-0B82AB1DC345}"/>
              </a:ext>
            </a:extLst>
          </p:cNvPr>
          <p:cNvSpPr/>
          <p:nvPr/>
        </p:nvSpPr>
        <p:spPr>
          <a:xfrm>
            <a:off x="408214" y="385011"/>
            <a:ext cx="5279572" cy="6087977"/>
          </a:xfrm>
          <a:prstGeom prst="rect">
            <a:avLst/>
          </a:prstGeom>
          <a:noFill/>
          <a:ln w="50800">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Box 12">
            <a:extLst>
              <a:ext uri="{FF2B5EF4-FFF2-40B4-BE49-F238E27FC236}">
                <a16:creationId xmlns:a16="http://schemas.microsoft.com/office/drawing/2014/main" id="{7BB4D89A-1DBB-AD46-809D-614495A8573F}"/>
              </a:ext>
            </a:extLst>
          </p:cNvPr>
          <p:cNvSpPr txBox="1"/>
          <p:nvPr/>
        </p:nvSpPr>
        <p:spPr>
          <a:xfrm>
            <a:off x="774305" y="3602552"/>
            <a:ext cx="4403337" cy="2123658"/>
          </a:xfrm>
          <a:prstGeom prst="rect">
            <a:avLst/>
          </a:prstGeom>
          <a:noFill/>
        </p:spPr>
        <p:txBody>
          <a:bodyPr wrap="square">
            <a:spAutoFit/>
          </a:bodyPr>
          <a:lstStyle/>
          <a:p>
            <a:pPr algn="ctr"/>
            <a:r>
              <a:rPr lang="da-DK" sz="1200" spc="-20" dirty="0">
                <a:solidFill>
                  <a:srgbClr val="D9181F"/>
                </a:solidFill>
                <a:latin typeface="+mj-lt"/>
              </a:rPr>
              <a:t>Vi vil være kendt for at sælge ærlige varer til ærlige priser. </a:t>
            </a:r>
          </a:p>
          <a:p>
            <a:pPr algn="ctr"/>
            <a:endParaRPr lang="da-DK" sz="1200" spc="-20" dirty="0">
              <a:solidFill>
                <a:srgbClr val="D9181F"/>
              </a:solidFill>
              <a:latin typeface="+mj-lt"/>
            </a:endParaRPr>
          </a:p>
          <a:p>
            <a:pPr algn="ctr"/>
            <a:r>
              <a:rPr lang="da-DK" sz="1200" spc="-20" dirty="0">
                <a:solidFill>
                  <a:srgbClr val="D9181F"/>
                </a:solidFill>
                <a:latin typeface="+mj-lt"/>
              </a:rPr>
              <a:t>Der vil altid være gode tilbud at hente på </a:t>
            </a:r>
            <a:r>
              <a:rPr lang="da-DK" sz="1200" spc="-20" dirty="0" err="1">
                <a:solidFill>
                  <a:srgbClr val="D9181F"/>
                </a:solidFill>
                <a:latin typeface="+mj-lt"/>
              </a:rPr>
              <a:t>Coop.dk</a:t>
            </a:r>
            <a:r>
              <a:rPr lang="da-DK" sz="1200" spc="-20" dirty="0">
                <a:solidFill>
                  <a:srgbClr val="D9181F"/>
                </a:solidFill>
                <a:latin typeface="+mj-lt"/>
              </a:rPr>
              <a:t> Shopping – især for vores medlemmer. Vi er ikke altid de billigste, men vi følger løbende markedet og justerer vores priser, så de er attraktive for vores kunder. </a:t>
            </a:r>
          </a:p>
          <a:p>
            <a:pPr algn="ctr"/>
            <a:endParaRPr lang="da-DK" sz="1200" spc="-20" dirty="0">
              <a:solidFill>
                <a:srgbClr val="D9181F"/>
              </a:solidFill>
              <a:latin typeface="+mj-lt"/>
            </a:endParaRPr>
          </a:p>
          <a:p>
            <a:pPr algn="ctr"/>
            <a:r>
              <a:rPr lang="da-DK" sz="1200" spc="-20" dirty="0">
                <a:solidFill>
                  <a:srgbClr val="D9181F"/>
                </a:solidFill>
                <a:latin typeface="+mj-lt"/>
              </a:rPr>
              <a:t>Vi ønsker desuden, at vores fragtpriser skal være blandt de laveste i markedet, så det er nemt og billigt at handle online. </a:t>
            </a:r>
          </a:p>
        </p:txBody>
      </p:sp>
      <p:sp>
        <p:nvSpPr>
          <p:cNvPr id="14" name="Content Placeholder 4">
            <a:extLst>
              <a:ext uri="{FF2B5EF4-FFF2-40B4-BE49-F238E27FC236}">
                <a16:creationId xmlns:a16="http://schemas.microsoft.com/office/drawing/2014/main" id="{912DCCF9-0E4D-044B-A2CF-C4E48488CB74}"/>
              </a:ext>
            </a:extLst>
          </p:cNvPr>
          <p:cNvSpPr txBox="1">
            <a:spLocks/>
          </p:cNvSpPr>
          <p:nvPr/>
        </p:nvSpPr>
        <p:spPr>
          <a:xfrm>
            <a:off x="635053" y="1956205"/>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a:solidFill>
                  <a:srgbClr val="D9181F"/>
                </a:solidFill>
              </a:rPr>
              <a:t>Vi kæmper for </a:t>
            </a:r>
            <a:br>
              <a:rPr lang="da-DK" sz="2800" b="1">
                <a:solidFill>
                  <a:srgbClr val="D9181F"/>
                </a:solidFill>
              </a:rPr>
            </a:br>
            <a:r>
              <a:rPr lang="da-DK" sz="2800" b="1">
                <a:solidFill>
                  <a:srgbClr val="D9181F"/>
                </a:solidFill>
              </a:rPr>
              <a:t>ærlige varer til ærlige priser </a:t>
            </a:r>
          </a:p>
        </p:txBody>
      </p:sp>
      <p:pic>
        <p:nvPicPr>
          <p:cNvPr id="10" name="Picture 9">
            <a:extLst>
              <a:ext uri="{FF2B5EF4-FFF2-40B4-BE49-F238E27FC236}">
                <a16:creationId xmlns:a16="http://schemas.microsoft.com/office/drawing/2014/main" id="{72C63B33-2F2F-D043-A519-765E2A2D990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638" b="3638"/>
          <a:stretch/>
        </p:blipFill>
        <p:spPr>
          <a:xfrm>
            <a:off x="2286884" y="577780"/>
            <a:ext cx="1627966" cy="613237"/>
          </a:xfrm>
          <a:prstGeom prst="rect">
            <a:avLst/>
          </a:prstGeom>
          <a:solidFill>
            <a:srgbClr val="FFD99E"/>
          </a:solidFill>
        </p:spPr>
      </p:pic>
    </p:spTree>
    <p:extLst>
      <p:ext uri="{BB962C8B-B14F-4D97-AF65-F5344CB8AC3E}">
        <p14:creationId xmlns:p14="http://schemas.microsoft.com/office/powerpoint/2010/main" val="30307156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rgbClr val="F7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Box 10">
            <a:extLst>
              <a:ext uri="{FF2B5EF4-FFF2-40B4-BE49-F238E27FC236}">
                <a16:creationId xmlns:a16="http://schemas.microsoft.com/office/drawing/2014/main" id="{4CA30D55-4DBF-5543-ACBC-BC7AB71D612C}"/>
              </a:ext>
            </a:extLst>
          </p:cNvPr>
          <p:cNvSpPr txBox="1"/>
          <p:nvPr/>
        </p:nvSpPr>
        <p:spPr>
          <a:xfrm>
            <a:off x="6718696" y="3286656"/>
            <a:ext cx="4825895" cy="2831544"/>
          </a:xfrm>
          <a:prstGeom prst="rect">
            <a:avLst/>
          </a:prstGeom>
          <a:noFill/>
        </p:spPr>
        <p:txBody>
          <a:bodyPr wrap="square">
            <a:spAutoFit/>
          </a:bodyPr>
          <a:lstStyle/>
          <a:p>
            <a:pPr algn="ctr">
              <a:spcAft>
                <a:spcPts val="600"/>
              </a:spcAft>
            </a:pPr>
            <a:r>
              <a:rPr lang="da-DK" sz="1200" spc="-20" dirty="0">
                <a:solidFill>
                  <a:srgbClr val="D9181F"/>
                </a:solidFill>
                <a:latin typeface="+mj-lt"/>
              </a:rPr>
              <a:t>Nemhed er en vigtig del af </a:t>
            </a:r>
            <a:r>
              <a:rPr lang="da-DK" sz="1200" spc="-20" dirty="0" err="1">
                <a:solidFill>
                  <a:srgbClr val="D9181F"/>
                </a:solidFill>
                <a:latin typeface="+mj-lt"/>
              </a:rPr>
              <a:t>Coop.dk</a:t>
            </a:r>
            <a:r>
              <a:rPr lang="da-DK" sz="1200" spc="-20" dirty="0">
                <a:solidFill>
                  <a:srgbClr val="D9181F"/>
                </a:solidFill>
                <a:latin typeface="+mj-lt"/>
              </a:rPr>
              <a:t> Shoppings kernefor- tælling. Vi tilbyder et bredt udvalg af kendte mærkevarer. Kort sagt: Alt hvad man skal bruge til hverdagen. Og vores kunder kan shoppe det hele i </a:t>
            </a:r>
            <a:r>
              <a:rPr lang="da-DK" sz="1200" spc="-20" dirty="0" err="1">
                <a:solidFill>
                  <a:srgbClr val="D9181F"/>
                </a:solidFill>
                <a:latin typeface="+mj-lt"/>
              </a:rPr>
              <a:t>én</a:t>
            </a:r>
            <a:r>
              <a:rPr lang="da-DK" sz="1200" spc="-20" dirty="0">
                <a:solidFill>
                  <a:srgbClr val="D9181F"/>
                </a:solidFill>
                <a:latin typeface="+mj-lt"/>
              </a:rPr>
              <a:t> butik – hjemme fra sofaen. De slipper for lange køer og tunge bæreposer og får mere tid til det, der er vigtigt. </a:t>
            </a:r>
          </a:p>
          <a:p>
            <a:pPr algn="ctr">
              <a:spcAft>
                <a:spcPts val="600"/>
              </a:spcAft>
            </a:pPr>
            <a:r>
              <a:rPr lang="da-DK" sz="1200" spc="-20" dirty="0">
                <a:solidFill>
                  <a:srgbClr val="D9181F"/>
                </a:solidFill>
                <a:latin typeface="+mj-lt"/>
              </a:rPr>
              <a:t>Vi har fokus på at lave gode beskrivelser af vores håndplukkede varer, så det er nemt for kunden at træffe det rette valg. Og vi arbejder konstant på at gøre siden let og overskuelig. Det skal være nemt at handle hos os. </a:t>
            </a:r>
          </a:p>
          <a:p>
            <a:pPr algn="ctr">
              <a:spcAft>
                <a:spcPts val="600"/>
              </a:spcAft>
            </a:pPr>
            <a:r>
              <a:rPr lang="da-DK" sz="1200" spc="-20" dirty="0">
                <a:solidFill>
                  <a:srgbClr val="D9181F"/>
                </a:solidFill>
                <a:latin typeface="+mj-lt"/>
              </a:rPr>
              <a:t>Herudover bestræber vi os på, at vores varer leveres hurtigt hjem til kunderne eller til afhentning i butik eller pakkeboks. Og sidst men ikke mindst, så skal det være nemt for kunderne at returnere deres køb – også i Coops butikker. </a:t>
            </a:r>
          </a:p>
        </p:txBody>
      </p:sp>
      <p:sp>
        <p:nvSpPr>
          <p:cNvPr id="12" name="Content Placeholder 4">
            <a:extLst>
              <a:ext uri="{FF2B5EF4-FFF2-40B4-BE49-F238E27FC236}">
                <a16:creationId xmlns:a16="http://schemas.microsoft.com/office/drawing/2014/main" id="{2D0B8FEC-947E-A046-A77A-A938F2D08635}"/>
              </a:ext>
            </a:extLst>
          </p:cNvPr>
          <p:cNvSpPr txBox="1">
            <a:spLocks/>
          </p:cNvSpPr>
          <p:nvPr/>
        </p:nvSpPr>
        <p:spPr>
          <a:xfrm>
            <a:off x="6731053" y="1710974"/>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a:solidFill>
                  <a:srgbClr val="D9181F"/>
                </a:solidFill>
              </a:rPr>
              <a:t>Vi kæmper for at danskerne kan spare tid i hverdagen </a:t>
            </a:r>
          </a:p>
        </p:txBody>
      </p:sp>
      <p:sp>
        <p:nvSpPr>
          <p:cNvPr id="13" name="Rectangle 12">
            <a:extLst>
              <a:ext uri="{FF2B5EF4-FFF2-40B4-BE49-F238E27FC236}">
                <a16:creationId xmlns:a16="http://schemas.microsoft.com/office/drawing/2014/main" id="{7E992ECC-6A40-FA49-B869-9158E5F01E5D}"/>
              </a:ext>
            </a:extLst>
          </p:cNvPr>
          <p:cNvSpPr/>
          <p:nvPr/>
        </p:nvSpPr>
        <p:spPr>
          <a:xfrm>
            <a:off x="6504214" y="385011"/>
            <a:ext cx="5279572" cy="6087977"/>
          </a:xfrm>
          <a:prstGeom prst="rect">
            <a:avLst/>
          </a:prstGeom>
          <a:noFill/>
          <a:ln w="50800">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5" name="Picture 14" descr="A picture containing person, indoor&#10;&#10;Description automatically generated">
            <a:extLst>
              <a:ext uri="{FF2B5EF4-FFF2-40B4-BE49-F238E27FC236}">
                <a16:creationId xmlns:a16="http://schemas.microsoft.com/office/drawing/2014/main" id="{33A0E327-3297-6542-BDFC-F0B682BB76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6107905" cy="6896099"/>
          </a:xfrm>
          <a:prstGeom prst="rect">
            <a:avLst/>
          </a:prstGeom>
        </p:spPr>
      </p:pic>
      <p:pic>
        <p:nvPicPr>
          <p:cNvPr id="8" name="Picture 7">
            <a:extLst>
              <a:ext uri="{FF2B5EF4-FFF2-40B4-BE49-F238E27FC236}">
                <a16:creationId xmlns:a16="http://schemas.microsoft.com/office/drawing/2014/main" id="{8AF42E62-3DCD-1647-A010-329C1222C47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638" b="3638"/>
          <a:stretch/>
        </p:blipFill>
        <p:spPr>
          <a:xfrm>
            <a:off x="8330018" y="577780"/>
            <a:ext cx="1627966" cy="613237"/>
          </a:xfrm>
          <a:prstGeom prst="rect">
            <a:avLst/>
          </a:prstGeom>
          <a:solidFill>
            <a:srgbClr val="FFD99E"/>
          </a:solidFill>
        </p:spPr>
      </p:pic>
    </p:spTree>
    <p:extLst>
      <p:ext uri="{BB962C8B-B14F-4D97-AF65-F5344CB8AC3E}">
        <p14:creationId xmlns:p14="http://schemas.microsoft.com/office/powerpoint/2010/main" val="36856789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1"/>
            <a:ext cx="6201735" cy="6858000"/>
          </a:xfrm>
          <a:prstGeom prst="rect">
            <a:avLst/>
          </a:prstGeom>
          <a:solidFill>
            <a:srgbClr val="F7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plate of food&#10;&#10;Description automatically generated with medium confidence">
            <a:extLst>
              <a:ext uri="{FF2B5EF4-FFF2-40B4-BE49-F238E27FC236}">
                <a16:creationId xmlns:a16="http://schemas.microsoft.com/office/drawing/2014/main" id="{14C0402A-A722-8B47-96AB-889BE302B0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86462" y="0"/>
            <a:ext cx="6205537" cy="6858000"/>
          </a:xfrm>
          <a:prstGeom prst="rect">
            <a:avLst/>
          </a:prstGeom>
        </p:spPr>
      </p:pic>
      <p:sp>
        <p:nvSpPr>
          <p:cNvPr id="10" name="Rectangle 9">
            <a:extLst>
              <a:ext uri="{FF2B5EF4-FFF2-40B4-BE49-F238E27FC236}">
                <a16:creationId xmlns:a16="http://schemas.microsoft.com/office/drawing/2014/main" id="{E8DFAB26-DD0B-944B-ACEB-2F71755937FA}"/>
              </a:ext>
            </a:extLst>
          </p:cNvPr>
          <p:cNvSpPr/>
          <p:nvPr/>
        </p:nvSpPr>
        <p:spPr>
          <a:xfrm>
            <a:off x="408214" y="385011"/>
            <a:ext cx="5279572" cy="6087977"/>
          </a:xfrm>
          <a:prstGeom prst="rect">
            <a:avLst/>
          </a:prstGeom>
          <a:noFill/>
          <a:ln w="50800">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TextBox 11">
            <a:extLst>
              <a:ext uri="{FF2B5EF4-FFF2-40B4-BE49-F238E27FC236}">
                <a16:creationId xmlns:a16="http://schemas.microsoft.com/office/drawing/2014/main" id="{1A449F99-85FC-6544-A3A3-1FE4724D63AD}"/>
              </a:ext>
            </a:extLst>
          </p:cNvPr>
          <p:cNvSpPr txBox="1"/>
          <p:nvPr/>
        </p:nvSpPr>
        <p:spPr>
          <a:xfrm>
            <a:off x="695325" y="3464139"/>
            <a:ext cx="4754334" cy="2123658"/>
          </a:xfrm>
          <a:prstGeom prst="rect">
            <a:avLst/>
          </a:prstGeom>
          <a:noFill/>
        </p:spPr>
        <p:txBody>
          <a:bodyPr wrap="square">
            <a:spAutoFit/>
          </a:bodyPr>
          <a:lstStyle/>
          <a:p>
            <a:pPr algn="ctr"/>
            <a:r>
              <a:rPr lang="da-DK" sz="1200" spc="-20" dirty="0">
                <a:solidFill>
                  <a:srgbClr val="D9181F"/>
                </a:solidFill>
                <a:latin typeface="+mj-lt"/>
              </a:rPr>
              <a:t>Når vores kunder handler på </a:t>
            </a:r>
            <a:r>
              <a:rPr lang="da-DK" sz="1200" spc="-20" dirty="0" err="1">
                <a:solidFill>
                  <a:srgbClr val="D9181F"/>
                </a:solidFill>
                <a:latin typeface="+mj-lt"/>
              </a:rPr>
              <a:t>Coop.dk</a:t>
            </a:r>
            <a:r>
              <a:rPr lang="da-DK" sz="1200" spc="-20" dirty="0">
                <a:solidFill>
                  <a:srgbClr val="D9181F"/>
                </a:solidFill>
                <a:latin typeface="+mj-lt"/>
              </a:rPr>
              <a:t> Shopping, kan de være sikre på, at kvaliteten er i orden. </a:t>
            </a:r>
          </a:p>
          <a:p>
            <a:pPr algn="ctr"/>
            <a:endParaRPr lang="da-DK" sz="1200" spc="-20" dirty="0">
              <a:solidFill>
                <a:srgbClr val="D9181F"/>
              </a:solidFill>
              <a:latin typeface="+mj-lt"/>
            </a:endParaRPr>
          </a:p>
          <a:p>
            <a:pPr algn="ctr"/>
            <a:r>
              <a:rPr lang="da-DK" sz="1200" spc="-20" dirty="0">
                <a:solidFill>
                  <a:srgbClr val="D9181F"/>
                </a:solidFill>
                <a:latin typeface="+mj-lt"/>
              </a:rPr>
              <a:t>De varer, som ender på vores online hylder, er særligt udvalgt, testet, vendt og drejet af vores passionerede medarbejdere, som alle er specialister inden for netop deres felt. </a:t>
            </a:r>
          </a:p>
          <a:p>
            <a:pPr algn="ctr"/>
            <a:endParaRPr lang="da-DK" sz="1200" spc="-20" dirty="0">
              <a:solidFill>
                <a:srgbClr val="D9181F"/>
              </a:solidFill>
              <a:latin typeface="+mj-lt"/>
            </a:endParaRPr>
          </a:p>
          <a:p>
            <a:pPr algn="ctr"/>
            <a:r>
              <a:rPr lang="da-DK" sz="1200" spc="-20" dirty="0">
                <a:solidFill>
                  <a:srgbClr val="D9181F"/>
                </a:solidFill>
                <a:latin typeface="+mj-lt"/>
              </a:rPr>
              <a:t>Vi stiller høje krav til vores leverandører og håndplukker kun varer, som vi kan stå inde for kvaliteten af. Ligesom vores kunder køber vi nemlig ikke hvad som helst. </a:t>
            </a:r>
          </a:p>
        </p:txBody>
      </p:sp>
      <p:sp>
        <p:nvSpPr>
          <p:cNvPr id="13" name="TextBox 12">
            <a:extLst>
              <a:ext uri="{FF2B5EF4-FFF2-40B4-BE49-F238E27FC236}">
                <a16:creationId xmlns:a16="http://schemas.microsoft.com/office/drawing/2014/main" id="{7EBA60C0-784C-8D40-BD45-DFF7E801B438}"/>
              </a:ext>
            </a:extLst>
          </p:cNvPr>
          <p:cNvSpPr txBox="1"/>
          <p:nvPr/>
        </p:nvSpPr>
        <p:spPr>
          <a:xfrm>
            <a:off x="442913" y="2260873"/>
            <a:ext cx="5235735" cy="861774"/>
          </a:xfrm>
          <a:prstGeom prst="rect">
            <a:avLst/>
          </a:prstGeom>
          <a:noFill/>
        </p:spPr>
        <p:txBody>
          <a:bodyPr wrap="square" lIns="72000" tIns="0" rIns="72000" bIns="0" rtlCol="0">
            <a:spAutoFit/>
          </a:bodyPr>
          <a:lstStyle/>
          <a:p>
            <a:pPr algn="ctr">
              <a:defRPr/>
            </a:pPr>
            <a:r>
              <a:rPr lang="da-DK" sz="2800" b="1" dirty="0">
                <a:solidFill>
                  <a:srgbClr val="D9181F"/>
                </a:solidFill>
                <a:latin typeface="+mj-lt"/>
              </a:rPr>
              <a:t>Vi kæmper for </a:t>
            </a:r>
            <a:br>
              <a:rPr lang="da-DK" sz="2800" b="1" dirty="0">
                <a:solidFill>
                  <a:srgbClr val="D9181F"/>
                </a:solidFill>
                <a:latin typeface="+mj-lt"/>
              </a:rPr>
            </a:br>
            <a:r>
              <a:rPr lang="da-DK" sz="2800" b="1" dirty="0">
                <a:solidFill>
                  <a:srgbClr val="D9181F"/>
                </a:solidFill>
                <a:latin typeface="+mj-lt"/>
              </a:rPr>
              <a:t>kvalitet og bedre mad</a:t>
            </a:r>
          </a:p>
        </p:txBody>
      </p:sp>
      <p:pic>
        <p:nvPicPr>
          <p:cNvPr id="9" name="Picture 8">
            <a:extLst>
              <a:ext uri="{FF2B5EF4-FFF2-40B4-BE49-F238E27FC236}">
                <a16:creationId xmlns:a16="http://schemas.microsoft.com/office/drawing/2014/main" id="{8B832DB2-CF72-2C4E-B648-1EDD7D8B12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3638" b="3638"/>
          <a:stretch/>
        </p:blipFill>
        <p:spPr>
          <a:xfrm>
            <a:off x="2286884" y="577780"/>
            <a:ext cx="1627966" cy="613237"/>
          </a:xfrm>
          <a:prstGeom prst="rect">
            <a:avLst/>
          </a:prstGeom>
          <a:solidFill>
            <a:srgbClr val="FFD99E"/>
          </a:solidFill>
        </p:spPr>
      </p:pic>
    </p:spTree>
    <p:extLst>
      <p:ext uri="{BB962C8B-B14F-4D97-AF65-F5344CB8AC3E}">
        <p14:creationId xmlns:p14="http://schemas.microsoft.com/office/powerpoint/2010/main" val="3398727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11761"/>
            <a:ext cx="12297735" cy="6846239"/>
          </a:xfrm>
          <a:prstGeom prst="rect">
            <a:avLst/>
          </a:prstGeom>
          <a:solidFill>
            <a:srgbClr val="F7F7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2" name="Rectangle 11">
            <a:extLst>
              <a:ext uri="{FF2B5EF4-FFF2-40B4-BE49-F238E27FC236}">
                <a16:creationId xmlns:a16="http://schemas.microsoft.com/office/drawing/2014/main" id="{C0D8B3B9-8BFF-924F-BA09-8EA056F2C51D}"/>
              </a:ext>
            </a:extLst>
          </p:cNvPr>
          <p:cNvSpPr/>
          <p:nvPr/>
        </p:nvSpPr>
        <p:spPr>
          <a:xfrm>
            <a:off x="6551127" y="385011"/>
            <a:ext cx="5279572" cy="6087977"/>
          </a:xfrm>
          <a:prstGeom prst="rect">
            <a:avLst/>
          </a:prstGeom>
          <a:noFill/>
          <a:ln w="50800">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Box 16">
            <a:extLst>
              <a:ext uri="{FF2B5EF4-FFF2-40B4-BE49-F238E27FC236}">
                <a16:creationId xmlns:a16="http://schemas.microsoft.com/office/drawing/2014/main" id="{40A9680D-30F2-B04A-8F9B-B898D8BD822C}"/>
              </a:ext>
            </a:extLst>
          </p:cNvPr>
          <p:cNvSpPr txBox="1"/>
          <p:nvPr/>
        </p:nvSpPr>
        <p:spPr>
          <a:xfrm>
            <a:off x="6600610" y="2595914"/>
            <a:ext cx="5133332" cy="1292662"/>
          </a:xfrm>
          <a:prstGeom prst="rect">
            <a:avLst/>
          </a:prstGeom>
          <a:noFill/>
        </p:spPr>
        <p:txBody>
          <a:bodyPr wrap="square" lIns="72000" tIns="0" rIns="72000" bIns="0" rtlCol="0">
            <a:spAutoFit/>
          </a:bodyPr>
          <a:lstStyle/>
          <a:p>
            <a:pPr algn="ctr">
              <a:defRPr/>
            </a:pPr>
            <a:r>
              <a:rPr lang="da-DK" sz="2800" b="1">
                <a:solidFill>
                  <a:srgbClr val="D9181F"/>
                </a:solidFill>
                <a:latin typeface="+mj-lt"/>
              </a:rPr>
              <a:t>Vi kæmper for </a:t>
            </a:r>
          </a:p>
          <a:p>
            <a:pPr algn="ctr">
              <a:defRPr/>
            </a:pPr>
            <a:r>
              <a:rPr lang="da-DK" sz="2800" b="1">
                <a:solidFill>
                  <a:srgbClr val="D9181F"/>
                </a:solidFill>
                <a:latin typeface="+mj-lt"/>
              </a:rPr>
              <a:t>at gøre en </a:t>
            </a:r>
          </a:p>
          <a:p>
            <a:pPr algn="ctr">
              <a:defRPr/>
            </a:pPr>
            <a:r>
              <a:rPr lang="da-DK" sz="2800" b="1">
                <a:solidFill>
                  <a:srgbClr val="D9181F"/>
                </a:solidFill>
                <a:latin typeface="+mj-lt"/>
              </a:rPr>
              <a:t>forskel lokalt</a:t>
            </a:r>
          </a:p>
        </p:txBody>
      </p:sp>
      <p:sp>
        <p:nvSpPr>
          <p:cNvPr id="18" name="TextBox 17">
            <a:extLst>
              <a:ext uri="{FF2B5EF4-FFF2-40B4-BE49-F238E27FC236}">
                <a16:creationId xmlns:a16="http://schemas.microsoft.com/office/drawing/2014/main" id="{124BB249-E91A-3E4E-A870-251D6421F45B}"/>
              </a:ext>
            </a:extLst>
          </p:cNvPr>
          <p:cNvSpPr txBox="1"/>
          <p:nvPr/>
        </p:nvSpPr>
        <p:spPr>
          <a:xfrm>
            <a:off x="6859713" y="4125954"/>
            <a:ext cx="4601818" cy="646331"/>
          </a:xfrm>
          <a:prstGeom prst="rect">
            <a:avLst/>
          </a:prstGeom>
          <a:noFill/>
        </p:spPr>
        <p:txBody>
          <a:bodyPr wrap="square">
            <a:spAutoFit/>
          </a:bodyPr>
          <a:lstStyle/>
          <a:p>
            <a:pPr lvl="0" algn="ctr"/>
            <a:r>
              <a:rPr lang="da-DK" sz="1200" spc="-20" dirty="0">
                <a:solidFill>
                  <a:srgbClr val="D9181F"/>
                </a:solidFill>
                <a:latin typeface="+mj-lt"/>
              </a:rPr>
              <a:t>Gennem personalisering af vores hjemmeside og vores kampagner tilpasser vi kunderejsen, så kunden får en unik oplevelse, som er relevant for den enkelte, fra start til slut. </a:t>
            </a:r>
          </a:p>
        </p:txBody>
      </p:sp>
      <p:pic>
        <p:nvPicPr>
          <p:cNvPr id="8" name="Picture 7">
            <a:extLst>
              <a:ext uri="{FF2B5EF4-FFF2-40B4-BE49-F238E27FC236}">
                <a16:creationId xmlns:a16="http://schemas.microsoft.com/office/drawing/2014/main" id="{38AEA5EC-CB74-5445-A893-94ABEAF46A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638" b="3638"/>
          <a:stretch/>
        </p:blipFill>
        <p:spPr>
          <a:xfrm>
            <a:off x="8330018" y="577780"/>
            <a:ext cx="1627966" cy="613237"/>
          </a:xfrm>
          <a:prstGeom prst="rect">
            <a:avLst/>
          </a:prstGeom>
          <a:solidFill>
            <a:srgbClr val="FFD99E"/>
          </a:solidFill>
        </p:spPr>
      </p:pic>
      <p:pic>
        <p:nvPicPr>
          <p:cNvPr id="4" name="Picture 3" descr="A picture containing text, screenshot, electronics, display&#10;&#10;Description automatically generated">
            <a:extLst>
              <a:ext uri="{FF2B5EF4-FFF2-40B4-BE49-F238E27FC236}">
                <a16:creationId xmlns:a16="http://schemas.microsoft.com/office/drawing/2014/main" id="{248D02F9-FFDD-5C4F-8D46-C5910C7DCC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1761"/>
            <a:ext cx="6834972" cy="7193720"/>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68F1C386-D3F7-A84B-8B9B-4744A5844D7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0"/>
            <a:ext cx="6084092" cy="6858000"/>
          </a:xfrm>
          <a:prstGeom prst="rect">
            <a:avLst/>
          </a:prstGeom>
        </p:spPr>
      </p:pic>
    </p:spTree>
    <p:extLst>
      <p:ext uri="{BB962C8B-B14F-4D97-AF65-F5344CB8AC3E}">
        <p14:creationId xmlns:p14="http://schemas.microsoft.com/office/powerpoint/2010/main" val="36254810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1">
            <a:extLst>
              <a:ext uri="{FF2B5EF4-FFF2-40B4-BE49-F238E27FC236}">
                <a16:creationId xmlns:a16="http://schemas.microsoft.com/office/drawing/2014/main" id="{D66A447B-E6CC-DF4A-A2ED-06C413BD6CA5}"/>
              </a:ext>
            </a:extLst>
          </p:cNvPr>
          <p:cNvSpPr/>
          <p:nvPr/>
        </p:nvSpPr>
        <p:spPr>
          <a:xfrm>
            <a:off x="0" y="0"/>
            <a:ext cx="12191999" cy="6858000"/>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Picture 17">
            <a:extLst>
              <a:ext uri="{FF2B5EF4-FFF2-40B4-BE49-F238E27FC236}">
                <a16:creationId xmlns:a16="http://schemas.microsoft.com/office/drawing/2014/main" id="{A40ECE5E-500C-D84A-96CA-77D85BFEA0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2913" y="476250"/>
            <a:ext cx="5508625" cy="5905500"/>
          </a:xfrm>
          <a:prstGeom prst="rect">
            <a:avLst/>
          </a:prstGeom>
        </p:spPr>
      </p:pic>
      <p:graphicFrame>
        <p:nvGraphicFramePr>
          <p:cNvPr id="6" name="Objekt 5" hidden="1">
            <a:extLst>
              <a:ext uri="{FF2B5EF4-FFF2-40B4-BE49-F238E27FC236}">
                <a16:creationId xmlns:a16="http://schemas.microsoft.com/office/drawing/2014/main" id="{4AB603FE-3F58-47E2-9B1A-C30590C73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8" name="think-cell Slide" r:id="rId6" imgW="395" imgH="394" progId="TCLayout.ActiveDocument.1">
                  <p:embed/>
                </p:oleObj>
              </mc:Choice>
              <mc:Fallback>
                <p:oleObj name="think-cell Slide" r:id="rId6" imgW="395" imgH="394" progId="TCLayout.ActiveDocument.1">
                  <p:embed/>
                  <p:pic>
                    <p:nvPicPr>
                      <p:cNvPr id="6" name="Objekt 5" hidden="1">
                        <a:extLst>
                          <a:ext uri="{FF2B5EF4-FFF2-40B4-BE49-F238E27FC236}">
                            <a16:creationId xmlns:a16="http://schemas.microsoft.com/office/drawing/2014/main" id="{4AB603FE-3F58-47E2-9B1A-C30590C73F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Titel 3">
            <a:extLst>
              <a:ext uri="{FF2B5EF4-FFF2-40B4-BE49-F238E27FC236}">
                <a16:creationId xmlns:a16="http://schemas.microsoft.com/office/drawing/2014/main" id="{FF273AAC-12AE-0D43-AB3F-49EC4DF3B3C5}"/>
              </a:ext>
            </a:extLst>
          </p:cNvPr>
          <p:cNvSpPr txBox="1">
            <a:spLocks/>
          </p:cNvSpPr>
          <p:nvPr/>
        </p:nvSpPr>
        <p:spPr>
          <a:xfrm>
            <a:off x="6199636" y="2183106"/>
            <a:ext cx="5508625" cy="2491788"/>
          </a:xfrm>
          <a:prstGeom prst="rect">
            <a:avLst/>
          </a:prstGeom>
        </p:spPr>
        <p:txBody>
          <a:bodyPr lIns="0" tIns="0" rIns="0"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ts val="8000"/>
              </a:lnSpc>
            </a:pPr>
            <a:r>
              <a:rPr lang="da-DK" sz="8700" dirty="0">
                <a:solidFill>
                  <a:srgbClr val="C0252E"/>
                </a:solidFill>
              </a:rPr>
              <a:t>Vores </a:t>
            </a:r>
            <a:br>
              <a:rPr lang="da-DK" sz="8700" dirty="0">
                <a:solidFill>
                  <a:srgbClr val="C0252E"/>
                </a:solidFill>
              </a:rPr>
            </a:br>
            <a:r>
              <a:rPr lang="da-DK" sz="8700" spc="-170" dirty="0">
                <a:solidFill>
                  <a:srgbClr val="C0252E"/>
                </a:solidFill>
              </a:rPr>
              <a:t>med-arbejdere</a:t>
            </a:r>
          </a:p>
        </p:txBody>
      </p:sp>
      <p:pic>
        <p:nvPicPr>
          <p:cNvPr id="12" name="Picture 20">
            <a:extLst>
              <a:ext uri="{FF2B5EF4-FFF2-40B4-BE49-F238E27FC236}">
                <a16:creationId xmlns:a16="http://schemas.microsoft.com/office/drawing/2014/main" id="{0DCB9C3B-1005-0446-A52D-517054AB76C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366089" y="6044043"/>
            <a:ext cx="1175721" cy="337707"/>
          </a:xfrm>
          <a:prstGeom prst="rect">
            <a:avLst/>
          </a:prstGeom>
        </p:spPr>
      </p:pic>
    </p:spTree>
    <p:extLst>
      <p:ext uri="{BB962C8B-B14F-4D97-AF65-F5344CB8AC3E}">
        <p14:creationId xmlns:p14="http://schemas.microsoft.com/office/powerpoint/2010/main" val="32481026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965FA-37AB-4F4F-BD1B-D9386C8B12F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 y="0"/>
            <a:ext cx="6095999" cy="6858000"/>
          </a:xfrm>
          <a:prstGeom prst="rect">
            <a:avLst/>
          </a:prstGeom>
        </p:spPr>
      </p:pic>
      <p:sp>
        <p:nvSpPr>
          <p:cNvPr id="12" name="Rektangel 1">
            <a:extLst>
              <a:ext uri="{FF2B5EF4-FFF2-40B4-BE49-F238E27FC236}">
                <a16:creationId xmlns:a16="http://schemas.microsoft.com/office/drawing/2014/main" id="{94AC0AF3-1B24-A54A-9331-6AE561276841}"/>
              </a:ext>
            </a:extLst>
          </p:cNvPr>
          <p:cNvSpPr/>
          <p:nvPr/>
        </p:nvSpPr>
        <p:spPr>
          <a:xfrm>
            <a:off x="6095997" y="0"/>
            <a:ext cx="6095999" cy="6858000"/>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aphicFrame>
        <p:nvGraphicFramePr>
          <p:cNvPr id="7" name="Objekt 6" hidden="1">
            <a:extLst>
              <a:ext uri="{FF2B5EF4-FFF2-40B4-BE49-F238E27FC236}">
                <a16:creationId xmlns:a16="http://schemas.microsoft.com/office/drawing/2014/main" id="{BFBD1CEA-3001-4F8A-9950-62F76A4127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2" name="think-cell Slide" r:id="rId6" imgW="395" imgH="394" progId="TCLayout.ActiveDocument.1">
                  <p:embed/>
                </p:oleObj>
              </mc:Choice>
              <mc:Fallback>
                <p:oleObj name="think-cell Slide" r:id="rId6" imgW="395" imgH="394" progId="TCLayout.ActiveDocument.1">
                  <p:embed/>
                  <p:pic>
                    <p:nvPicPr>
                      <p:cNvPr id="7" name="Objekt 6" hidden="1">
                        <a:extLst>
                          <a:ext uri="{FF2B5EF4-FFF2-40B4-BE49-F238E27FC236}">
                            <a16:creationId xmlns:a16="http://schemas.microsoft.com/office/drawing/2014/main" id="{BFBD1CEA-3001-4F8A-9950-62F76A41271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Pladsholder til indhold 5">
            <a:extLst>
              <a:ext uri="{FF2B5EF4-FFF2-40B4-BE49-F238E27FC236}">
                <a16:creationId xmlns:a16="http://schemas.microsoft.com/office/drawing/2014/main" id="{E5A7A204-AB60-904D-B49B-26C28A29E047}"/>
              </a:ext>
            </a:extLst>
          </p:cNvPr>
          <p:cNvSpPr txBox="1">
            <a:spLocks/>
          </p:cNvSpPr>
          <p:nvPr/>
        </p:nvSpPr>
        <p:spPr>
          <a:xfrm>
            <a:off x="6865904" y="2681078"/>
            <a:ext cx="4701613" cy="2205986"/>
          </a:xfrm>
          <a:prstGeom prst="rect">
            <a:avLst/>
          </a:prstGeom>
        </p:spPr>
        <p:txBody>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400" dirty="0">
                <a:solidFill>
                  <a:srgbClr val="C00000"/>
                </a:solidFill>
              </a:rPr>
              <a:t>Et fællesskab baseret på ansvar, mangfoldighed og engagement.</a:t>
            </a:r>
          </a:p>
          <a:p>
            <a:pPr marL="0" indent="0" algn="ctr">
              <a:buNone/>
            </a:pPr>
            <a:r>
              <a:rPr lang="da-DK" sz="1400" dirty="0">
                <a:solidFill>
                  <a:srgbClr val="C00000"/>
                </a:solidFill>
              </a:rPr>
              <a:t>Et fællesskab drevet af mennesker med drømme og drivkraft, som hver dag tages med på arbejde.</a:t>
            </a:r>
          </a:p>
          <a:p>
            <a:pPr marL="0" indent="0" algn="ctr">
              <a:buNone/>
            </a:pPr>
            <a:endParaRPr lang="da-DK" sz="1400" dirty="0">
              <a:solidFill>
                <a:srgbClr val="C00000"/>
              </a:solidFill>
            </a:endParaRPr>
          </a:p>
          <a:p>
            <a:pPr marL="0" indent="0" algn="ctr">
              <a:buNone/>
            </a:pPr>
            <a:r>
              <a:rPr lang="da-DK" sz="1400" dirty="0">
                <a:solidFill>
                  <a:srgbClr val="C00000"/>
                </a:solidFill>
              </a:rPr>
              <a:t>Vi skal have de rigtige mennesker, for vores forretning trives kun, hvis vi kan fastholde og tiltrække de dygtigste af slagsen.</a:t>
            </a:r>
            <a:endParaRPr lang="en-DK" sz="1400" dirty="0">
              <a:solidFill>
                <a:srgbClr val="C00000"/>
              </a:solidFill>
            </a:endParaRPr>
          </a:p>
          <a:p>
            <a:endParaRPr lang="da-DK" sz="1400" dirty="0">
              <a:solidFill>
                <a:srgbClr val="C00000"/>
              </a:solidFill>
              <a:latin typeface="+mn-lt"/>
            </a:endParaRPr>
          </a:p>
          <a:p>
            <a:endParaRPr lang="da-DK" sz="1400" dirty="0">
              <a:solidFill>
                <a:srgbClr val="C00000"/>
              </a:solidFill>
              <a:latin typeface="+mn-lt"/>
            </a:endParaRPr>
          </a:p>
        </p:txBody>
      </p:sp>
      <p:sp>
        <p:nvSpPr>
          <p:cNvPr id="11" name="Titel 3">
            <a:extLst>
              <a:ext uri="{FF2B5EF4-FFF2-40B4-BE49-F238E27FC236}">
                <a16:creationId xmlns:a16="http://schemas.microsoft.com/office/drawing/2014/main" id="{E8F046D6-19DB-A340-9E9B-14644C85163B}"/>
              </a:ext>
            </a:extLst>
          </p:cNvPr>
          <p:cNvSpPr txBox="1">
            <a:spLocks/>
          </p:cNvSpPr>
          <p:nvPr/>
        </p:nvSpPr>
        <p:spPr>
          <a:xfrm>
            <a:off x="7158810" y="693980"/>
            <a:ext cx="3970373" cy="1515820"/>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lnSpc>
                <a:spcPct val="110000"/>
              </a:lnSpc>
              <a:spcBef>
                <a:spcPts val="0"/>
              </a:spcBef>
              <a:spcAft>
                <a:spcPts val="2400"/>
              </a:spcAft>
            </a:pPr>
            <a:r>
              <a:rPr lang="da-DK" sz="2800" dirty="0">
                <a:solidFill>
                  <a:srgbClr val="C00000"/>
                </a:solidFill>
                <a:latin typeface="+mj-lt"/>
                <a:ea typeface="+mn-ea"/>
                <a:cs typeface="+mn-cs"/>
              </a:rPr>
              <a:t>En bevægelse man kan købe ind i</a:t>
            </a:r>
          </a:p>
        </p:txBody>
      </p:sp>
      <p:pic>
        <p:nvPicPr>
          <p:cNvPr id="13" name="Picture 20">
            <a:extLst>
              <a:ext uri="{FF2B5EF4-FFF2-40B4-BE49-F238E27FC236}">
                <a16:creationId xmlns:a16="http://schemas.microsoft.com/office/drawing/2014/main" id="{CCEC3813-C4B4-7345-8029-E9AA0B0000FD}"/>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709733" y="6380304"/>
            <a:ext cx="880439" cy="252892"/>
          </a:xfrm>
          <a:prstGeom prst="rect">
            <a:avLst/>
          </a:prstGeom>
        </p:spPr>
      </p:pic>
    </p:spTree>
    <p:extLst>
      <p:ext uri="{BB962C8B-B14F-4D97-AF65-F5344CB8AC3E}">
        <p14:creationId xmlns:p14="http://schemas.microsoft.com/office/powerpoint/2010/main" val="13778546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96A746F-E436-264B-A716-254F510259B5}"/>
              </a:ext>
            </a:extLst>
          </p:cNvPr>
          <p:cNvSpPr/>
          <p:nvPr/>
        </p:nvSpPr>
        <p:spPr>
          <a:xfrm>
            <a:off x="0" y="0"/>
            <a:ext cx="12192000" cy="6880036"/>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4" name="Rectangle 23">
            <a:extLst>
              <a:ext uri="{FF2B5EF4-FFF2-40B4-BE49-F238E27FC236}">
                <a16:creationId xmlns:a16="http://schemas.microsoft.com/office/drawing/2014/main" id="{E0259861-6401-6949-A9CF-A41A950F5EAE}"/>
              </a:ext>
            </a:extLst>
          </p:cNvPr>
          <p:cNvSpPr/>
          <p:nvPr/>
        </p:nvSpPr>
        <p:spPr>
          <a:xfrm>
            <a:off x="314792" y="385011"/>
            <a:ext cx="11557417" cy="5744326"/>
          </a:xfrm>
          <a:prstGeom prst="rect">
            <a:avLst/>
          </a:prstGeom>
          <a:noFill/>
          <a:ln w="34925">
            <a:solidFill>
              <a:srgbClr val="D91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5" name="Rectangle 24">
            <a:extLst>
              <a:ext uri="{FF2B5EF4-FFF2-40B4-BE49-F238E27FC236}">
                <a16:creationId xmlns:a16="http://schemas.microsoft.com/office/drawing/2014/main" id="{830DF3E0-D051-5442-AE9F-CB4938285D55}"/>
              </a:ext>
            </a:extLst>
          </p:cNvPr>
          <p:cNvSpPr/>
          <p:nvPr/>
        </p:nvSpPr>
        <p:spPr>
          <a:xfrm>
            <a:off x="314792" y="385011"/>
            <a:ext cx="11557417" cy="5744326"/>
          </a:xfrm>
          <a:prstGeom prst="rect">
            <a:avLst/>
          </a:prstGeom>
          <a:noFill/>
          <a:ln w="34925">
            <a:solidFill>
              <a:srgbClr val="C31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7" name="Title 1">
            <a:extLst>
              <a:ext uri="{FF2B5EF4-FFF2-40B4-BE49-F238E27FC236}">
                <a16:creationId xmlns:a16="http://schemas.microsoft.com/office/drawing/2014/main" id="{EE45A5B4-92F6-F141-A7D7-451381C8D431}"/>
              </a:ext>
            </a:extLst>
          </p:cNvPr>
          <p:cNvSpPr txBox="1">
            <a:spLocks/>
          </p:cNvSpPr>
          <p:nvPr/>
        </p:nvSpPr>
        <p:spPr>
          <a:xfrm>
            <a:off x="707387" y="573444"/>
            <a:ext cx="10777225" cy="853141"/>
          </a:xfrm>
          <a:prstGeom prst="rect">
            <a:avLst/>
          </a:prstGeom>
        </p:spPr>
        <p:txBody>
          <a:bodyPr vert="horz" lIns="0" tIns="0" rIns="0" bIns="0" rtlCol="0" anchor="b" anchorCtr="0">
            <a:normAutofit fontScale="97500"/>
          </a:bodyPr>
          <a:lstStyle>
            <a:lvl1pPr algn="l" defTabSz="914400" rtl="0" eaLnBrk="1" latinLnBrk="0" hangingPunct="1">
              <a:lnSpc>
                <a:spcPct val="90000"/>
              </a:lnSpc>
              <a:spcBef>
                <a:spcPct val="0"/>
              </a:spcBef>
              <a:buNone/>
              <a:defRPr sz="6000" b="1" i="0" kern="1200">
                <a:solidFill>
                  <a:schemeClr val="bg1"/>
                </a:solidFill>
                <a:latin typeface="COOP" pitchFamily="2" charset="0"/>
                <a:ea typeface="+mj-ea"/>
                <a:cs typeface="+mj-cs"/>
              </a:defRPr>
            </a:lvl1pPr>
          </a:lstStyle>
          <a:p>
            <a:pPr algn="ctr"/>
            <a:r>
              <a:rPr lang="en-GB" sz="3000">
                <a:solidFill>
                  <a:srgbClr val="C31414"/>
                </a:solidFill>
              </a:rPr>
              <a:t>Vores </a:t>
            </a:r>
            <a:r>
              <a:rPr lang="en-GB" sz="3000" err="1">
                <a:solidFill>
                  <a:srgbClr val="C31414"/>
                </a:solidFill>
              </a:rPr>
              <a:t>medarbejdere</a:t>
            </a:r>
            <a:endParaRPr lang="en-GB" sz="3000">
              <a:solidFill>
                <a:srgbClr val="C31414"/>
              </a:solidFill>
            </a:endParaRPr>
          </a:p>
        </p:txBody>
      </p:sp>
      <p:pic>
        <p:nvPicPr>
          <p:cNvPr id="17" name="Picture 16">
            <a:extLst>
              <a:ext uri="{FF2B5EF4-FFF2-40B4-BE49-F238E27FC236}">
                <a16:creationId xmlns:a16="http://schemas.microsoft.com/office/drawing/2014/main" id="{2E7599CE-DBB1-8544-BDBC-EA4F27B74D5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741834" y="2042415"/>
            <a:ext cx="2013392" cy="1971446"/>
          </a:xfrm>
          <a:prstGeom prst="rect">
            <a:avLst/>
          </a:prstGeom>
        </p:spPr>
      </p:pic>
      <p:sp>
        <p:nvSpPr>
          <p:cNvPr id="18" name="TextBox 17">
            <a:extLst>
              <a:ext uri="{FF2B5EF4-FFF2-40B4-BE49-F238E27FC236}">
                <a16:creationId xmlns:a16="http://schemas.microsoft.com/office/drawing/2014/main" id="{1409F7DA-EBCE-764E-BB68-613ED9DC88DE}"/>
              </a:ext>
            </a:extLst>
          </p:cNvPr>
          <p:cNvSpPr txBox="1"/>
          <p:nvPr/>
        </p:nvSpPr>
        <p:spPr>
          <a:xfrm>
            <a:off x="741833" y="4120021"/>
            <a:ext cx="2032620" cy="492443"/>
          </a:xfrm>
          <a:prstGeom prst="rect">
            <a:avLst/>
          </a:prstGeom>
          <a:noFill/>
        </p:spPr>
        <p:txBody>
          <a:bodyPr wrap="square" lIns="72000" tIns="0" rIns="72000" bIns="0" rtlCol="0">
            <a:spAutoFit/>
          </a:bodyPr>
          <a:lstStyle/>
          <a:p>
            <a:pPr algn="ctr">
              <a:defRPr/>
            </a:pPr>
            <a:r>
              <a:rPr lang="en-GB" sz="1600" b="1">
                <a:solidFill>
                  <a:srgbClr val="C31414"/>
                </a:solidFill>
                <a:latin typeface="+mj-lt"/>
              </a:rPr>
              <a:t>Vi </a:t>
            </a:r>
            <a:r>
              <a:rPr lang="en-GB" sz="1600" b="1" err="1">
                <a:solidFill>
                  <a:srgbClr val="C31414"/>
                </a:solidFill>
                <a:latin typeface="+mj-lt"/>
              </a:rPr>
              <a:t>kæmper</a:t>
            </a:r>
            <a:r>
              <a:rPr lang="en-GB" sz="1600" b="1">
                <a:solidFill>
                  <a:srgbClr val="C31414"/>
                </a:solidFill>
                <a:latin typeface="+mj-lt"/>
              </a:rPr>
              <a:t> for </a:t>
            </a:r>
          </a:p>
          <a:p>
            <a:pPr algn="ctr">
              <a:defRPr/>
            </a:pPr>
            <a:r>
              <a:rPr lang="en-GB" sz="1600" b="1">
                <a:solidFill>
                  <a:srgbClr val="C31414"/>
                </a:solidFill>
                <a:latin typeface="+mj-lt"/>
              </a:rPr>
              <a:t>god </a:t>
            </a:r>
            <a:r>
              <a:rPr lang="en-GB" sz="1600" b="1" err="1">
                <a:solidFill>
                  <a:srgbClr val="C31414"/>
                </a:solidFill>
                <a:latin typeface="+mj-lt"/>
              </a:rPr>
              <a:t>ledelse</a:t>
            </a:r>
            <a:endParaRPr lang="en-GB" sz="1600" b="1">
              <a:solidFill>
                <a:srgbClr val="C31414"/>
              </a:solidFill>
              <a:latin typeface="+mj-lt"/>
            </a:endParaRPr>
          </a:p>
        </p:txBody>
      </p:sp>
      <p:pic>
        <p:nvPicPr>
          <p:cNvPr id="20" name="Picture 19">
            <a:extLst>
              <a:ext uri="{FF2B5EF4-FFF2-40B4-BE49-F238E27FC236}">
                <a16:creationId xmlns:a16="http://schemas.microsoft.com/office/drawing/2014/main" id="{AAC62E09-0803-014B-A6F6-76534400A2E2}"/>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a:ext>
            </a:extLst>
          </a:blip>
          <a:srcRect/>
          <a:stretch/>
        </p:blipFill>
        <p:spPr>
          <a:xfrm>
            <a:off x="2891268" y="2042415"/>
            <a:ext cx="2032620" cy="1990273"/>
          </a:xfrm>
          <a:prstGeom prst="rect">
            <a:avLst/>
          </a:prstGeom>
        </p:spPr>
      </p:pic>
      <p:sp>
        <p:nvSpPr>
          <p:cNvPr id="21" name="TextBox 20">
            <a:extLst>
              <a:ext uri="{FF2B5EF4-FFF2-40B4-BE49-F238E27FC236}">
                <a16:creationId xmlns:a16="http://schemas.microsoft.com/office/drawing/2014/main" id="{C9BFDA14-D152-8E46-A290-9BAE457513C9}"/>
              </a:ext>
            </a:extLst>
          </p:cNvPr>
          <p:cNvSpPr txBox="1"/>
          <p:nvPr/>
        </p:nvSpPr>
        <p:spPr>
          <a:xfrm>
            <a:off x="2891267" y="4120021"/>
            <a:ext cx="2032620" cy="1231106"/>
          </a:xfrm>
          <a:prstGeom prst="rect">
            <a:avLst/>
          </a:prstGeom>
          <a:noFill/>
        </p:spPr>
        <p:txBody>
          <a:bodyPr wrap="square" lIns="72000" tIns="0" rIns="72000" bIns="0" rtlCol="0">
            <a:spAutoFit/>
          </a:bodyPr>
          <a:lstStyle/>
          <a:p>
            <a:pPr algn="ctr">
              <a:defRPr/>
            </a:pPr>
            <a:r>
              <a:rPr lang="en-GB" sz="1600" b="1">
                <a:solidFill>
                  <a:srgbClr val="C31414"/>
                </a:solidFill>
                <a:latin typeface="+mj-lt"/>
              </a:rPr>
              <a:t>Vi </a:t>
            </a:r>
            <a:r>
              <a:rPr lang="en-GB" sz="1600" b="1" err="1">
                <a:solidFill>
                  <a:srgbClr val="C31414"/>
                </a:solidFill>
                <a:latin typeface="+mj-lt"/>
              </a:rPr>
              <a:t>kæmper</a:t>
            </a:r>
            <a:r>
              <a:rPr lang="en-GB" sz="1600" b="1">
                <a:solidFill>
                  <a:srgbClr val="C31414"/>
                </a:solidFill>
                <a:latin typeface="+mj-lt"/>
              </a:rPr>
              <a:t> for at </a:t>
            </a:r>
            <a:r>
              <a:rPr lang="en-GB" sz="1600" b="1" err="1">
                <a:solidFill>
                  <a:srgbClr val="C31414"/>
                </a:solidFill>
                <a:latin typeface="+mj-lt"/>
              </a:rPr>
              <a:t>fastholde</a:t>
            </a:r>
            <a:r>
              <a:rPr lang="en-GB" sz="1600" b="1">
                <a:solidFill>
                  <a:srgbClr val="C31414"/>
                </a:solidFill>
                <a:latin typeface="+mj-lt"/>
              </a:rPr>
              <a:t> </a:t>
            </a:r>
            <a:r>
              <a:rPr lang="en-GB" sz="1600" b="1" err="1">
                <a:solidFill>
                  <a:srgbClr val="C31414"/>
                </a:solidFill>
                <a:latin typeface="+mj-lt"/>
              </a:rPr>
              <a:t>og</a:t>
            </a:r>
            <a:r>
              <a:rPr lang="en-GB" sz="1600" b="1">
                <a:solidFill>
                  <a:srgbClr val="C31414"/>
                </a:solidFill>
                <a:latin typeface="+mj-lt"/>
              </a:rPr>
              <a:t> </a:t>
            </a:r>
            <a:r>
              <a:rPr lang="en-GB" sz="1600" b="1" err="1">
                <a:solidFill>
                  <a:srgbClr val="C31414"/>
                </a:solidFill>
                <a:latin typeface="+mj-lt"/>
              </a:rPr>
              <a:t>rekruttere</a:t>
            </a:r>
            <a:r>
              <a:rPr lang="en-GB" sz="1600" b="1">
                <a:solidFill>
                  <a:srgbClr val="C31414"/>
                </a:solidFill>
                <a:latin typeface="+mj-lt"/>
              </a:rPr>
              <a:t> de </a:t>
            </a:r>
            <a:r>
              <a:rPr lang="en-GB" sz="1600" b="1" err="1">
                <a:solidFill>
                  <a:srgbClr val="C31414"/>
                </a:solidFill>
                <a:latin typeface="+mj-lt"/>
              </a:rPr>
              <a:t>dygtigste</a:t>
            </a:r>
            <a:r>
              <a:rPr lang="en-GB" sz="1600" b="1">
                <a:solidFill>
                  <a:srgbClr val="C31414"/>
                </a:solidFill>
                <a:latin typeface="+mj-lt"/>
              </a:rPr>
              <a:t> </a:t>
            </a:r>
            <a:r>
              <a:rPr lang="en-GB" sz="1600" b="1" err="1">
                <a:solidFill>
                  <a:srgbClr val="C31414"/>
                </a:solidFill>
                <a:latin typeface="+mj-lt"/>
              </a:rPr>
              <a:t>medarbejdere</a:t>
            </a:r>
            <a:endParaRPr lang="en-GB" sz="1600" b="1">
              <a:solidFill>
                <a:srgbClr val="C31414"/>
              </a:solidFill>
              <a:latin typeface="+mj-lt"/>
            </a:endParaRPr>
          </a:p>
        </p:txBody>
      </p:sp>
      <p:pic>
        <p:nvPicPr>
          <p:cNvPr id="23" name="Picture 22">
            <a:extLst>
              <a:ext uri="{FF2B5EF4-FFF2-40B4-BE49-F238E27FC236}">
                <a16:creationId xmlns:a16="http://schemas.microsoft.com/office/drawing/2014/main" id="{18970E77-1D1F-C844-B914-8046E49004F9}"/>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a:ext>
            </a:extLst>
          </a:blip>
          <a:srcRect/>
          <a:stretch/>
        </p:blipFill>
        <p:spPr>
          <a:xfrm>
            <a:off x="5059930" y="2042415"/>
            <a:ext cx="2032620" cy="1990273"/>
          </a:xfrm>
          <a:prstGeom prst="rect">
            <a:avLst/>
          </a:prstGeom>
        </p:spPr>
      </p:pic>
      <p:sp>
        <p:nvSpPr>
          <p:cNvPr id="26" name="TextBox 25">
            <a:extLst>
              <a:ext uri="{FF2B5EF4-FFF2-40B4-BE49-F238E27FC236}">
                <a16:creationId xmlns:a16="http://schemas.microsoft.com/office/drawing/2014/main" id="{B1155735-72F8-3B44-9C6F-E63EEE91F092}"/>
              </a:ext>
            </a:extLst>
          </p:cNvPr>
          <p:cNvSpPr txBox="1"/>
          <p:nvPr/>
        </p:nvSpPr>
        <p:spPr>
          <a:xfrm>
            <a:off x="5076327" y="4120021"/>
            <a:ext cx="2032620" cy="492443"/>
          </a:xfrm>
          <a:prstGeom prst="rect">
            <a:avLst/>
          </a:prstGeom>
          <a:noFill/>
        </p:spPr>
        <p:txBody>
          <a:bodyPr wrap="square" lIns="72000" tIns="0" rIns="72000" bIns="0" rtlCol="0">
            <a:spAutoFit/>
          </a:bodyPr>
          <a:lstStyle/>
          <a:p>
            <a:pPr algn="ctr">
              <a:defRPr/>
            </a:pPr>
            <a:r>
              <a:rPr lang="en-GB" sz="1600" b="1">
                <a:solidFill>
                  <a:srgbClr val="C31414"/>
                </a:solidFill>
                <a:latin typeface="+mj-lt"/>
              </a:rPr>
              <a:t>Vi </a:t>
            </a:r>
            <a:r>
              <a:rPr lang="en-GB" sz="1600" b="1" err="1">
                <a:solidFill>
                  <a:srgbClr val="C31414"/>
                </a:solidFill>
                <a:latin typeface="+mj-lt"/>
              </a:rPr>
              <a:t>kæmper</a:t>
            </a:r>
            <a:r>
              <a:rPr lang="en-GB" sz="1600" b="1">
                <a:solidFill>
                  <a:srgbClr val="C31414"/>
                </a:solidFill>
                <a:latin typeface="+mj-lt"/>
              </a:rPr>
              <a:t> for de </a:t>
            </a:r>
            <a:r>
              <a:rPr lang="en-GB" sz="1600" b="1" err="1">
                <a:solidFill>
                  <a:srgbClr val="C31414"/>
                </a:solidFill>
                <a:latin typeface="+mj-lt"/>
              </a:rPr>
              <a:t>unge</a:t>
            </a:r>
            <a:endParaRPr lang="en-GB" sz="1600" b="1">
              <a:solidFill>
                <a:srgbClr val="C31414"/>
              </a:solidFill>
              <a:latin typeface="+mj-lt"/>
            </a:endParaRPr>
          </a:p>
        </p:txBody>
      </p:sp>
      <p:pic>
        <p:nvPicPr>
          <p:cNvPr id="38" name="Picture 37">
            <a:extLst>
              <a:ext uri="{FF2B5EF4-FFF2-40B4-BE49-F238E27FC236}">
                <a16:creationId xmlns:a16="http://schemas.microsoft.com/office/drawing/2014/main" id="{ECE279D5-759B-A447-809D-0113572BA52C}"/>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10000"/>
                    </a14:imgEffect>
                  </a14:imgLayer>
                </a14:imgProps>
              </a:ext>
              <a:ext uri="{28A0092B-C50C-407E-A947-70E740481C1C}">
                <a14:useLocalDpi xmlns:a14="http://schemas.microsoft.com/office/drawing/2010/main"/>
              </a:ext>
            </a:extLst>
          </a:blip>
          <a:srcRect/>
          <a:stretch/>
        </p:blipFill>
        <p:spPr>
          <a:xfrm>
            <a:off x="7228592" y="2042415"/>
            <a:ext cx="2032620" cy="1990273"/>
          </a:xfrm>
          <a:prstGeom prst="rect">
            <a:avLst/>
          </a:prstGeom>
        </p:spPr>
      </p:pic>
      <p:sp>
        <p:nvSpPr>
          <p:cNvPr id="39" name="TextBox 38">
            <a:extLst>
              <a:ext uri="{FF2B5EF4-FFF2-40B4-BE49-F238E27FC236}">
                <a16:creationId xmlns:a16="http://schemas.microsoft.com/office/drawing/2014/main" id="{38281C71-E560-4940-AE19-A5B1941AC989}"/>
              </a:ext>
            </a:extLst>
          </p:cNvPr>
          <p:cNvSpPr txBox="1"/>
          <p:nvPr/>
        </p:nvSpPr>
        <p:spPr>
          <a:xfrm>
            <a:off x="7249511" y="4120021"/>
            <a:ext cx="2032620" cy="492443"/>
          </a:xfrm>
          <a:prstGeom prst="rect">
            <a:avLst/>
          </a:prstGeom>
          <a:noFill/>
        </p:spPr>
        <p:txBody>
          <a:bodyPr wrap="square" lIns="72000" tIns="0" rIns="72000" bIns="0" rtlCol="0">
            <a:spAutoFit/>
          </a:bodyPr>
          <a:lstStyle/>
          <a:p>
            <a:pPr algn="ctr">
              <a:defRPr/>
            </a:pPr>
            <a:r>
              <a:rPr lang="en-GB" sz="1600" b="1">
                <a:solidFill>
                  <a:srgbClr val="C31414"/>
                </a:solidFill>
                <a:latin typeface="+mj-lt"/>
              </a:rPr>
              <a:t>Vi </a:t>
            </a:r>
            <a:r>
              <a:rPr lang="en-GB" sz="1600" b="1" err="1">
                <a:solidFill>
                  <a:srgbClr val="C31414"/>
                </a:solidFill>
                <a:latin typeface="+mj-lt"/>
              </a:rPr>
              <a:t>kæmper</a:t>
            </a:r>
            <a:r>
              <a:rPr lang="en-GB" sz="1600" b="1">
                <a:solidFill>
                  <a:srgbClr val="C31414"/>
                </a:solidFill>
                <a:latin typeface="+mj-lt"/>
              </a:rPr>
              <a:t> for </a:t>
            </a:r>
            <a:r>
              <a:rPr lang="en-GB" sz="1600" b="1" err="1">
                <a:solidFill>
                  <a:srgbClr val="C31414"/>
                </a:solidFill>
                <a:latin typeface="+mj-lt"/>
              </a:rPr>
              <a:t>mangfoldighed</a:t>
            </a:r>
            <a:endParaRPr lang="en-GB" sz="1600" b="1">
              <a:solidFill>
                <a:srgbClr val="C31414"/>
              </a:solidFill>
              <a:latin typeface="+mj-lt"/>
            </a:endParaRPr>
          </a:p>
        </p:txBody>
      </p:sp>
      <p:pic>
        <p:nvPicPr>
          <p:cNvPr id="40" name="Picture 39">
            <a:extLst>
              <a:ext uri="{FF2B5EF4-FFF2-40B4-BE49-F238E27FC236}">
                <a16:creationId xmlns:a16="http://schemas.microsoft.com/office/drawing/2014/main" id="{EC655C89-9D87-2645-9186-4C7ABCADA27F}"/>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397254" y="2042415"/>
            <a:ext cx="2032620" cy="1990273"/>
          </a:xfrm>
          <a:prstGeom prst="rect">
            <a:avLst/>
          </a:prstGeom>
        </p:spPr>
      </p:pic>
      <p:sp>
        <p:nvSpPr>
          <p:cNvPr id="41" name="TextBox 40">
            <a:extLst>
              <a:ext uri="{FF2B5EF4-FFF2-40B4-BE49-F238E27FC236}">
                <a16:creationId xmlns:a16="http://schemas.microsoft.com/office/drawing/2014/main" id="{C0A6FD0A-D635-C74B-9CFD-D131E517F700}"/>
              </a:ext>
            </a:extLst>
          </p:cNvPr>
          <p:cNvSpPr txBox="1"/>
          <p:nvPr/>
        </p:nvSpPr>
        <p:spPr>
          <a:xfrm>
            <a:off x="9398945" y="4120021"/>
            <a:ext cx="2032620" cy="984885"/>
          </a:xfrm>
          <a:prstGeom prst="rect">
            <a:avLst/>
          </a:prstGeom>
          <a:noFill/>
        </p:spPr>
        <p:txBody>
          <a:bodyPr wrap="square" lIns="72000" tIns="0" rIns="72000" bIns="0" rtlCol="0">
            <a:spAutoFit/>
          </a:bodyPr>
          <a:lstStyle/>
          <a:p>
            <a:pPr algn="ctr">
              <a:defRPr/>
            </a:pPr>
            <a:r>
              <a:rPr lang="en-GB" sz="1600" b="1">
                <a:solidFill>
                  <a:srgbClr val="C31414"/>
                </a:solidFill>
                <a:latin typeface="+mj-lt"/>
              </a:rPr>
              <a:t>Vi </a:t>
            </a:r>
            <a:r>
              <a:rPr lang="en-GB" sz="1600" b="1" err="1">
                <a:solidFill>
                  <a:srgbClr val="C31414"/>
                </a:solidFill>
                <a:latin typeface="+mj-lt"/>
              </a:rPr>
              <a:t>kæmper</a:t>
            </a:r>
            <a:r>
              <a:rPr lang="en-GB" sz="1600" b="1">
                <a:solidFill>
                  <a:srgbClr val="C31414"/>
                </a:solidFill>
                <a:latin typeface="+mj-lt"/>
              </a:rPr>
              <a:t> for </a:t>
            </a:r>
            <a:r>
              <a:rPr lang="en-GB" sz="1600" b="1" err="1">
                <a:solidFill>
                  <a:srgbClr val="C31414"/>
                </a:solidFill>
                <a:latin typeface="+mj-lt"/>
              </a:rPr>
              <a:t>en</a:t>
            </a:r>
            <a:r>
              <a:rPr lang="en-GB" sz="1600" b="1">
                <a:solidFill>
                  <a:srgbClr val="C31414"/>
                </a:solidFill>
                <a:latin typeface="+mj-lt"/>
              </a:rPr>
              <a:t> kultur med </a:t>
            </a:r>
            <a:r>
              <a:rPr lang="en-GB" sz="1600" b="1" err="1">
                <a:solidFill>
                  <a:srgbClr val="C31414"/>
                </a:solidFill>
                <a:latin typeface="+mj-lt"/>
              </a:rPr>
              <a:t>ejerskab</a:t>
            </a:r>
            <a:r>
              <a:rPr lang="en-GB" sz="1600" b="1">
                <a:solidFill>
                  <a:srgbClr val="C31414"/>
                </a:solidFill>
                <a:latin typeface="+mj-lt"/>
              </a:rPr>
              <a:t> </a:t>
            </a:r>
            <a:r>
              <a:rPr lang="en-GB" sz="1600" b="1" err="1">
                <a:solidFill>
                  <a:srgbClr val="C31414"/>
                </a:solidFill>
                <a:latin typeface="+mj-lt"/>
              </a:rPr>
              <a:t>og</a:t>
            </a:r>
            <a:r>
              <a:rPr lang="en-GB" sz="1600" b="1">
                <a:solidFill>
                  <a:srgbClr val="C31414"/>
                </a:solidFill>
                <a:latin typeface="+mj-lt"/>
              </a:rPr>
              <a:t> engagement</a:t>
            </a:r>
          </a:p>
        </p:txBody>
      </p:sp>
      <p:sp>
        <p:nvSpPr>
          <p:cNvPr id="43" name="Rectangle 42">
            <a:extLst>
              <a:ext uri="{FF2B5EF4-FFF2-40B4-BE49-F238E27FC236}">
                <a16:creationId xmlns:a16="http://schemas.microsoft.com/office/drawing/2014/main" id="{65D97B85-9FC9-E44D-BF38-9218DF1BC3A2}"/>
              </a:ext>
            </a:extLst>
          </p:cNvPr>
          <p:cNvSpPr/>
          <p:nvPr/>
        </p:nvSpPr>
        <p:spPr>
          <a:xfrm>
            <a:off x="5216890" y="5883116"/>
            <a:ext cx="1892058" cy="492442"/>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44" name="Picture 20">
            <a:extLst>
              <a:ext uri="{FF2B5EF4-FFF2-40B4-BE49-F238E27FC236}">
                <a16:creationId xmlns:a16="http://schemas.microsoft.com/office/drawing/2014/main" id="{4425F212-909D-6E4A-8B8B-50A62AE7E59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5305705" y="5909243"/>
            <a:ext cx="1714428" cy="492442"/>
          </a:xfrm>
          <a:prstGeom prst="rect">
            <a:avLst/>
          </a:prstGeom>
        </p:spPr>
      </p:pic>
    </p:spTree>
    <p:extLst>
      <p:ext uri="{BB962C8B-B14F-4D97-AF65-F5344CB8AC3E}">
        <p14:creationId xmlns:p14="http://schemas.microsoft.com/office/powerpoint/2010/main" val="32230872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25" name="Picture 24">
            <a:extLst>
              <a:ext uri="{FF2B5EF4-FFF2-40B4-BE49-F238E27FC236}">
                <a16:creationId xmlns:a16="http://schemas.microsoft.com/office/drawing/2014/main" id="{6EF90170-07F4-BA45-B632-8946FE7272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6096001" cy="6891796"/>
          </a:xfrm>
          <a:prstGeom prst="rect">
            <a:avLst/>
          </a:prstGeom>
        </p:spPr>
      </p:pic>
      <p:sp>
        <p:nvSpPr>
          <p:cNvPr id="12" name="TextBox 11">
            <a:extLst>
              <a:ext uri="{FF2B5EF4-FFF2-40B4-BE49-F238E27FC236}">
                <a16:creationId xmlns:a16="http://schemas.microsoft.com/office/drawing/2014/main" id="{4BBE5F2E-B702-1245-A3F0-17F3D510E0BC}"/>
              </a:ext>
            </a:extLst>
          </p:cNvPr>
          <p:cNvSpPr txBox="1"/>
          <p:nvPr/>
        </p:nvSpPr>
        <p:spPr>
          <a:xfrm>
            <a:off x="6836438" y="3421018"/>
            <a:ext cx="4601818" cy="830997"/>
          </a:xfrm>
          <a:prstGeom prst="rect">
            <a:avLst/>
          </a:prstGeom>
          <a:noFill/>
        </p:spPr>
        <p:txBody>
          <a:bodyPr wrap="square">
            <a:spAutoFit/>
          </a:bodyPr>
          <a:lstStyle/>
          <a:p>
            <a:pPr algn="ctr"/>
            <a:r>
              <a:rPr lang="da-DK" sz="1200" spc="-20" dirty="0">
                <a:solidFill>
                  <a:srgbClr val="BE2E31"/>
                </a:solidFill>
                <a:latin typeface="+mj-lt"/>
              </a:rPr>
              <a:t>I Coop kæmper vi hver dag for at fastholde og rekruttere de dygtigste medarbejdere. Det er vi ikke ene om. Derfor skal vi blive bedre til at positionere os som en attraktiv og ansvarlig arbejdsplads.</a:t>
            </a:r>
          </a:p>
        </p:txBody>
      </p:sp>
      <p:sp>
        <p:nvSpPr>
          <p:cNvPr id="13" name="Content Placeholder 4">
            <a:extLst>
              <a:ext uri="{FF2B5EF4-FFF2-40B4-BE49-F238E27FC236}">
                <a16:creationId xmlns:a16="http://schemas.microsoft.com/office/drawing/2014/main" id="{A0434DA3-3D6E-7844-A953-02078370B889}"/>
              </a:ext>
            </a:extLst>
          </p:cNvPr>
          <p:cNvSpPr txBox="1">
            <a:spLocks/>
          </p:cNvSpPr>
          <p:nvPr/>
        </p:nvSpPr>
        <p:spPr>
          <a:xfrm>
            <a:off x="6731053" y="2271004"/>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a:solidFill>
                  <a:srgbClr val="BE2E31"/>
                </a:solidFill>
              </a:rPr>
              <a:t>Vi kæmper for </a:t>
            </a:r>
            <a:br>
              <a:rPr lang="da-DK" sz="2800" b="1">
                <a:solidFill>
                  <a:srgbClr val="BE2E31"/>
                </a:solidFill>
              </a:rPr>
            </a:br>
            <a:r>
              <a:rPr lang="da-DK" sz="2800" b="1">
                <a:solidFill>
                  <a:srgbClr val="BE2E31"/>
                </a:solidFill>
              </a:rPr>
              <a:t>god ledelse</a:t>
            </a:r>
          </a:p>
        </p:txBody>
      </p:sp>
      <p:pic>
        <p:nvPicPr>
          <p:cNvPr id="8" name="Picture 20">
            <a:extLst>
              <a:ext uri="{FF2B5EF4-FFF2-40B4-BE49-F238E27FC236}">
                <a16:creationId xmlns:a16="http://schemas.microsoft.com/office/drawing/2014/main" id="{809DC132-634E-8B4C-A8BF-A873615244D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09733" y="6380304"/>
            <a:ext cx="880439" cy="252892"/>
          </a:xfrm>
          <a:prstGeom prst="rect">
            <a:avLst/>
          </a:prstGeom>
        </p:spPr>
      </p:pic>
    </p:spTree>
    <p:extLst>
      <p:ext uri="{BB962C8B-B14F-4D97-AF65-F5344CB8AC3E}">
        <p14:creationId xmlns:p14="http://schemas.microsoft.com/office/powerpoint/2010/main" val="4160038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1"/>
            <a:ext cx="6201735" cy="6858000"/>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2" name="Picture 11">
            <a:extLst>
              <a:ext uri="{FF2B5EF4-FFF2-40B4-BE49-F238E27FC236}">
                <a16:creationId xmlns:a16="http://schemas.microsoft.com/office/drawing/2014/main" id="{8A34AD8D-E19E-6C45-945D-4F57A9D74E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0"/>
            <a:ext cx="6096000" cy="6858000"/>
          </a:xfrm>
          <a:prstGeom prst="rect">
            <a:avLst/>
          </a:prstGeom>
        </p:spPr>
      </p:pic>
      <p:sp>
        <p:nvSpPr>
          <p:cNvPr id="13" name="TextBox 12">
            <a:extLst>
              <a:ext uri="{FF2B5EF4-FFF2-40B4-BE49-F238E27FC236}">
                <a16:creationId xmlns:a16="http://schemas.microsoft.com/office/drawing/2014/main" id="{7BB4D89A-1DBB-AD46-809D-614495A8573F}"/>
              </a:ext>
            </a:extLst>
          </p:cNvPr>
          <p:cNvSpPr txBox="1"/>
          <p:nvPr/>
        </p:nvSpPr>
        <p:spPr>
          <a:xfrm>
            <a:off x="774305" y="3735186"/>
            <a:ext cx="4487977" cy="830997"/>
          </a:xfrm>
          <a:prstGeom prst="rect">
            <a:avLst/>
          </a:prstGeom>
          <a:noFill/>
        </p:spPr>
        <p:txBody>
          <a:bodyPr wrap="square">
            <a:spAutoFit/>
          </a:bodyPr>
          <a:lstStyle/>
          <a:p>
            <a:pPr algn="ctr"/>
            <a:r>
              <a:rPr lang="da-DK" sz="1200" spc="-20" dirty="0">
                <a:solidFill>
                  <a:srgbClr val="BE2E31"/>
                </a:solidFill>
                <a:latin typeface="+mj-lt"/>
              </a:rPr>
              <a:t>I Coop kæmper vi hver dag for at fastholde og rekruttere de dygtigste medarbejdere. Det er vi ikke ene om. Derfor skal vi blive bedre til at positionere os som en attraktiv og ansvarlig arbejdsplads.</a:t>
            </a:r>
          </a:p>
        </p:txBody>
      </p:sp>
      <p:sp>
        <p:nvSpPr>
          <p:cNvPr id="14" name="Content Placeholder 4">
            <a:extLst>
              <a:ext uri="{FF2B5EF4-FFF2-40B4-BE49-F238E27FC236}">
                <a16:creationId xmlns:a16="http://schemas.microsoft.com/office/drawing/2014/main" id="{912DCCF9-0E4D-044B-A2CF-C4E48488CB74}"/>
              </a:ext>
            </a:extLst>
          </p:cNvPr>
          <p:cNvSpPr txBox="1">
            <a:spLocks/>
          </p:cNvSpPr>
          <p:nvPr/>
        </p:nvSpPr>
        <p:spPr>
          <a:xfrm>
            <a:off x="635053" y="1814122"/>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dirty="0">
                <a:solidFill>
                  <a:srgbClr val="BE2E31"/>
                </a:solidFill>
              </a:rPr>
              <a:t>Vi kæmper for at fastholde og rekruttere de dygtigste medarbejdere</a:t>
            </a:r>
          </a:p>
        </p:txBody>
      </p:sp>
      <p:pic>
        <p:nvPicPr>
          <p:cNvPr id="8" name="Picture 20">
            <a:extLst>
              <a:ext uri="{FF2B5EF4-FFF2-40B4-BE49-F238E27FC236}">
                <a16:creationId xmlns:a16="http://schemas.microsoft.com/office/drawing/2014/main" id="{888458A3-2B09-C543-87E3-21BE111D846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666514" y="6380304"/>
            <a:ext cx="880439" cy="252892"/>
          </a:xfrm>
          <a:prstGeom prst="rect">
            <a:avLst/>
          </a:prstGeom>
        </p:spPr>
      </p:pic>
    </p:spTree>
    <p:extLst>
      <p:ext uri="{BB962C8B-B14F-4D97-AF65-F5344CB8AC3E}">
        <p14:creationId xmlns:p14="http://schemas.microsoft.com/office/powerpoint/2010/main" val="3976771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DAD621-00CF-3E46-BE09-15A7D0DF052B}"/>
              </a:ext>
            </a:extLst>
          </p:cNvPr>
          <p:cNvSpPr/>
          <p:nvPr/>
        </p:nvSpPr>
        <p:spPr>
          <a:xfrm>
            <a:off x="0" y="0"/>
            <a:ext cx="6240463" cy="6858000"/>
          </a:xfrm>
          <a:prstGeom prst="rect">
            <a:avLst/>
          </a:prstGeom>
          <a:solidFill>
            <a:srgbClr val="B7D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Content Placeholder 4">
            <a:extLst>
              <a:ext uri="{FF2B5EF4-FFF2-40B4-BE49-F238E27FC236}">
                <a16:creationId xmlns:a16="http://schemas.microsoft.com/office/drawing/2014/main" id="{2E7F9A67-4522-5844-A226-E6FD17D532DE}"/>
              </a:ext>
            </a:extLst>
          </p:cNvPr>
          <p:cNvSpPr txBox="1">
            <a:spLocks/>
          </p:cNvSpPr>
          <p:nvPr/>
        </p:nvSpPr>
        <p:spPr>
          <a:xfrm>
            <a:off x="365437" y="1736996"/>
            <a:ext cx="5509588" cy="5425804"/>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960"/>
              </a:lnSpc>
              <a:spcBef>
                <a:spcPts val="0"/>
              </a:spcBef>
              <a:spcAft>
                <a:spcPts val="2400"/>
              </a:spcAft>
              <a:buNone/>
            </a:pPr>
            <a:r>
              <a:rPr lang="en-GB" sz="2800" b="1">
                <a:solidFill>
                  <a:srgbClr val="C00000"/>
                </a:solidFill>
              </a:rPr>
              <a:t>Det handler om </a:t>
            </a:r>
            <a:br>
              <a:rPr lang="en-GB" sz="2800" b="1">
                <a:solidFill>
                  <a:srgbClr val="C00000"/>
                </a:solidFill>
              </a:rPr>
            </a:br>
            <a:r>
              <a:rPr lang="en-GB" sz="2800" b="1" err="1">
                <a:solidFill>
                  <a:srgbClr val="C00000"/>
                </a:solidFill>
              </a:rPr>
              <a:t>mødet</a:t>
            </a:r>
            <a:r>
              <a:rPr lang="en-GB" sz="2800" b="1">
                <a:solidFill>
                  <a:srgbClr val="C00000"/>
                </a:solidFill>
              </a:rPr>
              <a:t> </a:t>
            </a:r>
            <a:r>
              <a:rPr lang="en-GB" sz="2800" b="1" err="1">
                <a:solidFill>
                  <a:srgbClr val="C00000"/>
                </a:solidFill>
              </a:rPr>
              <a:t>mellem</a:t>
            </a:r>
            <a:r>
              <a:rPr lang="en-GB" sz="2800" b="1">
                <a:solidFill>
                  <a:srgbClr val="C00000"/>
                </a:solidFill>
              </a:rPr>
              <a:t> </a:t>
            </a:r>
            <a:br>
              <a:rPr lang="en-GB" sz="2800" b="1">
                <a:solidFill>
                  <a:srgbClr val="C00000"/>
                </a:solidFill>
              </a:rPr>
            </a:br>
            <a:r>
              <a:rPr lang="en-GB" sz="2800" b="1" err="1">
                <a:solidFill>
                  <a:srgbClr val="C00000"/>
                </a:solidFill>
              </a:rPr>
              <a:t>mennesker</a:t>
            </a:r>
            <a:r>
              <a:rPr lang="en-GB" sz="2800" b="1">
                <a:solidFill>
                  <a:srgbClr val="C00000"/>
                </a:solidFill>
              </a:rPr>
              <a:t> </a:t>
            </a:r>
          </a:p>
          <a:p>
            <a:pPr marL="0" indent="0" algn="ctr">
              <a:lnSpc>
                <a:spcPts val="2960"/>
              </a:lnSpc>
              <a:spcBef>
                <a:spcPts val="0"/>
              </a:spcBef>
              <a:spcAft>
                <a:spcPts val="2400"/>
              </a:spcAft>
              <a:buNone/>
            </a:pPr>
            <a:r>
              <a:rPr lang="en-GB" sz="2800" b="1">
                <a:solidFill>
                  <a:srgbClr val="C00000"/>
                </a:solidFill>
              </a:rPr>
              <a:t>Det handler om </a:t>
            </a:r>
            <a:br>
              <a:rPr lang="en-GB" sz="2800" b="1">
                <a:solidFill>
                  <a:srgbClr val="C00000"/>
                </a:solidFill>
              </a:rPr>
            </a:br>
            <a:r>
              <a:rPr lang="en-GB" sz="2800" b="1">
                <a:solidFill>
                  <a:srgbClr val="C00000"/>
                </a:solidFill>
              </a:rPr>
              <a:t>glade </a:t>
            </a:r>
            <a:r>
              <a:rPr lang="en-GB" sz="2800" b="1" err="1">
                <a:solidFill>
                  <a:srgbClr val="C00000"/>
                </a:solidFill>
              </a:rPr>
              <a:t>kunder</a:t>
            </a:r>
            <a:r>
              <a:rPr lang="en-GB" sz="2800" b="1">
                <a:solidFill>
                  <a:srgbClr val="C00000"/>
                </a:solidFill>
              </a:rPr>
              <a:t> </a:t>
            </a:r>
          </a:p>
          <a:p>
            <a:pPr marL="0" indent="0" algn="ctr">
              <a:lnSpc>
                <a:spcPts val="2960"/>
              </a:lnSpc>
              <a:spcBef>
                <a:spcPts val="0"/>
              </a:spcBef>
              <a:spcAft>
                <a:spcPts val="2400"/>
              </a:spcAft>
              <a:buNone/>
            </a:pPr>
            <a:r>
              <a:rPr lang="en-GB" sz="2800" b="1">
                <a:solidFill>
                  <a:srgbClr val="C00000"/>
                </a:solidFill>
              </a:rPr>
              <a:t>Det handler </a:t>
            </a:r>
            <a:br>
              <a:rPr lang="en-GB" sz="2800" b="1">
                <a:solidFill>
                  <a:srgbClr val="C00000"/>
                </a:solidFill>
              </a:rPr>
            </a:br>
            <a:r>
              <a:rPr lang="en-GB" sz="2800" b="1">
                <a:solidFill>
                  <a:srgbClr val="C00000"/>
                </a:solidFill>
              </a:rPr>
              <a:t>om dig </a:t>
            </a:r>
          </a:p>
        </p:txBody>
      </p:sp>
      <p:graphicFrame>
        <p:nvGraphicFramePr>
          <p:cNvPr id="7" name="Objekt 6" hidden="1">
            <a:extLst>
              <a:ext uri="{FF2B5EF4-FFF2-40B4-BE49-F238E27FC236}">
                <a16:creationId xmlns:a16="http://schemas.microsoft.com/office/drawing/2014/main" id="{BFBD1CEA-3001-4F8A-9950-62F76A41271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6" name="think-cell Slide" r:id="rId5" imgW="395" imgH="394" progId="TCLayout.ActiveDocument.1">
                  <p:embed/>
                </p:oleObj>
              </mc:Choice>
              <mc:Fallback>
                <p:oleObj name="think-cell Slide" r:id="rId5" imgW="395" imgH="394" progId="TCLayout.ActiveDocument.1">
                  <p:embed/>
                  <p:pic>
                    <p:nvPicPr>
                      <p:cNvPr id="7" name="Objekt 6" hidden="1">
                        <a:extLst>
                          <a:ext uri="{FF2B5EF4-FFF2-40B4-BE49-F238E27FC236}">
                            <a16:creationId xmlns:a16="http://schemas.microsoft.com/office/drawing/2014/main" id="{BFBD1CEA-3001-4F8A-9950-62F76A41271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7000BE84-1DB8-944B-9AF0-2A59B69C2560}"/>
              </a:ext>
            </a:extLst>
          </p:cNvPr>
          <p:cNvPicPr>
            <a:picLocks noChangeAspect="1"/>
          </p:cNvPicPr>
          <p:nvPr/>
        </p:nvPicPr>
        <p:blipFill>
          <a:blip r:embed="rId7"/>
          <a:srcRect/>
          <a:stretch/>
        </p:blipFill>
        <p:spPr>
          <a:xfrm>
            <a:off x="6096000" y="5522"/>
            <a:ext cx="6095999" cy="6846955"/>
          </a:xfrm>
          <a:prstGeom prst="rect">
            <a:avLst/>
          </a:prstGeom>
        </p:spPr>
      </p:pic>
      <p:pic>
        <p:nvPicPr>
          <p:cNvPr id="12" name="Picture 20">
            <a:extLst>
              <a:ext uri="{FF2B5EF4-FFF2-40B4-BE49-F238E27FC236}">
                <a16:creationId xmlns:a16="http://schemas.microsoft.com/office/drawing/2014/main" id="{53C7DD4A-79FF-8A4D-8E17-BDCE54D37C5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622297" y="6380304"/>
            <a:ext cx="880439" cy="252892"/>
          </a:xfrm>
          <a:prstGeom prst="rect">
            <a:avLst/>
          </a:prstGeom>
        </p:spPr>
      </p:pic>
    </p:spTree>
    <p:extLst>
      <p:ext uri="{BB962C8B-B14F-4D97-AF65-F5344CB8AC3E}">
        <p14:creationId xmlns:p14="http://schemas.microsoft.com/office/powerpoint/2010/main" val="32244231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546723" y="0"/>
            <a:ext cx="11645278" cy="6891797"/>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Box 10">
            <a:extLst>
              <a:ext uri="{FF2B5EF4-FFF2-40B4-BE49-F238E27FC236}">
                <a16:creationId xmlns:a16="http://schemas.microsoft.com/office/drawing/2014/main" id="{4CA30D55-4DBF-5543-ACBC-BC7AB71D612C}"/>
              </a:ext>
            </a:extLst>
          </p:cNvPr>
          <p:cNvSpPr txBox="1"/>
          <p:nvPr/>
        </p:nvSpPr>
        <p:spPr>
          <a:xfrm>
            <a:off x="6836438" y="3393535"/>
            <a:ext cx="4601818" cy="1200329"/>
          </a:xfrm>
          <a:prstGeom prst="rect">
            <a:avLst/>
          </a:prstGeom>
          <a:noFill/>
        </p:spPr>
        <p:txBody>
          <a:bodyPr wrap="square">
            <a:spAutoFit/>
          </a:bodyPr>
          <a:lstStyle/>
          <a:p>
            <a:pPr algn="ctr"/>
            <a:r>
              <a:rPr lang="da-DK" sz="1200" spc="-20" dirty="0">
                <a:solidFill>
                  <a:srgbClr val="BE2E31"/>
                </a:solidFill>
                <a:latin typeface="+mj-lt"/>
              </a:rPr>
              <a:t>I Coop kæmper vi for at rekruttere og fastholde unge medarbejdere. De skal have lyst til at blive hos os længere og se Coop som en meningsfuld og attraktiv arbejdsplads med store karrieremuligheder.  Og når vi ændrer på de unges syn på Coop som arbejdsplads, smitter det også af på de unges lyst til at handle hos os. </a:t>
            </a:r>
          </a:p>
        </p:txBody>
      </p:sp>
      <p:sp>
        <p:nvSpPr>
          <p:cNvPr id="12" name="Content Placeholder 4">
            <a:extLst>
              <a:ext uri="{FF2B5EF4-FFF2-40B4-BE49-F238E27FC236}">
                <a16:creationId xmlns:a16="http://schemas.microsoft.com/office/drawing/2014/main" id="{2D0B8FEC-947E-A046-A77A-A938F2D08635}"/>
              </a:ext>
            </a:extLst>
          </p:cNvPr>
          <p:cNvSpPr txBox="1">
            <a:spLocks/>
          </p:cNvSpPr>
          <p:nvPr/>
        </p:nvSpPr>
        <p:spPr>
          <a:xfrm>
            <a:off x="6654628" y="2180446"/>
            <a:ext cx="4825895" cy="2083006"/>
          </a:xfrm>
          <a:prstGeom prst="rect">
            <a:avLst/>
          </a:prstGeom>
        </p:spPr>
        <p:txBody>
          <a:bodyPr>
            <a:noAutofit/>
          </a:bodyPr>
          <a:lstStyle>
            <a:lvl1pPr marL="228600" indent="-228600" algn="l" defTabSz="914400" rtl="0" eaLnBrk="1" latinLnBrk="0" hangingPunct="1">
              <a:lnSpc>
                <a:spcPct val="100000"/>
              </a:lnSpc>
              <a:spcBef>
                <a:spcPts val="750"/>
              </a:spcBef>
              <a:spcAft>
                <a:spcPts val="0"/>
              </a:spcAft>
              <a:buClrTx/>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2pPr>
            <a:lvl3pPr marL="11430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3pPr>
            <a:lvl4pPr marL="0" indent="0" algn="l" defTabSz="914400" rtl="0" eaLnBrk="1" latinLnBrk="0" hangingPunct="1">
              <a:lnSpc>
                <a:spcPct val="100000"/>
              </a:lnSpc>
              <a:spcBef>
                <a:spcPts val="750"/>
              </a:spcBef>
              <a:buFont typeface="Arial" panose="020B0604020202020204" pitchFamily="34" charset="0"/>
              <a:buNone/>
              <a:tabLst/>
              <a:defRPr sz="1600" b="1" i="0" kern="1200">
                <a:solidFill>
                  <a:schemeClr val="tx1"/>
                </a:solidFill>
                <a:latin typeface="COOP" pitchFamily="2" charset="0"/>
                <a:ea typeface="+mn-ea"/>
                <a:cs typeface="+mn-cs"/>
              </a:defRPr>
            </a:lvl4pPr>
            <a:lvl5pPr marL="2057400" indent="-228600" algn="l" defTabSz="914400" rtl="0" eaLnBrk="1" latinLnBrk="0" hangingPunct="1">
              <a:lnSpc>
                <a:spcPct val="90000"/>
              </a:lnSpc>
              <a:spcBef>
                <a:spcPts val="375"/>
              </a:spcBef>
              <a:spcAft>
                <a:spcPts val="0"/>
              </a:spcAft>
              <a:buClrTx/>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2400"/>
              </a:spcAft>
              <a:buNone/>
            </a:pPr>
            <a:r>
              <a:rPr lang="da-DK" sz="2800" b="1">
                <a:solidFill>
                  <a:srgbClr val="BE2E31"/>
                </a:solidFill>
              </a:rPr>
              <a:t>Vi kæmper </a:t>
            </a:r>
            <a:br>
              <a:rPr lang="da-DK" sz="2800" b="1">
                <a:solidFill>
                  <a:srgbClr val="BE2E31"/>
                </a:solidFill>
              </a:rPr>
            </a:br>
            <a:r>
              <a:rPr lang="da-DK" sz="2800" b="1">
                <a:solidFill>
                  <a:srgbClr val="BE2E31"/>
                </a:solidFill>
              </a:rPr>
              <a:t>for de unge</a:t>
            </a:r>
          </a:p>
        </p:txBody>
      </p:sp>
      <p:pic>
        <p:nvPicPr>
          <p:cNvPr id="15" name="Picture 14">
            <a:extLst>
              <a:ext uri="{FF2B5EF4-FFF2-40B4-BE49-F238E27FC236}">
                <a16:creationId xmlns:a16="http://schemas.microsoft.com/office/drawing/2014/main" id="{33A0E327-3297-6542-BDFC-F0B682BB76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
            <a:ext cx="6107905" cy="6896099"/>
          </a:xfrm>
          <a:prstGeom prst="rect">
            <a:avLst/>
          </a:prstGeom>
        </p:spPr>
      </p:pic>
      <p:pic>
        <p:nvPicPr>
          <p:cNvPr id="9" name="Picture 20">
            <a:extLst>
              <a:ext uri="{FF2B5EF4-FFF2-40B4-BE49-F238E27FC236}">
                <a16:creationId xmlns:a16="http://schemas.microsoft.com/office/drawing/2014/main" id="{C568F22D-2BF0-D84B-933E-A2636BDCC23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09733" y="6380304"/>
            <a:ext cx="880439" cy="252892"/>
          </a:xfrm>
          <a:prstGeom prst="rect">
            <a:avLst/>
          </a:prstGeom>
        </p:spPr>
      </p:pic>
    </p:spTree>
    <p:extLst>
      <p:ext uri="{BB962C8B-B14F-4D97-AF65-F5344CB8AC3E}">
        <p14:creationId xmlns:p14="http://schemas.microsoft.com/office/powerpoint/2010/main" val="6246644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1"/>
            <a:ext cx="11751013" cy="6858000"/>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0" name="Picture 9">
            <a:extLst>
              <a:ext uri="{FF2B5EF4-FFF2-40B4-BE49-F238E27FC236}">
                <a16:creationId xmlns:a16="http://schemas.microsoft.com/office/drawing/2014/main" id="{F2A6E0DB-E483-3048-8CB7-75B20FB58B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13643" y="0"/>
            <a:ext cx="6084092" cy="6858000"/>
          </a:xfrm>
          <a:prstGeom prst="rect">
            <a:avLst/>
          </a:prstGeom>
        </p:spPr>
      </p:pic>
      <p:sp>
        <p:nvSpPr>
          <p:cNvPr id="17" name="TextBox 16">
            <a:extLst>
              <a:ext uri="{FF2B5EF4-FFF2-40B4-BE49-F238E27FC236}">
                <a16:creationId xmlns:a16="http://schemas.microsoft.com/office/drawing/2014/main" id="{40A9680D-30F2-B04A-8F9B-B898D8BD822C}"/>
              </a:ext>
            </a:extLst>
          </p:cNvPr>
          <p:cNvSpPr txBox="1"/>
          <p:nvPr/>
        </p:nvSpPr>
        <p:spPr>
          <a:xfrm>
            <a:off x="546722" y="2136338"/>
            <a:ext cx="5133332" cy="861774"/>
          </a:xfrm>
          <a:prstGeom prst="rect">
            <a:avLst/>
          </a:prstGeom>
          <a:noFill/>
        </p:spPr>
        <p:txBody>
          <a:bodyPr wrap="square" lIns="72000" tIns="0" rIns="72000" bIns="0" rtlCol="0">
            <a:spAutoFit/>
          </a:bodyPr>
          <a:lstStyle/>
          <a:p>
            <a:pPr algn="ctr">
              <a:defRPr/>
            </a:pPr>
            <a:r>
              <a:rPr lang="da-DK" sz="2800" b="1">
                <a:solidFill>
                  <a:srgbClr val="BE2E31"/>
                </a:solidFill>
                <a:latin typeface="+mj-lt"/>
              </a:rPr>
              <a:t>Vi kæmper for mangfoldighed</a:t>
            </a:r>
          </a:p>
        </p:txBody>
      </p:sp>
      <p:sp>
        <p:nvSpPr>
          <p:cNvPr id="18" name="TextBox 17">
            <a:extLst>
              <a:ext uri="{FF2B5EF4-FFF2-40B4-BE49-F238E27FC236}">
                <a16:creationId xmlns:a16="http://schemas.microsoft.com/office/drawing/2014/main" id="{124BB249-E91A-3E4E-A870-251D6421F45B}"/>
              </a:ext>
            </a:extLst>
          </p:cNvPr>
          <p:cNvSpPr txBox="1"/>
          <p:nvPr/>
        </p:nvSpPr>
        <p:spPr>
          <a:xfrm>
            <a:off x="840661" y="3304212"/>
            <a:ext cx="4601818" cy="1384995"/>
          </a:xfrm>
          <a:prstGeom prst="rect">
            <a:avLst/>
          </a:prstGeom>
          <a:noFill/>
        </p:spPr>
        <p:txBody>
          <a:bodyPr wrap="square">
            <a:spAutoFit/>
          </a:bodyPr>
          <a:lstStyle/>
          <a:p>
            <a:pPr lvl="0" algn="ctr"/>
            <a:r>
              <a:rPr lang="da-DK" sz="1200" spc="-20" dirty="0">
                <a:solidFill>
                  <a:srgbClr val="BE2E31"/>
                </a:solidFill>
                <a:latin typeface="+mj-lt"/>
              </a:rPr>
              <a:t>I Coop kæmper vi hver dag for mangfoldighed. Det er en del af ånden i andelsbevægelsen og dermed en del af Coops historie. </a:t>
            </a:r>
          </a:p>
          <a:p>
            <a:pPr lvl="0" algn="ctr"/>
            <a:endParaRPr lang="da-DK" sz="1200" spc="-20" dirty="0">
              <a:solidFill>
                <a:srgbClr val="BE2E31"/>
              </a:solidFill>
              <a:latin typeface="+mj-lt"/>
            </a:endParaRPr>
          </a:p>
          <a:p>
            <a:pPr lvl="0" algn="ctr"/>
            <a:r>
              <a:rPr lang="da-DK" sz="1200" spc="-20" dirty="0">
                <a:solidFill>
                  <a:srgbClr val="BE2E31"/>
                </a:solidFill>
                <a:latin typeface="+mj-lt"/>
              </a:rPr>
              <a:t>Vi skal også have mangfoldigheden ind i mødet med kunden i vores butikker, i vores markedsføring og i andre kunderettede aktiviteter..</a:t>
            </a:r>
          </a:p>
        </p:txBody>
      </p:sp>
      <p:pic>
        <p:nvPicPr>
          <p:cNvPr id="9" name="Picture 20">
            <a:extLst>
              <a:ext uri="{FF2B5EF4-FFF2-40B4-BE49-F238E27FC236}">
                <a16:creationId xmlns:a16="http://schemas.microsoft.com/office/drawing/2014/main" id="{92B5EA75-3FB0-CB4F-935E-F59E9363B47B}"/>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666514" y="6380304"/>
            <a:ext cx="880439" cy="252892"/>
          </a:xfrm>
          <a:prstGeom prst="rect">
            <a:avLst/>
          </a:prstGeom>
        </p:spPr>
      </p:pic>
    </p:spTree>
    <p:extLst>
      <p:ext uri="{BB962C8B-B14F-4D97-AF65-F5344CB8AC3E}">
        <p14:creationId xmlns:p14="http://schemas.microsoft.com/office/powerpoint/2010/main" val="2480225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19FFC64-2F28-D548-9C58-85C43D3CDC71}"/>
              </a:ext>
            </a:extLst>
          </p:cNvPr>
          <p:cNvSpPr/>
          <p:nvPr/>
        </p:nvSpPr>
        <p:spPr>
          <a:xfrm>
            <a:off x="0" y="1"/>
            <a:ext cx="12192000" cy="6858000"/>
          </a:xfrm>
          <a:prstGeom prst="rect">
            <a:avLst/>
          </a:prstGeom>
          <a:solidFill>
            <a:srgbClr val="B3C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a:extLst>
              <a:ext uri="{FF2B5EF4-FFF2-40B4-BE49-F238E27FC236}">
                <a16:creationId xmlns:a16="http://schemas.microsoft.com/office/drawing/2014/main" id="{14C0402A-A722-8B47-96AB-889BE302B0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04" y="0"/>
            <a:ext cx="6205537" cy="6858000"/>
          </a:xfrm>
          <a:prstGeom prst="rect">
            <a:avLst/>
          </a:prstGeom>
        </p:spPr>
      </p:pic>
      <p:sp>
        <p:nvSpPr>
          <p:cNvPr id="12" name="TextBox 11">
            <a:extLst>
              <a:ext uri="{FF2B5EF4-FFF2-40B4-BE49-F238E27FC236}">
                <a16:creationId xmlns:a16="http://schemas.microsoft.com/office/drawing/2014/main" id="{1A449F99-85FC-6544-A3A3-1FE4724D63AD}"/>
              </a:ext>
            </a:extLst>
          </p:cNvPr>
          <p:cNvSpPr txBox="1"/>
          <p:nvPr/>
        </p:nvSpPr>
        <p:spPr>
          <a:xfrm>
            <a:off x="6831411" y="3398960"/>
            <a:ext cx="4754334" cy="1569660"/>
          </a:xfrm>
          <a:prstGeom prst="rect">
            <a:avLst/>
          </a:prstGeom>
          <a:noFill/>
        </p:spPr>
        <p:txBody>
          <a:bodyPr wrap="square">
            <a:spAutoFit/>
          </a:bodyPr>
          <a:lstStyle/>
          <a:p>
            <a:pPr algn="ctr"/>
            <a:r>
              <a:rPr lang="da-DK" sz="1200" spc="-20" dirty="0">
                <a:solidFill>
                  <a:srgbClr val="BE2E31"/>
                </a:solidFill>
                <a:latin typeface="+mj-lt"/>
              </a:rPr>
              <a:t>I Coop kæmper vi for en stærk kultur præget af ejerskabsfølelse – uanset hvad den enkelte er ansvarlig for.</a:t>
            </a:r>
          </a:p>
          <a:p>
            <a:pPr algn="ctr"/>
            <a:endParaRPr lang="da-DK" sz="1200" spc="-20" dirty="0">
              <a:solidFill>
                <a:srgbClr val="BE2E31"/>
              </a:solidFill>
              <a:latin typeface="+mj-lt"/>
            </a:endParaRPr>
          </a:p>
          <a:p>
            <a:pPr algn="ctr"/>
            <a:r>
              <a:rPr lang="da-DK" sz="1200" spc="-20" dirty="0">
                <a:solidFill>
                  <a:srgbClr val="BE2E31"/>
                </a:solidFill>
                <a:latin typeface="+mj-lt"/>
              </a:rPr>
              <a:t>Vi skal være bevidste om, at det vi siger, det vi gør, og det vi tror på, alt sammen påvirker Coops kultur. </a:t>
            </a:r>
          </a:p>
          <a:p>
            <a:pPr algn="ctr"/>
            <a:endParaRPr lang="da-DK" sz="1200" spc="-20" dirty="0">
              <a:solidFill>
                <a:srgbClr val="BE2E31"/>
              </a:solidFill>
              <a:latin typeface="+mj-lt"/>
            </a:endParaRPr>
          </a:p>
          <a:p>
            <a:pPr algn="ctr"/>
            <a:r>
              <a:rPr lang="da-DK" sz="1200" spc="-20" dirty="0">
                <a:solidFill>
                  <a:srgbClr val="BE2E31"/>
                </a:solidFill>
                <a:latin typeface="+mj-lt"/>
              </a:rPr>
              <a:t>Det handler om på én gang at indfri målene i vores vækststrategi og samtidig sikre et højt engagement hos alle.</a:t>
            </a:r>
          </a:p>
        </p:txBody>
      </p:sp>
      <p:sp>
        <p:nvSpPr>
          <p:cNvPr id="13" name="TextBox 12">
            <a:extLst>
              <a:ext uri="{FF2B5EF4-FFF2-40B4-BE49-F238E27FC236}">
                <a16:creationId xmlns:a16="http://schemas.microsoft.com/office/drawing/2014/main" id="{7EBA60C0-784C-8D40-BD45-DFF7E801B438}"/>
              </a:ext>
            </a:extLst>
          </p:cNvPr>
          <p:cNvSpPr txBox="1"/>
          <p:nvPr/>
        </p:nvSpPr>
        <p:spPr>
          <a:xfrm>
            <a:off x="6578999" y="1786391"/>
            <a:ext cx="5235735" cy="1292662"/>
          </a:xfrm>
          <a:prstGeom prst="rect">
            <a:avLst/>
          </a:prstGeom>
          <a:noFill/>
        </p:spPr>
        <p:txBody>
          <a:bodyPr wrap="square" lIns="72000" tIns="0" rIns="72000" bIns="0" rtlCol="0">
            <a:spAutoFit/>
          </a:bodyPr>
          <a:lstStyle/>
          <a:p>
            <a:pPr algn="ctr">
              <a:defRPr/>
            </a:pPr>
            <a:r>
              <a:rPr lang="da-DK" sz="2800" b="1">
                <a:solidFill>
                  <a:srgbClr val="BE2E31"/>
                </a:solidFill>
                <a:latin typeface="+mj-lt"/>
              </a:rPr>
              <a:t>Vi kæmper for en kultur med ejerskab og engagement</a:t>
            </a:r>
          </a:p>
        </p:txBody>
      </p:sp>
      <p:pic>
        <p:nvPicPr>
          <p:cNvPr id="11" name="Picture 20">
            <a:extLst>
              <a:ext uri="{FF2B5EF4-FFF2-40B4-BE49-F238E27FC236}">
                <a16:creationId xmlns:a16="http://schemas.microsoft.com/office/drawing/2014/main" id="{D98C4054-F92F-B441-9230-587DE73C1E9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68358" y="6380304"/>
            <a:ext cx="880439" cy="252892"/>
          </a:xfrm>
          <a:prstGeom prst="rect">
            <a:avLst/>
          </a:prstGeom>
        </p:spPr>
      </p:pic>
    </p:spTree>
    <p:extLst>
      <p:ext uri="{BB962C8B-B14F-4D97-AF65-F5344CB8AC3E}">
        <p14:creationId xmlns:p14="http://schemas.microsoft.com/office/powerpoint/2010/main" val="3732031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ktangel 1">
            <a:extLst>
              <a:ext uri="{FF2B5EF4-FFF2-40B4-BE49-F238E27FC236}">
                <a16:creationId xmlns:a16="http://schemas.microsoft.com/office/drawing/2014/main" id="{D66A447B-E6CC-DF4A-A2ED-06C413BD6CA5}"/>
              </a:ext>
            </a:extLst>
          </p:cNvPr>
          <p:cNvSpPr/>
          <p:nvPr/>
        </p:nvSpPr>
        <p:spPr>
          <a:xfrm>
            <a:off x="0" y="0"/>
            <a:ext cx="12191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8" name="Picture 17">
            <a:extLst>
              <a:ext uri="{FF2B5EF4-FFF2-40B4-BE49-F238E27FC236}">
                <a16:creationId xmlns:a16="http://schemas.microsoft.com/office/drawing/2014/main" id="{A40ECE5E-500C-D84A-96CA-77D85BFEA0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2913" y="476250"/>
            <a:ext cx="5508625" cy="5905500"/>
          </a:xfrm>
          <a:prstGeom prst="rect">
            <a:avLst/>
          </a:prstGeom>
        </p:spPr>
      </p:pic>
      <p:graphicFrame>
        <p:nvGraphicFramePr>
          <p:cNvPr id="6" name="Objekt 5" hidden="1">
            <a:extLst>
              <a:ext uri="{FF2B5EF4-FFF2-40B4-BE49-F238E27FC236}">
                <a16:creationId xmlns:a16="http://schemas.microsoft.com/office/drawing/2014/main" id="{4AB603FE-3F58-47E2-9B1A-C30590C73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6" name="think-cell Slide" r:id="rId6" imgW="395" imgH="394" progId="TCLayout.ActiveDocument.1">
                  <p:embed/>
                </p:oleObj>
              </mc:Choice>
              <mc:Fallback>
                <p:oleObj name="think-cell Slide" r:id="rId6" imgW="395" imgH="394" progId="TCLayout.ActiveDocument.1">
                  <p:embed/>
                  <p:pic>
                    <p:nvPicPr>
                      <p:cNvPr id="6" name="Objekt 5" hidden="1">
                        <a:extLst>
                          <a:ext uri="{FF2B5EF4-FFF2-40B4-BE49-F238E27FC236}">
                            <a16:creationId xmlns:a16="http://schemas.microsoft.com/office/drawing/2014/main" id="{4AB603FE-3F58-47E2-9B1A-C30590C73F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9" name="Titel 3">
            <a:extLst>
              <a:ext uri="{FF2B5EF4-FFF2-40B4-BE49-F238E27FC236}">
                <a16:creationId xmlns:a16="http://schemas.microsoft.com/office/drawing/2014/main" id="{FF273AAC-12AE-0D43-AB3F-49EC4DF3B3C5}"/>
              </a:ext>
            </a:extLst>
          </p:cNvPr>
          <p:cNvSpPr txBox="1">
            <a:spLocks/>
          </p:cNvSpPr>
          <p:nvPr/>
        </p:nvSpPr>
        <p:spPr>
          <a:xfrm>
            <a:off x="6199636" y="2183106"/>
            <a:ext cx="5508625" cy="2491788"/>
          </a:xfrm>
          <a:prstGeom prst="rect">
            <a:avLst/>
          </a:prstGeom>
        </p:spPr>
        <p:txBody>
          <a:bodyPr lIns="0" tIns="0" rIns="0"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ts val="8000"/>
              </a:lnSpc>
            </a:pPr>
            <a:r>
              <a:rPr lang="da-DK" sz="8700">
                <a:solidFill>
                  <a:srgbClr val="C0252E"/>
                </a:solidFill>
              </a:rPr>
              <a:t>Vores </a:t>
            </a:r>
            <a:br>
              <a:rPr lang="da-DK" sz="8700">
                <a:solidFill>
                  <a:srgbClr val="C0252E"/>
                </a:solidFill>
              </a:rPr>
            </a:br>
            <a:r>
              <a:rPr lang="da-DK" sz="8700">
                <a:solidFill>
                  <a:srgbClr val="C0252E"/>
                </a:solidFill>
              </a:rPr>
              <a:t>Coop </a:t>
            </a:r>
            <a:br>
              <a:rPr lang="da-DK" sz="8700">
                <a:solidFill>
                  <a:srgbClr val="C0252E"/>
                </a:solidFill>
              </a:rPr>
            </a:br>
            <a:r>
              <a:rPr lang="da-DK" sz="8700" spc="-300">
                <a:solidFill>
                  <a:srgbClr val="C0252E"/>
                </a:solidFill>
              </a:rPr>
              <a:t>i </a:t>
            </a:r>
            <a:r>
              <a:rPr lang="da-DK" sz="8700" spc="-150">
                <a:solidFill>
                  <a:srgbClr val="C0252E"/>
                </a:solidFill>
              </a:rPr>
              <a:t>tal</a:t>
            </a:r>
          </a:p>
        </p:txBody>
      </p:sp>
      <p:pic>
        <p:nvPicPr>
          <p:cNvPr id="12" name="Picture 20">
            <a:extLst>
              <a:ext uri="{FF2B5EF4-FFF2-40B4-BE49-F238E27FC236}">
                <a16:creationId xmlns:a16="http://schemas.microsoft.com/office/drawing/2014/main" id="{0DCB9C3B-1005-0446-A52D-517054AB76C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366089" y="6044043"/>
            <a:ext cx="1175721" cy="337707"/>
          </a:xfrm>
          <a:prstGeom prst="rect">
            <a:avLst/>
          </a:prstGeom>
        </p:spPr>
      </p:pic>
    </p:spTree>
    <p:extLst>
      <p:ext uri="{BB962C8B-B14F-4D97-AF65-F5344CB8AC3E}">
        <p14:creationId xmlns:p14="http://schemas.microsoft.com/office/powerpoint/2010/main" val="27142646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1">
            <a:extLst>
              <a:ext uri="{FF2B5EF4-FFF2-40B4-BE49-F238E27FC236}">
                <a16:creationId xmlns:a16="http://schemas.microsoft.com/office/drawing/2014/main" id="{F6A29759-091D-0542-BF86-E06A0CDB1BF6}"/>
              </a:ext>
            </a:extLst>
          </p:cNvPr>
          <p:cNvSpPr/>
          <p:nvPr/>
        </p:nvSpPr>
        <p:spPr>
          <a:xfrm>
            <a:off x="0" y="0"/>
            <a:ext cx="12191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entagon 14">
            <a:extLst>
              <a:ext uri="{FF2B5EF4-FFF2-40B4-BE49-F238E27FC236}">
                <a16:creationId xmlns:a16="http://schemas.microsoft.com/office/drawing/2014/main" id="{647FECC9-8C57-AE4F-9DD7-CCC2E31A9F6F}"/>
              </a:ext>
            </a:extLst>
          </p:cNvPr>
          <p:cNvSpPr/>
          <p:nvPr/>
        </p:nvSpPr>
        <p:spPr>
          <a:xfrm>
            <a:off x="-2" y="0"/>
            <a:ext cx="4596716" cy="6858000"/>
          </a:xfrm>
          <a:prstGeom prst="homePlate">
            <a:avLst>
              <a:gd name="adj" fmla="val 371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itle 1">
            <a:extLst>
              <a:ext uri="{FF2B5EF4-FFF2-40B4-BE49-F238E27FC236}">
                <a16:creationId xmlns:a16="http://schemas.microsoft.com/office/drawing/2014/main" id="{CFECD13C-6362-1A43-8727-1E6864EA1744}"/>
              </a:ext>
            </a:extLst>
          </p:cNvPr>
          <p:cNvSpPr txBox="1">
            <a:spLocks/>
          </p:cNvSpPr>
          <p:nvPr/>
        </p:nvSpPr>
        <p:spPr>
          <a:xfrm>
            <a:off x="436017" y="2983804"/>
            <a:ext cx="10777225" cy="1373992"/>
          </a:xfrm>
          <a:prstGeom prst="rect">
            <a:avLst/>
          </a:prstGeom>
        </p:spPr>
        <p:txBody>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r>
              <a:rPr lang="da-DK" sz="2000">
                <a:solidFill>
                  <a:srgbClr val="DCD7C8"/>
                </a:solidFill>
              </a:rPr>
              <a:t>Vores Coop i tal</a:t>
            </a:r>
          </a:p>
        </p:txBody>
      </p:sp>
      <p:sp>
        <p:nvSpPr>
          <p:cNvPr id="11" name="Title 1">
            <a:extLst>
              <a:ext uri="{FF2B5EF4-FFF2-40B4-BE49-F238E27FC236}">
                <a16:creationId xmlns:a16="http://schemas.microsoft.com/office/drawing/2014/main" id="{047F4F5E-D474-D348-8F5B-52C4059C4066}"/>
              </a:ext>
            </a:extLst>
          </p:cNvPr>
          <p:cNvSpPr txBox="1">
            <a:spLocks/>
          </p:cNvSpPr>
          <p:nvPr/>
        </p:nvSpPr>
        <p:spPr>
          <a:xfrm>
            <a:off x="497802" y="3421272"/>
            <a:ext cx="4284742" cy="113553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r>
              <a:rPr lang="da-DK" sz="4800">
                <a:solidFill>
                  <a:srgbClr val="DCD7C8"/>
                </a:solidFill>
              </a:rPr>
              <a:t>Koncern</a:t>
            </a:r>
            <a:endParaRPr lang="da-DK" sz="4800">
              <a:solidFill>
                <a:srgbClr val="DCD7C8"/>
              </a:solidFill>
              <a:highlight>
                <a:srgbClr val="FFFF00"/>
              </a:highlight>
            </a:endParaRPr>
          </a:p>
        </p:txBody>
      </p:sp>
      <p:pic>
        <p:nvPicPr>
          <p:cNvPr id="3" name="Picture 2">
            <a:extLst>
              <a:ext uri="{FF2B5EF4-FFF2-40B4-BE49-F238E27FC236}">
                <a16:creationId xmlns:a16="http://schemas.microsoft.com/office/drawing/2014/main" id="{CBEFAE1D-5A44-4842-ACB6-9CC89A72B83E}"/>
              </a:ext>
            </a:extLst>
          </p:cNvPr>
          <p:cNvPicPr>
            <a:picLocks noChangeAspect="1"/>
          </p:cNvPicPr>
          <p:nvPr/>
        </p:nvPicPr>
        <p:blipFill>
          <a:blip r:embed="rId2"/>
          <a:stretch>
            <a:fillRect/>
          </a:stretch>
        </p:blipFill>
        <p:spPr>
          <a:xfrm>
            <a:off x="4422460" y="1399570"/>
            <a:ext cx="7271738" cy="5020962"/>
          </a:xfrm>
          <a:prstGeom prst="rect">
            <a:avLst/>
          </a:prstGeom>
        </p:spPr>
      </p:pic>
      <p:sp>
        <p:nvSpPr>
          <p:cNvPr id="12" name="Title 1">
            <a:extLst>
              <a:ext uri="{FF2B5EF4-FFF2-40B4-BE49-F238E27FC236}">
                <a16:creationId xmlns:a16="http://schemas.microsoft.com/office/drawing/2014/main" id="{D0861B75-DA55-0640-8FE1-E19FBC48E2FD}"/>
              </a:ext>
            </a:extLst>
          </p:cNvPr>
          <p:cNvSpPr txBox="1">
            <a:spLocks/>
          </p:cNvSpPr>
          <p:nvPr/>
        </p:nvSpPr>
        <p:spPr>
          <a:xfrm>
            <a:off x="4898263" y="474540"/>
            <a:ext cx="6013430" cy="1373992"/>
          </a:xfrm>
          <a:prstGeom prst="rect">
            <a:avLst/>
          </a:prstGeom>
        </p:spPr>
        <p:txBody>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r>
              <a:rPr lang="da-DK" sz="2000">
                <a:solidFill>
                  <a:schemeClr val="tx1"/>
                </a:solidFill>
              </a:rPr>
              <a:t>Markedsandel på 33% </a:t>
            </a:r>
            <a:br>
              <a:rPr lang="da-DK" sz="2000">
                <a:solidFill>
                  <a:schemeClr val="tx1"/>
                </a:solidFill>
              </a:rPr>
            </a:br>
            <a:r>
              <a:rPr lang="da-DK" sz="2000">
                <a:solidFill>
                  <a:schemeClr val="tx1"/>
                </a:solidFill>
              </a:rPr>
              <a:t>— mere end 1.000 butikker landet over</a:t>
            </a:r>
          </a:p>
        </p:txBody>
      </p:sp>
    </p:spTree>
    <p:extLst>
      <p:ext uri="{BB962C8B-B14F-4D97-AF65-F5344CB8AC3E}">
        <p14:creationId xmlns:p14="http://schemas.microsoft.com/office/powerpoint/2010/main" val="16012994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1">
            <a:extLst>
              <a:ext uri="{FF2B5EF4-FFF2-40B4-BE49-F238E27FC236}">
                <a16:creationId xmlns:a16="http://schemas.microsoft.com/office/drawing/2014/main" id="{F6A29759-091D-0542-BF86-E06A0CDB1BF6}"/>
              </a:ext>
            </a:extLst>
          </p:cNvPr>
          <p:cNvSpPr/>
          <p:nvPr/>
        </p:nvSpPr>
        <p:spPr>
          <a:xfrm>
            <a:off x="0" y="0"/>
            <a:ext cx="12191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Pentagon 14">
            <a:extLst>
              <a:ext uri="{FF2B5EF4-FFF2-40B4-BE49-F238E27FC236}">
                <a16:creationId xmlns:a16="http://schemas.microsoft.com/office/drawing/2014/main" id="{647FECC9-8C57-AE4F-9DD7-CCC2E31A9F6F}"/>
              </a:ext>
            </a:extLst>
          </p:cNvPr>
          <p:cNvSpPr/>
          <p:nvPr/>
        </p:nvSpPr>
        <p:spPr>
          <a:xfrm>
            <a:off x="-2" y="0"/>
            <a:ext cx="4596716" cy="6858000"/>
          </a:xfrm>
          <a:prstGeom prst="homePlate">
            <a:avLst>
              <a:gd name="adj" fmla="val 371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9" name="Picture 18">
            <a:extLst>
              <a:ext uri="{FF2B5EF4-FFF2-40B4-BE49-F238E27FC236}">
                <a16:creationId xmlns:a16="http://schemas.microsoft.com/office/drawing/2014/main" id="{DC3BB8B8-9789-2345-80DF-6EE99379704D}"/>
              </a:ext>
            </a:extLst>
          </p:cNvPr>
          <p:cNvPicPr>
            <a:picLocks noChangeAspect="1"/>
          </p:cNvPicPr>
          <p:nvPr/>
        </p:nvPicPr>
        <p:blipFill>
          <a:blip r:embed="rId2"/>
          <a:stretch>
            <a:fillRect/>
          </a:stretch>
        </p:blipFill>
        <p:spPr>
          <a:xfrm>
            <a:off x="4596714" y="311768"/>
            <a:ext cx="6899119" cy="5903924"/>
          </a:xfrm>
          <a:prstGeom prst="rect">
            <a:avLst/>
          </a:prstGeom>
        </p:spPr>
      </p:pic>
      <p:sp>
        <p:nvSpPr>
          <p:cNvPr id="7" name="Title 1">
            <a:extLst>
              <a:ext uri="{FF2B5EF4-FFF2-40B4-BE49-F238E27FC236}">
                <a16:creationId xmlns:a16="http://schemas.microsoft.com/office/drawing/2014/main" id="{82BB263B-B8B4-9A42-B6A3-79EBAA94313A}"/>
              </a:ext>
            </a:extLst>
          </p:cNvPr>
          <p:cNvSpPr txBox="1">
            <a:spLocks/>
          </p:cNvSpPr>
          <p:nvPr/>
        </p:nvSpPr>
        <p:spPr>
          <a:xfrm>
            <a:off x="436017" y="2983804"/>
            <a:ext cx="10777225" cy="1373992"/>
          </a:xfrm>
          <a:prstGeom prst="rect">
            <a:avLst/>
          </a:prstGeom>
        </p:spPr>
        <p:txBody>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r>
              <a:rPr lang="da-DK" sz="2000">
                <a:solidFill>
                  <a:srgbClr val="DCD7C8"/>
                </a:solidFill>
              </a:rPr>
              <a:t>Vores Coop i tal</a:t>
            </a:r>
          </a:p>
        </p:txBody>
      </p:sp>
      <p:sp>
        <p:nvSpPr>
          <p:cNvPr id="8" name="Title 1">
            <a:extLst>
              <a:ext uri="{FF2B5EF4-FFF2-40B4-BE49-F238E27FC236}">
                <a16:creationId xmlns:a16="http://schemas.microsoft.com/office/drawing/2014/main" id="{DCE12D55-0C5B-BD45-BDBB-F18E9C543727}"/>
              </a:ext>
            </a:extLst>
          </p:cNvPr>
          <p:cNvSpPr txBox="1">
            <a:spLocks/>
          </p:cNvSpPr>
          <p:nvPr/>
        </p:nvSpPr>
        <p:spPr>
          <a:xfrm>
            <a:off x="497802" y="3421272"/>
            <a:ext cx="4284742" cy="113553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r>
              <a:rPr lang="da-DK" sz="4800">
                <a:solidFill>
                  <a:srgbClr val="DCD7C8"/>
                </a:solidFill>
              </a:rPr>
              <a:t>Koncern</a:t>
            </a:r>
            <a:endParaRPr lang="da-DK" sz="4800">
              <a:solidFill>
                <a:srgbClr val="DCD7C8"/>
              </a:solidFill>
              <a:highlight>
                <a:srgbClr val="FFFF00"/>
              </a:highlight>
            </a:endParaRPr>
          </a:p>
        </p:txBody>
      </p:sp>
    </p:spTree>
    <p:extLst>
      <p:ext uri="{BB962C8B-B14F-4D97-AF65-F5344CB8AC3E}">
        <p14:creationId xmlns:p14="http://schemas.microsoft.com/office/powerpoint/2010/main" val="153107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1">
            <a:extLst>
              <a:ext uri="{FF2B5EF4-FFF2-40B4-BE49-F238E27FC236}">
                <a16:creationId xmlns:a16="http://schemas.microsoft.com/office/drawing/2014/main" id="{F6A29759-091D-0542-BF86-E06A0CDB1BF6}"/>
              </a:ext>
            </a:extLst>
          </p:cNvPr>
          <p:cNvSpPr/>
          <p:nvPr/>
        </p:nvSpPr>
        <p:spPr>
          <a:xfrm>
            <a:off x="0" y="0"/>
            <a:ext cx="12191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Pentagon 15">
            <a:extLst>
              <a:ext uri="{FF2B5EF4-FFF2-40B4-BE49-F238E27FC236}">
                <a16:creationId xmlns:a16="http://schemas.microsoft.com/office/drawing/2014/main" id="{D39BF3A5-81EF-FB46-B4C0-32922DAF0407}"/>
              </a:ext>
            </a:extLst>
          </p:cNvPr>
          <p:cNvSpPr/>
          <p:nvPr/>
        </p:nvSpPr>
        <p:spPr>
          <a:xfrm>
            <a:off x="-2" y="0"/>
            <a:ext cx="4596716" cy="6858000"/>
          </a:xfrm>
          <a:prstGeom prst="homePlate">
            <a:avLst>
              <a:gd name="adj" fmla="val 371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itle 1">
            <a:extLst>
              <a:ext uri="{FF2B5EF4-FFF2-40B4-BE49-F238E27FC236}">
                <a16:creationId xmlns:a16="http://schemas.microsoft.com/office/drawing/2014/main" id="{3A2D0029-6DC2-8549-B0FF-9B726B7DB0C0}"/>
              </a:ext>
            </a:extLst>
          </p:cNvPr>
          <p:cNvSpPr txBox="1">
            <a:spLocks/>
          </p:cNvSpPr>
          <p:nvPr/>
        </p:nvSpPr>
        <p:spPr>
          <a:xfrm>
            <a:off x="436017" y="2275982"/>
            <a:ext cx="10777225" cy="1373992"/>
          </a:xfrm>
          <a:prstGeom prst="rect">
            <a:avLst/>
          </a:prstGeom>
        </p:spPr>
        <p:txBody>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r>
              <a:rPr lang="da-DK" sz="2000">
                <a:solidFill>
                  <a:srgbClr val="DCD7C8"/>
                </a:solidFill>
              </a:rPr>
              <a:t>Vores Coop i tal</a:t>
            </a:r>
          </a:p>
        </p:txBody>
      </p:sp>
      <p:sp>
        <p:nvSpPr>
          <p:cNvPr id="18" name="Title 1">
            <a:extLst>
              <a:ext uri="{FF2B5EF4-FFF2-40B4-BE49-F238E27FC236}">
                <a16:creationId xmlns:a16="http://schemas.microsoft.com/office/drawing/2014/main" id="{CC76B3B6-69FF-0942-92D1-0480050A011D}"/>
              </a:ext>
            </a:extLst>
          </p:cNvPr>
          <p:cNvSpPr txBox="1">
            <a:spLocks/>
          </p:cNvSpPr>
          <p:nvPr/>
        </p:nvSpPr>
        <p:spPr>
          <a:xfrm>
            <a:off x="497802" y="2713450"/>
            <a:ext cx="4284742" cy="113553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r>
              <a:rPr lang="da-DK" sz="4800">
                <a:solidFill>
                  <a:srgbClr val="DCD7C8"/>
                </a:solidFill>
              </a:rPr>
              <a:t>Kunder </a:t>
            </a:r>
            <a:br>
              <a:rPr lang="da-DK" sz="4800">
                <a:solidFill>
                  <a:srgbClr val="DCD7C8"/>
                </a:solidFill>
              </a:rPr>
            </a:br>
            <a:r>
              <a:rPr lang="da-DK" sz="4800">
                <a:solidFill>
                  <a:srgbClr val="DCD7C8"/>
                </a:solidFill>
              </a:rPr>
              <a:t>og med-lemmer</a:t>
            </a:r>
          </a:p>
        </p:txBody>
      </p:sp>
      <p:pic>
        <p:nvPicPr>
          <p:cNvPr id="4" name="Picture 3">
            <a:extLst>
              <a:ext uri="{FF2B5EF4-FFF2-40B4-BE49-F238E27FC236}">
                <a16:creationId xmlns:a16="http://schemas.microsoft.com/office/drawing/2014/main" id="{1C13386D-AEEB-BD40-9887-1DCB94D62177}"/>
              </a:ext>
            </a:extLst>
          </p:cNvPr>
          <p:cNvPicPr>
            <a:picLocks noChangeAspect="1"/>
          </p:cNvPicPr>
          <p:nvPr/>
        </p:nvPicPr>
        <p:blipFill>
          <a:blip r:embed="rId2"/>
          <a:stretch>
            <a:fillRect/>
          </a:stretch>
        </p:blipFill>
        <p:spPr>
          <a:xfrm>
            <a:off x="5104648" y="469556"/>
            <a:ext cx="6393586" cy="5665745"/>
          </a:xfrm>
          <a:prstGeom prst="rect">
            <a:avLst/>
          </a:prstGeom>
        </p:spPr>
      </p:pic>
    </p:spTree>
    <p:extLst>
      <p:ext uri="{BB962C8B-B14F-4D97-AF65-F5344CB8AC3E}">
        <p14:creationId xmlns:p14="http://schemas.microsoft.com/office/powerpoint/2010/main" val="253204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1">
            <a:extLst>
              <a:ext uri="{FF2B5EF4-FFF2-40B4-BE49-F238E27FC236}">
                <a16:creationId xmlns:a16="http://schemas.microsoft.com/office/drawing/2014/main" id="{F6A29759-091D-0542-BF86-E06A0CDB1BF6}"/>
              </a:ext>
            </a:extLst>
          </p:cNvPr>
          <p:cNvSpPr/>
          <p:nvPr/>
        </p:nvSpPr>
        <p:spPr>
          <a:xfrm>
            <a:off x="0" y="0"/>
            <a:ext cx="12191999" cy="6858000"/>
          </a:xfrm>
          <a:prstGeom prst="rect">
            <a:avLst/>
          </a:prstGeom>
          <a:solidFill>
            <a:srgbClr val="DCD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entagon 11">
            <a:extLst>
              <a:ext uri="{FF2B5EF4-FFF2-40B4-BE49-F238E27FC236}">
                <a16:creationId xmlns:a16="http://schemas.microsoft.com/office/drawing/2014/main" id="{F6142E26-E0A4-FC4E-AC4F-C1B219ACE672}"/>
              </a:ext>
            </a:extLst>
          </p:cNvPr>
          <p:cNvSpPr/>
          <p:nvPr/>
        </p:nvSpPr>
        <p:spPr>
          <a:xfrm>
            <a:off x="0" y="0"/>
            <a:ext cx="4596716" cy="6858000"/>
          </a:xfrm>
          <a:prstGeom prst="homePlate">
            <a:avLst>
              <a:gd name="adj" fmla="val 3719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3" name="Picture 2">
            <a:extLst>
              <a:ext uri="{FF2B5EF4-FFF2-40B4-BE49-F238E27FC236}">
                <a16:creationId xmlns:a16="http://schemas.microsoft.com/office/drawing/2014/main" id="{916D76C4-1658-0446-A60F-279182A716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4288" y="1149350"/>
            <a:ext cx="4483100" cy="4559300"/>
          </a:xfrm>
          <a:prstGeom prst="rect">
            <a:avLst/>
          </a:prstGeom>
        </p:spPr>
      </p:pic>
      <p:sp>
        <p:nvSpPr>
          <p:cNvPr id="8" name="Title 1">
            <a:extLst>
              <a:ext uri="{FF2B5EF4-FFF2-40B4-BE49-F238E27FC236}">
                <a16:creationId xmlns:a16="http://schemas.microsoft.com/office/drawing/2014/main" id="{CDC00A9F-6DA7-B746-9AD0-3A6A537D00C3}"/>
              </a:ext>
            </a:extLst>
          </p:cNvPr>
          <p:cNvSpPr txBox="1">
            <a:spLocks/>
          </p:cNvSpPr>
          <p:nvPr/>
        </p:nvSpPr>
        <p:spPr>
          <a:xfrm>
            <a:off x="436017" y="2983804"/>
            <a:ext cx="10777225" cy="1373992"/>
          </a:xfrm>
          <a:prstGeom prst="rect">
            <a:avLst/>
          </a:prstGeom>
        </p:spPr>
        <p:txBody>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r>
              <a:rPr lang="da-DK" sz="2000">
                <a:solidFill>
                  <a:srgbClr val="DCD7C8"/>
                </a:solidFill>
              </a:rPr>
              <a:t>Vores Coop i tal</a:t>
            </a:r>
          </a:p>
        </p:txBody>
      </p:sp>
      <p:sp>
        <p:nvSpPr>
          <p:cNvPr id="13" name="Title 1">
            <a:extLst>
              <a:ext uri="{FF2B5EF4-FFF2-40B4-BE49-F238E27FC236}">
                <a16:creationId xmlns:a16="http://schemas.microsoft.com/office/drawing/2014/main" id="{3C8E5F48-4CE3-7A48-BBBF-5CCDF2C3DE1A}"/>
              </a:ext>
            </a:extLst>
          </p:cNvPr>
          <p:cNvSpPr txBox="1">
            <a:spLocks/>
          </p:cNvSpPr>
          <p:nvPr/>
        </p:nvSpPr>
        <p:spPr>
          <a:xfrm>
            <a:off x="497802" y="3421272"/>
            <a:ext cx="4284742" cy="113553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r>
              <a:rPr lang="da-DK" sz="4800">
                <a:solidFill>
                  <a:srgbClr val="DCD7C8"/>
                </a:solidFill>
              </a:rPr>
              <a:t>Medier</a:t>
            </a:r>
            <a:endParaRPr lang="da-DK" sz="4800">
              <a:solidFill>
                <a:srgbClr val="DCD7C8"/>
              </a:solidFill>
              <a:highlight>
                <a:srgbClr val="FFFF00"/>
              </a:highlight>
            </a:endParaRPr>
          </a:p>
        </p:txBody>
      </p:sp>
      <p:pic>
        <p:nvPicPr>
          <p:cNvPr id="11" name="Picture 20">
            <a:extLst>
              <a:ext uri="{FF2B5EF4-FFF2-40B4-BE49-F238E27FC236}">
                <a16:creationId xmlns:a16="http://schemas.microsoft.com/office/drawing/2014/main" id="{CDEDAEBB-5BB0-CB44-AD78-FC35BFA2FBC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1042" y="7088708"/>
            <a:ext cx="880438" cy="252892"/>
          </a:xfrm>
          <a:prstGeom prst="rect">
            <a:avLst/>
          </a:prstGeom>
        </p:spPr>
      </p:pic>
    </p:spTree>
    <p:extLst>
      <p:ext uri="{BB962C8B-B14F-4D97-AF65-F5344CB8AC3E}">
        <p14:creationId xmlns:p14="http://schemas.microsoft.com/office/powerpoint/2010/main" val="264766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1B52AB-AAAE-2D4C-8AB4-3DF7D81AB2A4}"/>
              </a:ext>
            </a:extLst>
          </p:cNvPr>
          <p:cNvPicPr>
            <a:picLocks noChangeAspect="1"/>
          </p:cNvPicPr>
          <p:nvPr/>
        </p:nvPicPr>
        <p:blipFill rotWithShape="1">
          <a:blip r:embed="rId5" cstate="email">
            <a:lum bright="-6000" contrast="-21000"/>
            <a:extLst>
              <a:ext uri="{28A0092B-C50C-407E-A947-70E740481C1C}">
                <a14:useLocalDpi xmlns:a14="http://schemas.microsoft.com/office/drawing/2010/main"/>
              </a:ext>
            </a:extLst>
          </a:blip>
          <a:srcRect l="3048" t="3048" r="2984" b="2984"/>
          <a:stretch/>
        </p:blipFill>
        <p:spPr>
          <a:xfrm>
            <a:off x="-3" y="0"/>
            <a:ext cx="12191937" cy="6857964"/>
          </a:xfrm>
          <a:prstGeom prst="rect">
            <a:avLst/>
          </a:prstGeom>
        </p:spPr>
      </p:pic>
      <p:graphicFrame>
        <p:nvGraphicFramePr>
          <p:cNvPr id="6" name="Objekt 5" hidden="1">
            <a:extLst>
              <a:ext uri="{FF2B5EF4-FFF2-40B4-BE49-F238E27FC236}">
                <a16:creationId xmlns:a16="http://schemas.microsoft.com/office/drawing/2014/main" id="{4AB603FE-3F58-47E2-9B1A-C30590C73F2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0" name="think-cell Slide" r:id="rId6" imgW="395" imgH="394" progId="TCLayout.ActiveDocument.1">
                  <p:embed/>
                </p:oleObj>
              </mc:Choice>
              <mc:Fallback>
                <p:oleObj name="think-cell Slide" r:id="rId6" imgW="395" imgH="394" progId="TCLayout.ActiveDocument.1">
                  <p:embed/>
                  <p:pic>
                    <p:nvPicPr>
                      <p:cNvPr id="6" name="Objekt 5" hidden="1">
                        <a:extLst>
                          <a:ext uri="{FF2B5EF4-FFF2-40B4-BE49-F238E27FC236}">
                            <a16:creationId xmlns:a16="http://schemas.microsoft.com/office/drawing/2014/main" id="{4AB603FE-3F58-47E2-9B1A-C30590C73F2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2B53ACE6-B96F-2A49-89F0-DA85C5804A0A}"/>
              </a:ext>
            </a:extLst>
          </p:cNvPr>
          <p:cNvSpPr txBox="1"/>
          <p:nvPr/>
        </p:nvSpPr>
        <p:spPr>
          <a:xfrm>
            <a:off x="11269014" y="7070501"/>
            <a:ext cx="65" cy="200055"/>
          </a:xfrm>
          <a:prstGeom prst="rect">
            <a:avLst/>
          </a:prstGeom>
          <a:noFill/>
        </p:spPr>
        <p:txBody>
          <a:bodyPr wrap="none" lIns="0" tIns="0" rIns="0" bIns="0" rtlCol="0">
            <a:spAutoFit/>
          </a:bodyPr>
          <a:lstStyle/>
          <a:p>
            <a:pPr algn="l"/>
            <a:endParaRPr lang="en-DK" sz="1300">
              <a:latin typeface="+mj-lt"/>
            </a:endParaRPr>
          </a:p>
        </p:txBody>
      </p:sp>
      <p:sp>
        <p:nvSpPr>
          <p:cNvPr id="9" name="Titel 3">
            <a:extLst>
              <a:ext uri="{FF2B5EF4-FFF2-40B4-BE49-F238E27FC236}">
                <a16:creationId xmlns:a16="http://schemas.microsoft.com/office/drawing/2014/main" id="{E8AFE956-B188-2B45-A1D8-3C897BDA33E7}"/>
              </a:ext>
            </a:extLst>
          </p:cNvPr>
          <p:cNvSpPr txBox="1">
            <a:spLocks/>
          </p:cNvSpPr>
          <p:nvPr/>
        </p:nvSpPr>
        <p:spPr>
          <a:xfrm>
            <a:off x="235492" y="395785"/>
            <a:ext cx="11720945" cy="6225732"/>
          </a:xfrm>
          <a:prstGeom prst="rect">
            <a:avLst/>
          </a:prstGeom>
          <a:solidFill>
            <a:schemeClr val="bg1">
              <a:lumMod val="65000"/>
              <a:alpha val="77000"/>
            </a:schemeClr>
          </a:solidFill>
        </p:spPr>
        <p:txBody>
          <a:bodyPr anchor="ctr">
            <a:noAutofit/>
          </a:bodyPr>
          <a:lstStyle>
            <a:lvl1pPr algn="l" defTabSz="914400" rtl="0" eaLnBrk="1" latinLnBrk="0" hangingPunct="1">
              <a:lnSpc>
                <a:spcPct val="90000"/>
              </a:lnSpc>
              <a:spcBef>
                <a:spcPct val="0"/>
              </a:spcBef>
              <a:buNone/>
              <a:defRPr sz="3100" b="1" i="0" kern="1200">
                <a:solidFill>
                  <a:schemeClr val="tx2"/>
                </a:solidFill>
                <a:latin typeface="COOP" pitchFamily="2" charset="0"/>
                <a:ea typeface="+mj-ea"/>
                <a:cs typeface="+mj-cs"/>
              </a:defRPr>
            </a:lvl1pPr>
          </a:lstStyle>
          <a:p>
            <a:pPr algn="ctr">
              <a:lnSpc>
                <a:spcPct val="150000"/>
              </a:lnSpc>
            </a:pPr>
            <a:endParaRPr lang="da-DK" sz="4000" dirty="0">
              <a:solidFill>
                <a:schemeClr val="bg1"/>
              </a:solidFill>
            </a:endParaRPr>
          </a:p>
          <a:p>
            <a:pPr algn="ctr">
              <a:lnSpc>
                <a:spcPct val="150000"/>
              </a:lnSpc>
            </a:pPr>
            <a:r>
              <a:rPr lang="da-DK" sz="4000" dirty="0">
                <a:solidFill>
                  <a:schemeClr val="bg1"/>
                </a:solidFill>
              </a:rPr>
              <a:t>TAK TIL ALLE JER </a:t>
            </a:r>
          </a:p>
          <a:p>
            <a:pPr algn="ctr">
              <a:lnSpc>
                <a:spcPct val="150000"/>
              </a:lnSpc>
            </a:pPr>
            <a:r>
              <a:rPr lang="da-DK" sz="4000" dirty="0">
                <a:solidFill>
                  <a:schemeClr val="bg1"/>
                </a:solidFill>
              </a:rPr>
              <a:t>DER HAR BIDRAGET </a:t>
            </a:r>
          </a:p>
          <a:p>
            <a:pPr algn="ctr">
              <a:lnSpc>
                <a:spcPct val="150000"/>
              </a:lnSpc>
            </a:pPr>
            <a:r>
              <a:rPr lang="da-DK" sz="4000" dirty="0">
                <a:solidFill>
                  <a:schemeClr val="bg1"/>
                </a:solidFill>
              </a:rPr>
              <a:t>TIL KERNEFORTÆLLINGEN</a:t>
            </a:r>
          </a:p>
          <a:p>
            <a:pPr algn="ctr">
              <a:lnSpc>
                <a:spcPts val="12000"/>
              </a:lnSpc>
            </a:pPr>
            <a:endParaRPr lang="da-DK" sz="4000" dirty="0">
              <a:solidFill>
                <a:schemeClr val="bg1"/>
              </a:solidFill>
            </a:endParaRPr>
          </a:p>
        </p:txBody>
      </p:sp>
      <p:pic>
        <p:nvPicPr>
          <p:cNvPr id="11" name="Graphic 10">
            <a:extLst>
              <a:ext uri="{FF2B5EF4-FFF2-40B4-BE49-F238E27FC236}">
                <a16:creationId xmlns:a16="http://schemas.microsoft.com/office/drawing/2014/main" id="{C06E2F14-38E4-474C-A5EA-314BD97F6DF8}"/>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447542" y="6089696"/>
            <a:ext cx="1296916" cy="372519"/>
          </a:xfrm>
          <a:prstGeom prst="rect">
            <a:avLst/>
          </a:prstGeom>
        </p:spPr>
      </p:pic>
    </p:spTree>
    <p:extLst>
      <p:ext uri="{BB962C8B-B14F-4D97-AF65-F5344CB8AC3E}">
        <p14:creationId xmlns:p14="http://schemas.microsoft.com/office/powerpoint/2010/main" val="213333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op billeder">
  <a:themeElements>
    <a:clrScheme name="COOP">
      <a:dk1>
        <a:srgbClr val="000000"/>
      </a:dk1>
      <a:lt1>
        <a:srgbClr val="FFFFFF"/>
      </a:lt1>
      <a:dk2>
        <a:srgbClr val="C31414"/>
      </a:dk2>
      <a:lt2>
        <a:srgbClr val="FFFFFF"/>
      </a:lt2>
      <a:accent1>
        <a:srgbClr val="C31414"/>
      </a:accent1>
      <a:accent2>
        <a:srgbClr val="8B1419"/>
      </a:accent2>
      <a:accent3>
        <a:srgbClr val="000000"/>
      </a:accent3>
      <a:accent4>
        <a:srgbClr val="636363"/>
      </a:accent4>
      <a:accent5>
        <a:srgbClr val="BABABA"/>
      </a:accent5>
      <a:accent6>
        <a:srgbClr val="EBEBEB"/>
      </a:accent6>
      <a:hlink>
        <a:srgbClr val="000000"/>
      </a:hlink>
      <a:folHlink>
        <a:srgbClr val="000000"/>
      </a:folHlink>
    </a:clrScheme>
    <a:fontScheme name="COOP">
      <a:majorFont>
        <a:latin typeface="COOP"/>
        <a:ea typeface=""/>
        <a:cs typeface=""/>
      </a:majorFont>
      <a:minorFont>
        <a:latin typeface="COOP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300" dirty="0" smtClean="0">
            <a:latin typeface="+mj-lt"/>
          </a:defRPr>
        </a:defPPr>
      </a:lstStyle>
    </a:txDef>
  </a:objectDefaults>
  <a:extraClrSchemeLst/>
  <a:extLst>
    <a:ext uri="{05A4C25C-085E-4340-85A3-A5531E510DB2}">
      <thm15:themeFamily xmlns:thm15="http://schemas.microsoft.com/office/thememl/2012/main" name="Coop billeder" id="{76490FC3-FEAC-3248-B1A1-AA2D566F78E1}" vid="{AC5F8B38-009B-C94B-975C-CD693F52CE4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F540BC48D03E48B44556F5B586A176" ma:contentTypeVersion="4" ma:contentTypeDescription="Create a new document." ma:contentTypeScope="" ma:versionID="7aaa0fa831794d74b92af2f39236d7a6">
  <xsd:schema xmlns:xsd="http://www.w3.org/2001/XMLSchema" xmlns:xs="http://www.w3.org/2001/XMLSchema" xmlns:p="http://schemas.microsoft.com/office/2006/metadata/properties" xmlns:ns2="50bb66c2-8172-4d3c-864e-5398ae068abf" xmlns:ns3="b21e5e43-f514-4590-8c9b-bf5052430a43" targetNamespace="http://schemas.microsoft.com/office/2006/metadata/properties" ma:root="true" ma:fieldsID="8e6a0782c35c603a478d228d7b22e509" ns2:_="" ns3:_="">
    <xsd:import namespace="50bb66c2-8172-4d3c-864e-5398ae068abf"/>
    <xsd:import namespace="b21e5e43-f514-4590-8c9b-bf5052430a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bb66c2-8172-4d3c-864e-5398ae068a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1e5e43-f514-4590-8c9b-bf5052430a4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Document" ma:contentTypeID="0x010100F1F540BC48D03E48B44556F5B586A176" ma:contentTypeVersion="4" ma:contentTypeDescription="Create a new document." ma:contentTypeScope="" ma:versionID="7aaa0fa831794d74b92af2f39236d7a6">
  <xsd:schema xmlns:xsd="http://www.w3.org/2001/XMLSchema" xmlns:xs="http://www.w3.org/2001/XMLSchema" xmlns:p="http://schemas.microsoft.com/office/2006/metadata/properties" xmlns:ns2="50bb66c2-8172-4d3c-864e-5398ae068abf" xmlns:ns3="b21e5e43-f514-4590-8c9b-bf5052430a43" targetNamespace="http://schemas.microsoft.com/office/2006/metadata/properties" ma:root="true" ma:fieldsID="8e6a0782c35c603a478d228d7b22e509" ns2:_="" ns3:_="">
    <xsd:import namespace="50bb66c2-8172-4d3c-864e-5398ae068abf"/>
    <xsd:import namespace="b21e5e43-f514-4590-8c9b-bf5052430a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bb66c2-8172-4d3c-864e-5398ae068a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1e5e43-f514-4590-8c9b-bf5052430a4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053BD3-09A9-4073-8B94-99B529A7E2CC}">
  <ds:schemaRefs>
    <ds:schemaRef ds:uri="http://schemas.microsoft.com/sharepoint/v3/contenttype/forms"/>
  </ds:schemaRefs>
</ds:datastoreItem>
</file>

<file path=customXml/itemProps2.xml><?xml version="1.0" encoding="utf-8"?>
<ds:datastoreItem xmlns:ds="http://schemas.openxmlformats.org/officeDocument/2006/customXml" ds:itemID="{97F93516-7A6E-4160-A996-6FB54B633519}">
  <ds:schemaRefs>
    <ds:schemaRef ds:uri="50bb66c2-8172-4d3c-864e-5398ae068abf"/>
    <ds:schemaRef ds:uri="b21e5e43-f514-4590-8c9b-bf5052430a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4085168-FC44-4200-8BE5-2FC227BFB7CD}">
  <ds:schemaRefs>
    <ds:schemaRef ds:uri="50bb66c2-8172-4d3c-864e-5398ae068abf"/>
    <ds:schemaRef ds:uri="b21e5e43-f514-4590-8c9b-bf5052430a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23CCD1D2-788A-4828-AE99-35E846C1F798}">
  <ds:schemaRefs>
    <ds:schemaRef ds:uri="50bb66c2-8172-4d3c-864e-5398ae068abf"/>
    <ds:schemaRef ds:uri="b21e5e43-f514-4590-8c9b-bf5052430a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189</TotalTime>
  <Words>9135</Words>
  <Application>Microsoft Macintosh PowerPoint</Application>
  <PresentationFormat>Widescreen</PresentationFormat>
  <Paragraphs>865</Paragraphs>
  <Slides>98</Slides>
  <Notes>94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4" baseType="lpstr">
      <vt:lpstr>Arial</vt:lpstr>
      <vt:lpstr>COOP</vt:lpstr>
      <vt:lpstr>COOP Light</vt:lpstr>
      <vt:lpstr>Calibri</vt:lpstr>
      <vt:lpstr>Coop billeder</vt:lpstr>
      <vt:lpstr>think-cell Slide</vt:lpstr>
      <vt:lpstr>PowerPoint Presentation</vt:lpstr>
      <vt:lpstr>INDHOLD</vt:lpstr>
      <vt:lpstr>PowerPoint Presentation</vt:lpstr>
      <vt:lpstr>PowerPoint Presentation</vt:lpstr>
      <vt:lpstr>PowerPoint Presentation</vt:lpstr>
      <vt:lpstr>På tværs af hele Coop arbejder vi for at gøre det nemmere for alle vores medlemmer at leve trygt, sundt og bæredygtigt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Vores 3 mål med dig i centrum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Bach</dc:creator>
  <cp:lastModifiedBy>Benakrich, Elias</cp:lastModifiedBy>
  <cp:revision>21</cp:revision>
  <dcterms:created xsi:type="dcterms:W3CDTF">2019-04-04T12:51:01Z</dcterms:created>
  <dcterms:modified xsi:type="dcterms:W3CDTF">2021-12-23T12:58:39Z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0x010100F1F540BC48D03E48B44556F5B586A176</vt:lpwstr>
  </property>
</Properties>
</file>